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519" r:id="rId2"/>
    <p:sldId id="524" r:id="rId3"/>
    <p:sldId id="518" r:id="rId4"/>
    <p:sldId id="534" r:id="rId5"/>
    <p:sldId id="494" r:id="rId6"/>
    <p:sldId id="564" r:id="rId7"/>
    <p:sldId id="565" r:id="rId8"/>
    <p:sldId id="531" r:id="rId9"/>
    <p:sldId id="542" r:id="rId10"/>
    <p:sldId id="578" r:id="rId11"/>
    <p:sldId id="579" r:id="rId12"/>
    <p:sldId id="572" r:id="rId13"/>
    <p:sldId id="569" r:id="rId14"/>
    <p:sldId id="260" r:id="rId15"/>
    <p:sldId id="261" r:id="rId16"/>
    <p:sldId id="262" r:id="rId17"/>
    <p:sldId id="554" r:id="rId18"/>
    <p:sldId id="570" r:id="rId19"/>
    <p:sldId id="547" r:id="rId20"/>
    <p:sldId id="580" r:id="rId21"/>
    <p:sldId id="549" r:id="rId22"/>
    <p:sldId id="548" r:id="rId23"/>
    <p:sldId id="590" r:id="rId24"/>
    <p:sldId id="566" r:id="rId25"/>
    <p:sldId id="259" r:id="rId26"/>
    <p:sldId id="573" r:id="rId27"/>
    <p:sldId id="574" r:id="rId28"/>
    <p:sldId id="575" r:id="rId29"/>
    <p:sldId id="257" r:id="rId30"/>
    <p:sldId id="591" r:id="rId31"/>
    <p:sldId id="256" r:id="rId32"/>
    <p:sldId id="576" r:id="rId33"/>
    <p:sldId id="577" r:id="rId34"/>
    <p:sldId id="581" r:id="rId35"/>
    <p:sldId id="582" r:id="rId36"/>
    <p:sldId id="567" r:id="rId37"/>
    <p:sldId id="543" r:id="rId38"/>
    <p:sldId id="583" r:id="rId39"/>
    <p:sldId id="584" r:id="rId40"/>
    <p:sldId id="585" r:id="rId41"/>
    <p:sldId id="586" r:id="rId42"/>
    <p:sldId id="587" r:id="rId43"/>
    <p:sldId id="552" r:id="rId44"/>
    <p:sldId id="284" r:id="rId45"/>
    <p:sldId id="288" r:id="rId46"/>
    <p:sldId id="385" r:id="rId47"/>
    <p:sldId id="386" r:id="rId48"/>
    <p:sldId id="593" r:id="rId49"/>
    <p:sldId id="525" r:id="rId50"/>
    <p:sldId id="417" r:id="rId51"/>
    <p:sldId id="516"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74547" autoAdjust="0"/>
  </p:normalViewPr>
  <p:slideViewPr>
    <p:cSldViewPr snapToGrid="0" snapToObjects="1">
      <p:cViewPr varScale="1">
        <p:scale>
          <a:sx n="78" d="100"/>
          <a:sy n="78" d="100"/>
        </p:scale>
        <p:origin x="1458" y="51"/>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10C903-89FB-9443-B711-4C59B465CFB3}" type="datetimeFigureOut">
              <a:rPr lang="en-US" smtClean="0"/>
              <a:pPr/>
              <a:t>10/9/2024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047C94-B8CF-AA44-A8FE-0545AAD2A74D}" type="slidenum">
              <a:rPr lang="en-US" smtClean="0"/>
              <a:pPr/>
              <a:t>‹#›</a:t>
            </a:fld>
            <a:endParaRPr lang="en-US"/>
          </a:p>
        </p:txBody>
      </p:sp>
    </p:spTree>
    <p:extLst>
      <p:ext uri="{BB962C8B-B14F-4D97-AF65-F5344CB8AC3E}">
        <p14:creationId xmlns:p14="http://schemas.microsoft.com/office/powerpoint/2010/main" val="1607833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EB7C0-5FD3-C646-B2E6-8EA09444FF02}" type="datetimeFigureOut">
              <a:rPr lang="en-US" smtClean="0"/>
              <a:pPr/>
              <a:t>10/9/2024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1161C-AFCC-4141-93A9-6068CEC8D79F}" type="slidenum">
              <a:rPr lang="en-US" smtClean="0"/>
              <a:pPr/>
              <a:t>‹#›</a:t>
            </a:fld>
            <a:endParaRPr lang="en-US"/>
          </a:p>
        </p:txBody>
      </p:sp>
    </p:spTree>
    <p:extLst>
      <p:ext uri="{BB962C8B-B14F-4D97-AF65-F5344CB8AC3E}">
        <p14:creationId xmlns:p14="http://schemas.microsoft.com/office/powerpoint/2010/main" val="16052201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Welcome to our presentation 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MathLinks</a:t>
            </a:r>
            <a:r>
              <a:rPr lang="en-US" sz="1800" dirty="0">
                <a:effectLst/>
                <a:latin typeface="Arial" panose="020B0604020202020204" pitchFamily="34" charset="0"/>
                <a:ea typeface="Calibri" panose="020F0502020204030204" pitchFamily="34" charset="0"/>
                <a:cs typeface="Times New Roman" panose="02020603050405020304" pitchFamily="18" charset="0"/>
              </a:rPr>
              <a:t>: Essentials – Integers.</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If you don’t know us…CMAT is a non-profit and we develop middle school mathematics curriculum and resources, and support teachers in using them through professional development.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worked together in the mathematics department at UCLA for about a decade.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Then about 14 years ago we left the university to form CMAT.</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1</a:t>
            </a:fld>
            <a:endParaRPr lang="en-US"/>
          </a:p>
        </p:txBody>
      </p:sp>
    </p:spTree>
    <p:extLst>
      <p:ext uri="{BB962C8B-B14F-4D97-AF65-F5344CB8AC3E}">
        <p14:creationId xmlns:p14="http://schemas.microsoft.com/office/powerpoint/2010/main" val="423214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is one of the slides for this part of the lesson. </a:t>
            </a:r>
          </a:p>
          <a:p>
            <a:pPr marL="0" marR="0">
              <a:spcBef>
                <a:spcPts val="0"/>
              </a:spcBef>
              <a:spcAft>
                <a:spcPts val="0"/>
              </a:spcAft>
            </a:pPr>
            <a:r>
              <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want students to have classroom discussions to make sense of things, and also to write their answers, thoughts, and conclusions in their work space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10</a:t>
            </a:fld>
            <a:endParaRPr lang="en-US"/>
          </a:p>
        </p:txBody>
      </p:sp>
    </p:spTree>
    <p:extLst>
      <p:ext uri="{BB962C8B-B14F-4D97-AF65-F5344CB8AC3E}">
        <p14:creationId xmlns:p14="http://schemas.microsoft.com/office/powerpoint/2010/main" val="307371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Rehearsal is important, and so make sure to offer frequent opportunities to practice after developing a concept.</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11</a:t>
            </a:fld>
            <a:endParaRPr lang="en-US"/>
          </a:p>
        </p:txBody>
      </p:sp>
    </p:spTree>
    <p:extLst>
      <p:ext uri="{BB962C8B-B14F-4D97-AF65-F5344CB8AC3E}">
        <p14:creationId xmlns:p14="http://schemas.microsoft.com/office/powerpoint/2010/main" val="235963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Here’s a page that gets at the idea of opposites.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Taking a quick look, you’ll notice that it’s straightforward and should make sense to your students.</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Our teachers appreciate that we offer answers keys, because students need immediate feedback.</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12</a:t>
            </a:fld>
            <a:endParaRPr lang="en-US"/>
          </a:p>
        </p:txBody>
      </p:sp>
    </p:spTree>
    <p:extLst>
      <p:ext uri="{BB962C8B-B14F-4D97-AF65-F5344CB8AC3E}">
        <p14:creationId xmlns:p14="http://schemas.microsoft.com/office/powerpoint/2010/main" val="382778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Many middle school students loss interest easily if you don’t create the need to know. It doesn’t always have to be real life or fun, but it did have to be interesting or engaging in some way.</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might notice right away how inefficient this starts. Your students will too. It’s on purpose.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13</a:t>
            </a:fld>
            <a:endParaRPr lang="en-US"/>
          </a:p>
        </p:txBody>
      </p:sp>
    </p:spTree>
    <p:extLst>
      <p:ext uri="{BB962C8B-B14F-4D97-AF65-F5344CB8AC3E}">
        <p14:creationId xmlns:p14="http://schemas.microsoft.com/office/powerpoint/2010/main" val="17521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keep going</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By the way, our students might need some vocabulary reminders right about now.</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Think about how your description might change, now that you have a new feature – the axes.</a:t>
            </a: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14</a:t>
            </a:fld>
            <a:endParaRPr lang="en-US"/>
          </a:p>
        </p:txBody>
      </p:sp>
    </p:spTree>
    <p:extLst>
      <p:ext uri="{BB962C8B-B14F-4D97-AF65-F5344CB8AC3E}">
        <p14:creationId xmlns:p14="http://schemas.microsoft.com/office/powerpoint/2010/main" val="138919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we continue. </a:t>
            </a:r>
            <a:r>
              <a:rPr lang="en-US" sz="1800" dirty="0">
                <a:effectLst/>
                <a:latin typeface="Arial" panose="020B0604020202020204" pitchFamily="34" charset="0"/>
                <a:ea typeface="Calibri" panose="020F0502020204030204" pitchFamily="34" charset="0"/>
                <a:cs typeface="Times New Roman" panose="02020603050405020304" pitchFamily="18" charset="0"/>
              </a:rPr>
              <a:t>Think again about how your description might change, now that you have another new feature – grid lines.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15</a:t>
            </a:fld>
            <a:endParaRPr lang="en-US"/>
          </a:p>
        </p:txBody>
      </p:sp>
    </p:spTree>
    <p:extLst>
      <p:ext uri="{BB962C8B-B14F-4D97-AF65-F5344CB8AC3E}">
        <p14:creationId xmlns:p14="http://schemas.microsoft.com/office/powerpoint/2010/main" val="2612954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to conclude, we</a:t>
            </a:r>
            <a:r>
              <a:rPr lang="en-US" sz="1800" dirty="0">
                <a:effectLst/>
                <a:latin typeface="Arial" panose="020B0604020202020204" pitchFamily="34" charset="0"/>
                <a:ea typeface="Calibri" panose="020F0502020204030204" pitchFamily="34" charset="0"/>
                <a:cs typeface="Times New Roman" panose="02020603050405020304" pitchFamily="18" charset="0"/>
              </a:rPr>
              <a:t> see how efficient our coordinate graphing system can be.</a:t>
            </a: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16</a:t>
            </a:fld>
            <a:endParaRPr lang="en-US"/>
          </a:p>
        </p:txBody>
      </p:sp>
    </p:spTree>
    <p:extLst>
      <p:ext uri="{BB962C8B-B14F-4D97-AF65-F5344CB8AC3E}">
        <p14:creationId xmlns:p14="http://schemas.microsoft.com/office/powerpoint/2010/main" val="3777490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is another way we like to support our teachers. </a:t>
            </a: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Along with the slide decks,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provide brief lesson notes to help with preparing to deliver instruction</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17</a:t>
            </a:fld>
            <a:endParaRPr lang="en-US"/>
          </a:p>
        </p:txBody>
      </p:sp>
    </p:spTree>
    <p:extLst>
      <p:ext uri="{BB962C8B-B14F-4D97-AF65-F5344CB8AC3E}">
        <p14:creationId xmlns:p14="http://schemas.microsoft.com/office/powerpoint/2010/main" val="370140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need to have high expectations for all of our learners?</a:t>
            </a:r>
          </a:p>
          <a:p>
            <a:pPr marL="0" marR="0">
              <a:spcBef>
                <a:spcPts val="0"/>
              </a:spcBef>
              <a:spcAft>
                <a:spcPts val="0"/>
              </a:spcAft>
            </a:pPr>
            <a:endPar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This page is an example of a unique way to practice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graphing coordinates.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think this is a nice challenge and great practice that also gets to reviewing vocabulary like factors and primes,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and notation like the less than sign.</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18</a:t>
            </a:fld>
            <a:endParaRPr lang="en-US"/>
          </a:p>
        </p:txBody>
      </p:sp>
    </p:spTree>
    <p:extLst>
      <p:ext uri="{BB962C8B-B14F-4D97-AF65-F5344CB8AC3E}">
        <p14:creationId xmlns:p14="http://schemas.microsoft.com/office/powerpoint/2010/main" val="2443928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think that students should have plenty of opportunities to collaborate and talk about the mathematics they’re learning.</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After the 3 lessons in our student packets conclude, we have a review section that has activities that are usually for partner work.</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you see a student page – that happens to have its answers. S</a:t>
            </a:r>
            <a:r>
              <a:rPr lang="en-US" sz="1800" dirty="0">
                <a:effectLst/>
                <a:latin typeface="Arial" panose="020B0604020202020204" pitchFamily="34" charset="0"/>
                <a:ea typeface="Calibri" panose="020F0502020204030204" pitchFamily="34" charset="0"/>
                <a:cs typeface="Times New Roman" panose="02020603050405020304" pitchFamily="18" charset="0"/>
              </a:rPr>
              <a:t>tudents get cards that look like this to discuss and figure out whether they’re true or false statements, and also to explain some of their thinking.</a:t>
            </a: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D1161C-AFCC-4141-93A9-6068CEC8D79F}" type="slidenum">
              <a:rPr lang="en-US" smtClean="0"/>
              <a:pPr/>
              <a:t>19</a:t>
            </a:fld>
            <a:endParaRPr lang="en-US"/>
          </a:p>
        </p:txBody>
      </p:sp>
    </p:spTree>
    <p:extLst>
      <p:ext uri="{BB962C8B-B14F-4D97-AF65-F5344CB8AC3E}">
        <p14:creationId xmlns:p14="http://schemas.microsoft.com/office/powerpoint/2010/main" val="29458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what will be covered in this presentation.</a:t>
            </a:r>
          </a:p>
        </p:txBody>
      </p:sp>
      <p:sp>
        <p:nvSpPr>
          <p:cNvPr id="4" name="Slide Number Placeholder 3"/>
          <p:cNvSpPr>
            <a:spLocks noGrp="1"/>
          </p:cNvSpPr>
          <p:nvPr>
            <p:ph type="sldNum" sz="quarter" idx="10"/>
          </p:nvPr>
        </p:nvSpPr>
        <p:spPr/>
        <p:txBody>
          <a:bodyPr/>
          <a:lstStyle/>
          <a:p>
            <a:fld id="{69D1161C-AFCC-4141-93A9-6068CEC8D79F}" type="slidenum">
              <a:rPr lang="en-US" smtClean="0"/>
              <a:pPr/>
              <a:t>2</a:t>
            </a:fld>
            <a:endParaRPr lang="en-US"/>
          </a:p>
        </p:txBody>
      </p:sp>
    </p:spTree>
    <p:extLst>
      <p:ext uri="{BB962C8B-B14F-4D97-AF65-F5344CB8AC3E}">
        <p14:creationId xmlns:p14="http://schemas.microsoft.com/office/powerpoint/2010/main" val="305414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Additionally we think that games and puzzles are great ways to practice.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is a card ordering game, and a sample of just some of the cards we provide, which are cut up prior to playing.</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20</a:t>
            </a:fld>
            <a:endParaRPr lang="en-US"/>
          </a:p>
        </p:txBody>
      </p:sp>
    </p:spTree>
    <p:extLst>
      <p:ext uri="{BB962C8B-B14F-4D97-AF65-F5344CB8AC3E}">
        <p14:creationId xmlns:p14="http://schemas.microsoft.com/office/powerpoint/2010/main" val="2654699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is important. We provide a page (My Word Bank) like this at the start of every packet.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 important to address vocabulary in context. When a word comes up,</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some point the teacher needs to go to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precise definition and help students unpack it, and then help guide them to write something that’s meaningful, whether it’s something in their own words, an example, a picture…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later in the unit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offer more practice via a vocabulary review page.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21</a:t>
            </a:fld>
            <a:endParaRPr lang="en-US"/>
          </a:p>
        </p:txBody>
      </p:sp>
    </p:spTree>
    <p:extLst>
      <p:ext uri="{BB962C8B-B14F-4D97-AF65-F5344CB8AC3E}">
        <p14:creationId xmlns:p14="http://schemas.microsoft.com/office/powerpoint/2010/main" val="4191113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the end our packets we have the precise definitions and also examples and explanations.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22</a:t>
            </a:fld>
            <a:endParaRPr lang="en-US"/>
          </a:p>
        </p:txBody>
      </p:sp>
    </p:spTree>
    <p:extLst>
      <p:ext uri="{BB962C8B-B14F-4D97-AF65-F5344CB8AC3E}">
        <p14:creationId xmlns:p14="http://schemas.microsoft.com/office/powerpoint/2010/main" val="282476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a list of things that we think are important for student success, and hopefully you saw them and that they resonated with you in some way.</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23</a:t>
            </a:fld>
            <a:endParaRPr lang="en-US"/>
          </a:p>
        </p:txBody>
      </p:sp>
    </p:spTree>
    <p:extLst>
      <p:ext uri="{BB962C8B-B14F-4D97-AF65-F5344CB8AC3E}">
        <p14:creationId xmlns:p14="http://schemas.microsoft.com/office/powerpoint/2010/main" val="4139874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second packet covers Integer Addition and Subtraction.</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24</a:t>
            </a:fld>
            <a:endParaRPr lang="en-US"/>
          </a:p>
        </p:txBody>
      </p:sp>
    </p:spTree>
    <p:extLst>
      <p:ext uri="{BB962C8B-B14F-4D97-AF65-F5344CB8AC3E}">
        <p14:creationId xmlns:p14="http://schemas.microsoft.com/office/powerpoint/2010/main" val="3692906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Magic hot and cold cubes? What are they?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put a cold one in a liquid and the temperature goes down a degree.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put a hot one in the liquid and the temperature goes up a degree.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Put in colds and it gets colder.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Put in hots and it get hotter.</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25</a:t>
            </a:fld>
            <a:endParaRPr lang="en-US"/>
          </a:p>
        </p:txBody>
      </p:sp>
    </p:spTree>
    <p:extLst>
      <p:ext uri="{BB962C8B-B14F-4D97-AF65-F5344CB8AC3E}">
        <p14:creationId xmlns:p14="http://schemas.microsoft.com/office/powerpoint/2010/main" val="1848049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take a cold one out and the temperature goes up a degree.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take a hot one out and the temperature goes down a degree.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Take out colds and it gets hotter.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Take out hots and it gets colder.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these two simple slides, students seem to get right away. Now, they’re ready to tackle adding and subtracting integers.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9D1161C-AFCC-4141-93A9-6068CEC8D79F}" type="slidenum">
              <a:rPr lang="en-US" smtClean="0"/>
              <a:pPr/>
              <a:t>26</a:t>
            </a:fld>
            <a:endParaRPr lang="en-US"/>
          </a:p>
        </p:txBody>
      </p:sp>
    </p:spTree>
    <p:extLst>
      <p:ext uri="{BB962C8B-B14F-4D97-AF65-F5344CB8AC3E}">
        <p14:creationId xmlns:p14="http://schemas.microsoft.com/office/powerpoint/2010/main" val="14684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go with the intuitive context,</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include a manipulative also, because many students are visual and tactile.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Make sure that they really get the idea of a zero pair, because it’s going to be important as the model progresses.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1161C-AFCC-4141-93A9-6068CEC8D79F}" type="slidenum">
              <a:rPr lang="en-US" smtClean="0"/>
              <a:pPr/>
              <a:t>27</a:t>
            </a:fld>
            <a:endParaRPr lang="en-US"/>
          </a:p>
        </p:txBody>
      </p:sp>
    </p:spTree>
    <p:extLst>
      <p:ext uri="{BB962C8B-B14F-4D97-AF65-F5344CB8AC3E}">
        <p14:creationId xmlns:p14="http://schemas.microsoft.com/office/powerpoint/2010/main" val="1680654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get plenty of practice building numbers in different ways.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can be built very simply, but it can also be built in other ways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using the idea of zero pairs.</a:t>
            </a: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will be absolutely necessary for doing some operations.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28</a:t>
            </a:fld>
            <a:endParaRPr lang="en-US"/>
          </a:p>
        </p:txBody>
      </p:sp>
    </p:spTree>
    <p:extLst>
      <p:ext uri="{BB962C8B-B14F-4D97-AF65-F5344CB8AC3E}">
        <p14:creationId xmlns:p14="http://schemas.microsoft.com/office/powerpoint/2010/main" val="2914893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Let’s try adding:</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always start with a workspace equal to zero,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we can build  4</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plus sign</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means we put more on the workspace.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we put on our workspace, -3</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 remove the zero pairs.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There’s clearly a result of 1.</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29</a:t>
            </a:fld>
            <a:endParaRPr lang="en-US"/>
          </a:p>
        </p:txBody>
      </p:sp>
    </p:spTree>
    <p:extLst>
      <p:ext uri="{BB962C8B-B14F-4D97-AF65-F5344CB8AC3E}">
        <p14:creationId xmlns:p14="http://schemas.microsoft.com/office/powerpoint/2010/main" val="243407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Here’s what we’ve learned about getting students back on track from those that tell us that they’re having some success, and what’s important to their plan.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Focus on the major work of the grade bands you’re working with. You can’t do it all in the time you have,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so get the most bang for your buck.</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choose to – or are told to – stay as close to their grade level as possible.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folks choose to backfill topics to fill in those gaps.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However, some mix in a little frontloading to give students a good foundation for a topic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before they see it in their core class. Teachers report that when they do this, their students feel really confident on a new topic.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You need to find appropriate materials. If you’re going to have a systematic plan, you have to know all of your topics and find all your materials well ahead of when you intend to teach them.</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of our intervention students can do the work, but they learn differently, and may need different strategies and supports. Students that struggle crave meaning to attach to concepts in order to have success.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Everyone’s goal is to increase confidence and bolster students’ chances for success</a:t>
            </a:r>
          </a:p>
        </p:txBody>
      </p:sp>
      <p:sp>
        <p:nvSpPr>
          <p:cNvPr id="4" name="Slide Number Placeholder 3"/>
          <p:cNvSpPr>
            <a:spLocks noGrp="1"/>
          </p:cNvSpPr>
          <p:nvPr>
            <p:ph type="sldNum" sz="quarter" idx="10"/>
          </p:nvPr>
        </p:nvSpPr>
        <p:spPr/>
        <p:txBody>
          <a:bodyPr/>
          <a:lstStyle/>
          <a:p>
            <a:fld id="{69D1161C-AFCC-4141-93A9-6068CEC8D79F}" type="slidenum">
              <a:rPr lang="en-US" smtClean="0"/>
              <a:pPr/>
              <a:t>3</a:t>
            </a:fld>
            <a:endParaRPr lang="en-US"/>
          </a:p>
        </p:txBody>
      </p:sp>
    </p:spTree>
    <p:extLst>
      <p:ext uri="{BB962C8B-B14F-4D97-AF65-F5344CB8AC3E}">
        <p14:creationId xmlns:p14="http://schemas.microsoft.com/office/powerpoint/2010/main" val="1902401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do plenty of examples and practice, and then at some point we ask THEM what the rules are, case by case.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It’s so much more powerful when they tell you the rules!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Along the way, at any time we can bring back hot and cold cubes…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Putting in hots made things hotter  - adding a positive,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putting in colds made things colder – adding a negative.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30</a:t>
            </a:fld>
            <a:endParaRPr lang="en-US"/>
          </a:p>
        </p:txBody>
      </p:sp>
    </p:spTree>
    <p:extLst>
      <p:ext uri="{BB962C8B-B14F-4D97-AF65-F5344CB8AC3E}">
        <p14:creationId xmlns:p14="http://schemas.microsoft.com/office/powerpoint/2010/main" val="3402217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 to a couple subtraction examples.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one’s pretty straightforward.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always start with a workspace equal to zero,</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then we can build  -4.</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subtraction sign means we remove from the workspace.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Since there’s enough to take away, you take away 3 negatives and the result is -1.</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31</a:t>
            </a:fld>
            <a:endParaRPr lang="en-US"/>
          </a:p>
        </p:txBody>
      </p:sp>
    </p:spTree>
    <p:extLst>
      <p:ext uri="{BB962C8B-B14F-4D97-AF65-F5344CB8AC3E}">
        <p14:creationId xmlns:p14="http://schemas.microsoft.com/office/powerpoint/2010/main" val="34496846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one’s trickier.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start with our workspace equal to zero</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hen we build  2.</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highlight>
                  <a:srgbClr val="00FF00"/>
                </a:highlight>
                <a:latin typeface="Arial" panose="020B0604020202020204" pitchFamily="34" charset="0"/>
                <a:ea typeface="Calibri" panose="020F0502020204030204" pitchFamily="34" charset="0"/>
                <a:cs typeface="Times New Roman" panose="02020603050405020304" pitchFamily="18" charset="0"/>
              </a:rPr>
              <a:t>The subtraction sign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means we remove from the workspace.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definitely not any negatives to take away</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so 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 this point students may be stumped….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BUT rather than telling them what to do, ask if there are ways to build 2 other</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than what they see…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there’s ALWAYS someone who blurts out “oh, zero pairs”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 some zero pairs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until you can take away -5</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the result is 7.</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32</a:t>
            </a:fld>
            <a:endParaRPr lang="en-US"/>
          </a:p>
        </p:txBody>
      </p:sp>
    </p:spTree>
    <p:extLst>
      <p:ext uri="{BB962C8B-B14F-4D97-AF65-F5344CB8AC3E}">
        <p14:creationId xmlns:p14="http://schemas.microsoft.com/office/powerpoint/2010/main" val="2301569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Like before, plenty of time is spent practicing with lots of examples, until it’s time to extract the rules.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see that subtracting 2, for example, always results in a decrease of the starting value…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While subtracting -2, for example, always results in an increase of the starting value.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we can always go back to the hot and cold cubes…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Taking out hot resulted in the temp going down – subtracting a positive makes lower,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taking out colds resulted in the temp going up – subtracting a negative makes higher,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models support each other!</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33</a:t>
            </a:fld>
            <a:endParaRPr lang="en-US"/>
          </a:p>
        </p:txBody>
      </p:sp>
    </p:spTree>
    <p:extLst>
      <p:ext uri="{BB962C8B-B14F-4D97-AF65-F5344CB8AC3E}">
        <p14:creationId xmlns:p14="http://schemas.microsoft.com/office/powerpoint/2010/main" val="3526869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like to try to make the practice more fun.</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are some pieces form what we call a big square puzzle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see that these expressions match up</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34</a:t>
            </a:fld>
            <a:endParaRPr lang="en-US"/>
          </a:p>
        </p:txBody>
      </p:sp>
    </p:spTree>
    <p:extLst>
      <p:ext uri="{BB962C8B-B14F-4D97-AF65-F5344CB8AC3E}">
        <p14:creationId xmlns:p14="http://schemas.microsoft.com/office/powerpoint/2010/main" val="452210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this is the finished product using all 16 little squares.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35</a:t>
            </a:fld>
            <a:endParaRPr lang="en-US"/>
          </a:p>
        </p:txBody>
      </p:sp>
    </p:spTree>
    <p:extLst>
      <p:ext uri="{BB962C8B-B14F-4D97-AF65-F5344CB8AC3E}">
        <p14:creationId xmlns:p14="http://schemas.microsoft.com/office/powerpoint/2010/main" val="2067482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Packet 3,</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addresses Integer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Multiplication and Division.</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36</a:t>
            </a:fld>
            <a:endParaRPr lang="en-US"/>
          </a:p>
        </p:txBody>
      </p:sp>
    </p:spTree>
    <p:extLst>
      <p:ext uri="{BB962C8B-B14F-4D97-AF65-F5344CB8AC3E}">
        <p14:creationId xmlns:p14="http://schemas.microsoft.com/office/powerpoint/2010/main" val="3173518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revisit Mortimer </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nd relate multiplication to addition by putting in GROUPS of cubes,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to subtraction by taking out GROUPS of cubes.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makes sense because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increasing temperatures comes from putting in hots and taking out colds, while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ecreasing temperatures happens when we put in colds and take out hots.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37</a:t>
            </a:fld>
            <a:endParaRPr lang="en-US"/>
          </a:p>
        </p:txBody>
      </p:sp>
    </p:spTree>
    <p:extLst>
      <p:ext uri="{BB962C8B-B14F-4D97-AF65-F5344CB8AC3E}">
        <p14:creationId xmlns:p14="http://schemas.microsoft.com/office/powerpoint/2010/main" val="3936881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Now a couple multiplication examples. This is the straightforward one.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always start with a workspace equal to zero</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first number means we put 2 groups on the workspace and we can clearly put 2 groups of 3 negatives down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result in -6.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put in groups of colds and it got colder. That makes sense!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38</a:t>
            </a:fld>
            <a:endParaRPr lang="en-US"/>
          </a:p>
        </p:txBody>
      </p:sp>
    </p:spTree>
    <p:extLst>
      <p:ext uri="{BB962C8B-B14F-4D97-AF65-F5344CB8AC3E}">
        <p14:creationId xmlns:p14="http://schemas.microsoft.com/office/powerpoint/2010/main" val="8455863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is the trickier one.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It stands to reason that on the previous slide we put 2 groups down, and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 we must do the opposite,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namely removing 2 groups.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 a previous slide, we saw something similar where we wanted to remove something, but nothing was there to remove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Ask about it and students will tell you to put some zero pairs down</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Put down as many or as few as you want until you have at least 2 groups of -3 to remove.</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The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result is 6.</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removed groups of colds and it got hotter. That makes sense!</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39</a:t>
            </a:fld>
            <a:endParaRPr lang="en-US"/>
          </a:p>
        </p:txBody>
      </p:sp>
    </p:spTree>
    <p:extLst>
      <p:ext uri="{BB962C8B-B14F-4D97-AF65-F5344CB8AC3E}">
        <p14:creationId xmlns:p14="http://schemas.microsoft.com/office/powerpoint/2010/main" val="86259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though we’ve had years of experience, we also consulted the research.</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We’re not suggesting to test our intervention students a lot. They need more frequent feedback and guidance than students who have had more success.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 don’t recommend peppering students with a bunch of strategies,  but offering more than one,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then helping them pick the one that they like, is really beneficial. </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right amount of practice could be different from student to student. Teachers know their students best, so it’s nice to offer options. When students are practicing, make sure they have a good shot at getting the problems right.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We’ll give plenty of examples where you can start with concepts, make them reasonable, and guide students to the rules and procedures. It’s important for ALL learners to get that kind of instruction, but it’s especially important for struggling learners. Since memorization may not be their strong suit, they crave meaning and connections for things to make sense.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of course, teachers need support and materials that are complete and easy to use.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a:t>
            </a:fld>
            <a:endParaRPr lang="en-US"/>
          </a:p>
        </p:txBody>
      </p:sp>
    </p:spTree>
    <p:extLst>
      <p:ext uri="{BB962C8B-B14F-4D97-AF65-F5344CB8AC3E}">
        <p14:creationId xmlns:p14="http://schemas.microsoft.com/office/powerpoint/2010/main" val="2470441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After plenty of examples and practice, students again tell us the rules…</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40</a:t>
            </a:fld>
            <a:endParaRPr lang="en-US"/>
          </a:p>
        </p:txBody>
      </p:sp>
    </p:spTree>
    <p:extLst>
      <p:ext uri="{BB962C8B-B14F-4D97-AF65-F5344CB8AC3E}">
        <p14:creationId xmlns:p14="http://schemas.microsoft.com/office/powerpoint/2010/main" val="1679244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we finish up with division.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Exploring division with counters is really fun, and maybe a little frustrating too, because if you explore you find that every division case works with the model, except dividing a positive by a negative.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 ahead and do this with your students if they’re interested, but we decide to cut to the chase and just have students use multiplication facts to derive division facts, and the rules pop out very quickly.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an aside, this is no reason to criticize the model. They all break down at some point. And the goal anyway is to create understanding and then move away from it to the rules.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41</a:t>
            </a:fld>
            <a:endParaRPr lang="en-US"/>
          </a:p>
        </p:txBody>
      </p:sp>
    </p:spTree>
    <p:extLst>
      <p:ext uri="{BB962C8B-B14F-4D97-AF65-F5344CB8AC3E}">
        <p14:creationId xmlns:p14="http://schemas.microsoft.com/office/powerpoint/2010/main" val="114914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some practice with all 4 operations while we revisit the order of operations conventions</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nd as is common, we like to use games for practice frequently.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42</a:t>
            </a:fld>
            <a:endParaRPr lang="en-US"/>
          </a:p>
        </p:txBody>
      </p:sp>
    </p:spTree>
    <p:extLst>
      <p:ext uri="{BB962C8B-B14F-4D97-AF65-F5344CB8AC3E}">
        <p14:creationId xmlns:p14="http://schemas.microsoft.com/office/powerpoint/2010/main" val="3574968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Early on we discussed how intervention topics should try to stay close to current grade level topics.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Again, you don’t have to do that, but the more people we talk to,</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seems to be the more common way to go.</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Let’s say you’re working with 8</a:t>
            </a:r>
            <a:r>
              <a:rPr lang="en-US" sz="18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graders, doing a pretty deep dive into integers and solving equations, but you KNOW that students need support with others things like fractions.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That’s why we put together skill boosters. They don’t relate to any of our units. What they are is a skills practice routine that anyone can do in daily 5 to 10 minute chunks.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goal is to chip away at topics far below grade level that you’re not working on more intensely.</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D1161C-AFCC-4141-93A9-6068CEC8D79F}" type="slidenum">
              <a:rPr lang="en-US" smtClean="0"/>
              <a:pPr/>
              <a:t>43</a:t>
            </a:fld>
            <a:endParaRPr lang="en-US"/>
          </a:p>
        </p:txBody>
      </p:sp>
    </p:spTree>
    <p:extLst>
      <p:ext uri="{BB962C8B-B14F-4D97-AF65-F5344CB8AC3E}">
        <p14:creationId xmlns:p14="http://schemas.microsoft.com/office/powerpoint/2010/main" val="2746472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decided on using this strategy for whole number multiplication review</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y</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ou’d just pick the skills you want your students to work on…</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44</a:t>
            </a:fld>
            <a:endParaRPr lang="en-US"/>
          </a:p>
        </p:txBody>
      </p:sp>
    </p:spTree>
    <p:extLst>
      <p:ext uri="{BB962C8B-B14F-4D97-AF65-F5344CB8AC3E}">
        <p14:creationId xmlns:p14="http://schemas.microsoft.com/office/powerpoint/2010/main" val="713496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give them small daily problem sets like these, over the course of several days or a few weeks.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can do the same for fractions, decimals, or whatever.</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teachers appreciate that this is all laid out for them.</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45</a:t>
            </a:fld>
            <a:endParaRPr lang="en-US"/>
          </a:p>
        </p:txBody>
      </p:sp>
    </p:spTree>
    <p:extLst>
      <p:ext uri="{BB962C8B-B14F-4D97-AF65-F5344CB8AC3E}">
        <p14:creationId xmlns:p14="http://schemas.microsoft.com/office/powerpoint/2010/main" val="1168115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Here is what is included in the Student Packet, all of which you saw in this presentation. </a:t>
            </a:r>
          </a:p>
          <a:p>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46</a:t>
            </a:fld>
            <a:endParaRPr lang="en-US"/>
          </a:p>
        </p:txBody>
      </p:sp>
    </p:spTree>
    <p:extLst>
      <p:ext uri="{BB962C8B-B14F-4D97-AF65-F5344CB8AC3E}">
        <p14:creationId xmlns:p14="http://schemas.microsoft.com/office/powerpoint/2010/main" val="791190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you find in the Teacher Edition. </a:t>
            </a:r>
          </a:p>
        </p:txBody>
      </p:sp>
      <p:sp>
        <p:nvSpPr>
          <p:cNvPr id="4" name="Slide Number Placeholder 3"/>
          <p:cNvSpPr>
            <a:spLocks noGrp="1"/>
          </p:cNvSpPr>
          <p:nvPr>
            <p:ph type="sldNum" sz="quarter" idx="10"/>
          </p:nvPr>
        </p:nvSpPr>
        <p:spPr/>
        <p:txBody>
          <a:bodyPr/>
          <a:lstStyle/>
          <a:p>
            <a:fld id="{69D1161C-AFCC-4141-93A9-6068CEC8D79F}" type="slidenum">
              <a:rPr lang="en-US" smtClean="0"/>
              <a:pPr/>
              <a:t>47</a:t>
            </a:fld>
            <a:endParaRPr lang="en-US"/>
          </a:p>
        </p:txBody>
      </p:sp>
    </p:spTree>
    <p:extLst>
      <p:ext uri="{BB962C8B-B14F-4D97-AF65-F5344CB8AC3E}">
        <p14:creationId xmlns:p14="http://schemas.microsoft.com/office/powerpoint/2010/main" val="42474936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If you’re interested in our modules, here they are. All 6 modules have 3 student packets each.</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Most of our users mix and match any of it to make the program that works for their students.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And they appreciate that everything they need is right there for them.</a:t>
            </a:r>
            <a:endParaRPr lang="en-US" baseline="0"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48</a:t>
            </a:fld>
            <a:endParaRPr lang="en-US"/>
          </a:p>
        </p:txBody>
      </p:sp>
    </p:spTree>
    <p:extLst>
      <p:ext uri="{BB962C8B-B14F-4D97-AF65-F5344CB8AC3E}">
        <p14:creationId xmlns:p14="http://schemas.microsoft.com/office/powerpoint/2010/main" val="5856141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you’d like to check out the program further, just go to our website </a:t>
            </a:r>
            <a:r>
              <a:rPr lang="en-US" sz="1800" dirty="0">
                <a:effectLst/>
                <a:latin typeface="Arial" panose="020B0604020202020204" pitchFamily="34" charset="0"/>
                <a:ea typeface="Calibri" panose="020F0502020204030204" pitchFamily="34" charset="0"/>
                <a:cs typeface="Times New Roman" panose="02020603050405020304" pitchFamily="18" charset="0"/>
              </a:rPr>
              <a:t>and look under curriculum.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lick on Essentials and Overview to get a quick glimpse of some checklists and problem sets that give you a feel for the content of the packets, or click on Student Packets to preview any of the student packets in full.</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49</a:t>
            </a:fld>
            <a:endParaRPr lang="en-US"/>
          </a:p>
        </p:txBody>
      </p:sp>
    </p:spTree>
    <p:extLst>
      <p:ext uri="{BB962C8B-B14F-4D97-AF65-F5344CB8AC3E}">
        <p14:creationId xmlns:p14="http://schemas.microsoft.com/office/powerpoint/2010/main" val="386043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focus of this presentation is on integer concepts and operations. These topics are from grades 6 and 7.</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Operating on non-integer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rationals</a:t>
            </a:r>
            <a:r>
              <a:rPr lang="en-US" sz="1800" dirty="0">
                <a:effectLst/>
                <a:latin typeface="Arial" panose="020B0604020202020204" pitchFamily="34" charset="0"/>
                <a:ea typeface="Calibri" panose="020F0502020204030204" pitchFamily="34" charset="0"/>
                <a:cs typeface="Times New Roman" panose="02020603050405020304" pitchFamily="18" charset="0"/>
              </a:rPr>
              <a:t> is important, but our goal at first is to make sure our students get the concepts down on integers. If you throw in negative fractions and decimals too soon, it could cause some unwanted problems. </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5</a:t>
            </a:fld>
            <a:endParaRPr lang="en-US"/>
          </a:p>
        </p:txBody>
      </p:sp>
    </p:spTree>
    <p:extLst>
      <p:ext uri="{BB962C8B-B14F-4D97-AF65-F5344CB8AC3E}">
        <p14:creationId xmlns:p14="http://schemas.microsoft.com/office/powerpoint/2010/main" val="10840464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Here’s the password protected teacher portal, where you’d find all the components for all of the modules.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Skill boosters are a free part of any module purchased </a:t>
            </a:r>
            <a:r>
              <a:rPr lang="en-US" sz="1800" dirty="0">
                <a:effectLst/>
                <a:latin typeface="Arial" panose="020B0604020202020204" pitchFamily="34" charset="0"/>
                <a:ea typeface="Calibri" panose="020F0502020204030204" pitchFamily="34" charset="0"/>
                <a:cs typeface="Times New Roman" panose="02020603050405020304" pitchFamily="18" charset="0"/>
              </a:rPr>
              <a:t>and these books of games and puzzles come free too.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They’re not connected to any module, but provide lots of challenging and fun opportunities for all students. </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50</a:t>
            </a:fld>
            <a:endParaRPr lang="en-US"/>
          </a:p>
        </p:txBody>
      </p:sp>
    </p:spTree>
    <p:extLst>
      <p:ext uri="{BB962C8B-B14F-4D97-AF65-F5344CB8AC3E}">
        <p14:creationId xmlns:p14="http://schemas.microsoft.com/office/powerpoint/2010/main" val="3297611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presentation. If you have any question, please feel free to contact us. </a:t>
            </a:r>
          </a:p>
        </p:txBody>
      </p:sp>
      <p:sp>
        <p:nvSpPr>
          <p:cNvPr id="4" name="Slide Number Placeholder 3"/>
          <p:cNvSpPr>
            <a:spLocks noGrp="1"/>
          </p:cNvSpPr>
          <p:nvPr>
            <p:ph type="sldNum" sz="quarter" idx="5"/>
          </p:nvPr>
        </p:nvSpPr>
        <p:spPr/>
        <p:txBody>
          <a:bodyPr/>
          <a:lstStyle/>
          <a:p>
            <a:fld id="{69D1161C-AFCC-4141-93A9-6068CEC8D79F}" type="slidenum">
              <a:rPr lang="en-US" smtClean="0"/>
              <a:pPr/>
              <a:t>51</a:t>
            </a:fld>
            <a:endParaRPr lang="en-US"/>
          </a:p>
        </p:txBody>
      </p:sp>
    </p:spTree>
    <p:extLst>
      <p:ext uri="{BB962C8B-B14F-4D97-AF65-F5344CB8AC3E}">
        <p14:creationId xmlns:p14="http://schemas.microsoft.com/office/powerpoint/2010/main" val="163202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The content ideas are from our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MathLinks</a:t>
            </a:r>
            <a:r>
              <a:rPr lang="en-US" sz="1800" dirty="0">
                <a:effectLst/>
                <a:latin typeface="Arial" panose="020B0604020202020204" pitchFamily="34" charset="0"/>
                <a:ea typeface="Calibri" panose="020F0502020204030204" pitchFamily="34" charset="0"/>
                <a:cs typeface="Times New Roman" panose="02020603050405020304" pitchFamily="18" charset="0"/>
              </a:rPr>
              <a:t> Essentials modules, written specifically for intervention purposes.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 you see 3 consumable student packets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a teacher edition for one of our modules,</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like this one on integers we’ll be using.</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6</a:t>
            </a:fld>
            <a:endParaRPr lang="en-US"/>
          </a:p>
        </p:txBody>
      </p:sp>
    </p:spTree>
    <p:extLst>
      <p:ext uri="{BB962C8B-B14F-4D97-AF65-F5344CB8AC3E}">
        <p14:creationId xmlns:p14="http://schemas.microsoft.com/office/powerpoint/2010/main" val="222695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Additionally, we’ll be pulling content from our teacher portal,  which has several components that support teachers in the work beyond just the TE.</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For example, you’ll see several individual slides taken from slide decks that some of our teachers use to deliver instruction.</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I hope they give you some good ideas about how to reach students on this topic.</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7</a:t>
            </a:fld>
            <a:endParaRPr lang="en-US"/>
          </a:p>
        </p:txBody>
      </p:sp>
    </p:spTree>
    <p:extLst>
      <p:ext uri="{BB962C8B-B14F-4D97-AF65-F5344CB8AC3E}">
        <p14:creationId xmlns:p14="http://schemas.microsoft.com/office/powerpoint/2010/main" val="307482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Here’s the first unit, which we call packet 1, Introduction to Integers.</a:t>
            </a:r>
            <a:endParaRPr lang="en-US" dirty="0"/>
          </a:p>
        </p:txBody>
      </p:sp>
      <p:sp>
        <p:nvSpPr>
          <p:cNvPr id="4" name="Slide Number Placeholder 3"/>
          <p:cNvSpPr>
            <a:spLocks noGrp="1"/>
          </p:cNvSpPr>
          <p:nvPr>
            <p:ph type="sldNum" sz="quarter" idx="10"/>
          </p:nvPr>
        </p:nvSpPr>
        <p:spPr/>
        <p:txBody>
          <a:bodyPr/>
          <a:lstStyle/>
          <a:p>
            <a:fld id="{69D1161C-AFCC-4141-93A9-6068CEC8D79F}" type="slidenum">
              <a:rPr lang="en-US" smtClean="0"/>
              <a:pPr/>
              <a:t>8</a:t>
            </a:fld>
            <a:endParaRPr lang="en-US"/>
          </a:p>
        </p:txBody>
      </p:sp>
    </p:spTree>
    <p:extLst>
      <p:ext uri="{BB962C8B-B14F-4D97-AF65-F5344CB8AC3E}">
        <p14:creationId xmlns:p14="http://schemas.microsoft.com/office/powerpoint/2010/main" val="303035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Temperature change is a simple context for students to start to make sense of this topic, and the number line is a common tool for getting to know positive and negative numbers.</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r>
              <a:rPr lang="en-US" sz="1800" dirty="0">
                <a:effectLst/>
                <a:latin typeface="Arial" panose="020B0604020202020204" pitchFamily="34" charset="0"/>
                <a:ea typeface="Calibri" panose="020F0502020204030204" pitchFamily="34" charset="0"/>
                <a:cs typeface="Times New Roman" panose="02020603050405020304" pitchFamily="18" charset="0"/>
              </a:rPr>
              <a:t>Note the open and inviting work space to support struggling learners. </a:t>
            </a:r>
            <a:endParaRPr lang="en-US" dirty="0"/>
          </a:p>
        </p:txBody>
      </p:sp>
      <p:sp>
        <p:nvSpPr>
          <p:cNvPr id="4" name="Slide Number Placeholder 3"/>
          <p:cNvSpPr>
            <a:spLocks noGrp="1"/>
          </p:cNvSpPr>
          <p:nvPr>
            <p:ph type="sldNum" sz="quarter" idx="5"/>
          </p:nvPr>
        </p:nvSpPr>
        <p:spPr/>
        <p:txBody>
          <a:bodyPr/>
          <a:lstStyle/>
          <a:p>
            <a:fld id="{69D1161C-AFCC-4141-93A9-6068CEC8D79F}" type="slidenum">
              <a:rPr lang="en-US" smtClean="0"/>
              <a:pPr/>
              <a:t>9</a:t>
            </a:fld>
            <a:endParaRPr lang="en-US"/>
          </a:p>
        </p:txBody>
      </p:sp>
    </p:spTree>
    <p:extLst>
      <p:ext uri="{BB962C8B-B14F-4D97-AF65-F5344CB8AC3E}">
        <p14:creationId xmlns:p14="http://schemas.microsoft.com/office/powerpoint/2010/main" val="183547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89379"/>
          </a:xfrm>
        </p:spPr>
        <p:txBody>
          <a:bodyPr/>
          <a:lstStyle/>
          <a:p>
            <a:pPr lvl="0"/>
            <a:r>
              <a:rPr lang="en-US"/>
              <a:t>Edit Master text styles</a:t>
            </a:r>
          </a:p>
        </p:txBody>
      </p:sp>
    </p:spTree>
    <p:extLst>
      <p:ext uri="{BB962C8B-B14F-4D97-AF65-F5344CB8AC3E}">
        <p14:creationId xmlns:p14="http://schemas.microsoft.com/office/powerpoint/2010/main" val="219699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5078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16152"/>
            <a:ext cx="8229600" cy="4893216"/>
          </a:xfrm>
        </p:spPr>
        <p:txBody>
          <a:bodyPr vert="eaVert"/>
          <a:lstStyle/>
          <a:p>
            <a:pPr lvl="0"/>
            <a:r>
              <a:rPr lang="en-US"/>
              <a:t>Edit Master text styles</a:t>
            </a:r>
          </a:p>
        </p:txBody>
      </p:sp>
    </p:spTree>
    <p:extLst>
      <p:ext uri="{BB962C8B-B14F-4D97-AF65-F5344CB8AC3E}">
        <p14:creationId xmlns:p14="http://schemas.microsoft.com/office/powerpoint/2010/main" val="390629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p:txBody>
      </p:sp>
    </p:spTree>
    <p:extLst>
      <p:ext uri="{BB962C8B-B14F-4D97-AF65-F5344CB8AC3E}">
        <p14:creationId xmlns:p14="http://schemas.microsoft.com/office/powerpoint/2010/main" val="339630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idx="1"/>
          </p:nvPr>
        </p:nvSpPr>
        <p:spPr>
          <a:xfrm>
            <a:off x="457200" y="1212515"/>
            <a:ext cx="8229600" cy="5003800"/>
          </a:xfrm>
        </p:spPr>
        <p:txBody>
          <a:bodyPr/>
          <a:lstStyle/>
          <a:p>
            <a:pPr lvl="0"/>
            <a:r>
              <a:rPr lang="en-US"/>
              <a:t>Edit Master text styles</a:t>
            </a:r>
          </a:p>
        </p:txBody>
      </p:sp>
      <p:sp>
        <p:nvSpPr>
          <p:cNvPr id="7" name="Footer Placeholder 3"/>
          <p:cNvSpPr>
            <a:spLocks noGrp="1"/>
          </p:cNvSpPr>
          <p:nvPr>
            <p:ph type="ftr" sz="quarter" idx="3"/>
          </p:nvPr>
        </p:nvSpPr>
        <p:spPr>
          <a:xfrm>
            <a:off x="457200" y="6436431"/>
            <a:ext cx="3173654" cy="365125"/>
          </a:xfrm>
          <a:prstGeom prst="rect">
            <a:avLst/>
          </a:prstGeom>
        </p:spPr>
        <p:txBody>
          <a:bodyPr vert="horz" lIns="91440" tIns="45720" rIns="91440" bIns="45720" rtlCol="0" anchor="ctr"/>
          <a:lstStyle>
            <a:lvl1pPr algn="l">
              <a:defRPr sz="1000">
                <a:solidFill>
                  <a:schemeClr val="tx1">
                    <a:tint val="75000"/>
                  </a:schemeClr>
                </a:solidFill>
                <a:latin typeface="Verdana"/>
                <a:cs typeface="Verdana"/>
              </a:defRPr>
            </a:lvl1pPr>
          </a:lstStyle>
          <a:p>
            <a:endParaRPr lang="en-US" dirty="0"/>
          </a:p>
        </p:txBody>
      </p:sp>
    </p:spTree>
    <p:extLst>
      <p:ext uri="{BB962C8B-B14F-4D97-AF65-F5344CB8AC3E}">
        <p14:creationId xmlns:p14="http://schemas.microsoft.com/office/powerpoint/2010/main" val="12825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Tree>
    <p:extLst>
      <p:ext uri="{BB962C8B-B14F-4D97-AF65-F5344CB8AC3E}">
        <p14:creationId xmlns:p14="http://schemas.microsoft.com/office/powerpoint/2010/main" val="6805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Content Placeholder 2"/>
          <p:cNvSpPr>
            <a:spLocks noGrp="1"/>
          </p:cNvSpPr>
          <p:nvPr>
            <p:ph sz="half" idx="1"/>
          </p:nvPr>
        </p:nvSpPr>
        <p:spPr>
          <a:xfrm>
            <a:off x="457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212528"/>
            <a:ext cx="4038600" cy="49503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Tree>
    <p:extLst>
      <p:ext uri="{BB962C8B-B14F-4D97-AF65-F5344CB8AC3E}">
        <p14:creationId xmlns:p14="http://schemas.microsoft.com/office/powerpoint/2010/main" val="19591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lvl1pPr>
              <a:defRPr sz="2200"/>
            </a:lvl1pPr>
          </a:lstStyle>
          <a:p>
            <a:r>
              <a:rPr lang="en-US"/>
              <a:t>Click to edit Master title style</a:t>
            </a:r>
            <a:endParaRPr lang="en-US" dirty="0"/>
          </a:p>
        </p:txBody>
      </p:sp>
      <p:sp>
        <p:nvSpPr>
          <p:cNvPr id="3" name="Text Placeholder 2"/>
          <p:cNvSpPr>
            <a:spLocks noGrp="1"/>
          </p:cNvSpPr>
          <p:nvPr>
            <p:ph type="body" idx="1"/>
          </p:nvPr>
        </p:nvSpPr>
        <p:spPr>
          <a:xfrm>
            <a:off x="457200" y="121428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854043"/>
            <a:ext cx="4040188"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21428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854043"/>
            <a:ext cx="4041775" cy="4348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Tree>
    <p:extLst>
      <p:ext uri="{BB962C8B-B14F-4D97-AF65-F5344CB8AC3E}">
        <p14:creationId xmlns:p14="http://schemas.microsoft.com/office/powerpoint/2010/main" val="61125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730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4976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63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24227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2762AD"/>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
        <p:nvSpPr>
          <p:cNvPr id="6" name="TextBox 5"/>
          <p:cNvSpPr txBox="1"/>
          <p:nvPr/>
        </p:nvSpPr>
        <p:spPr>
          <a:xfrm>
            <a:off x="4368960" y="6443318"/>
            <a:ext cx="406081" cy="246221"/>
          </a:xfrm>
          <a:prstGeom prst="rect">
            <a:avLst/>
          </a:prstGeom>
          <a:noFill/>
        </p:spPr>
        <p:txBody>
          <a:bodyPr wrap="none" rtlCol="0">
            <a:spAutoFit/>
          </a:bodyPr>
          <a:lstStyle/>
          <a:p>
            <a:fld id="{53CD1320-F2A7-8244-BDAA-AC8AB44949C1}" type="slidenum">
              <a:rPr lang="en-US" sz="1000" smtClean="0">
                <a:latin typeface="Verdana"/>
                <a:cs typeface="Verdana"/>
              </a:rPr>
              <a:pPr/>
              <a:t>‹#›</a:t>
            </a:fld>
            <a:endParaRPr lang="en-US" sz="1000" dirty="0">
              <a:latin typeface="Verdana"/>
              <a:cs typeface="Verdana"/>
            </a:endParaRPr>
          </a:p>
        </p:txBody>
      </p:sp>
      <p:pic>
        <p:nvPicPr>
          <p:cNvPr id="11" name="Picture 10">
            <a:extLst>
              <a:ext uri="{FF2B5EF4-FFF2-40B4-BE49-F238E27FC236}">
                <a16:creationId xmlns:a16="http://schemas.microsoft.com/office/drawing/2014/main" id="{6682FAA1-A0EB-364E-BB2E-E1BEA12A032F}"/>
              </a:ext>
            </a:extLst>
          </p:cNvPr>
          <p:cNvPicPr>
            <a:picLocks noChangeAspect="1"/>
          </p:cNvPicPr>
          <p:nvPr userDrawn="1"/>
        </p:nvPicPr>
        <p:blipFill>
          <a:blip r:embed="rId14"/>
          <a:stretch>
            <a:fillRect/>
          </a:stretch>
        </p:blipFill>
        <p:spPr>
          <a:xfrm>
            <a:off x="457200" y="6281669"/>
            <a:ext cx="1420272" cy="457200"/>
          </a:xfrm>
          <a:prstGeom prst="rect">
            <a:avLst/>
          </a:prstGeom>
        </p:spPr>
      </p:pic>
      <p:pic>
        <p:nvPicPr>
          <p:cNvPr id="7" name="Picture 6">
            <a:extLst>
              <a:ext uri="{FF2B5EF4-FFF2-40B4-BE49-F238E27FC236}">
                <a16:creationId xmlns:a16="http://schemas.microsoft.com/office/drawing/2014/main" id="{7C176EFC-00D8-46EA-B070-2F6CA17EEE37}"/>
              </a:ext>
            </a:extLst>
          </p:cNvPr>
          <p:cNvPicPr>
            <a:picLocks noChangeAspect="1"/>
          </p:cNvPicPr>
          <p:nvPr userDrawn="1"/>
        </p:nvPicPr>
        <p:blipFill>
          <a:blip r:embed="rId15"/>
          <a:stretch>
            <a:fillRect/>
          </a:stretch>
        </p:blipFill>
        <p:spPr>
          <a:xfrm>
            <a:off x="7315200" y="6281669"/>
            <a:ext cx="1371600" cy="457200"/>
          </a:xfrm>
          <a:prstGeom prst="rect">
            <a:avLst/>
          </a:prstGeom>
        </p:spPr>
      </p:pic>
    </p:spTree>
    <p:extLst>
      <p:ext uri="{BB962C8B-B14F-4D97-AF65-F5344CB8AC3E}">
        <p14:creationId xmlns:p14="http://schemas.microsoft.com/office/powerpoint/2010/main" val="365599421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4" r:id="rId3"/>
    <p:sldLayoutId id="2147483652" r:id="rId4"/>
    <p:sldLayoutId id="2147483653" r:id="rId5"/>
    <p:sldLayoutId id="2147483651" r:id="rId6"/>
    <p:sldLayoutId id="2147483649" r:id="rId7"/>
    <p:sldLayoutId id="2147483655" r:id="rId8"/>
    <p:sldLayoutId id="2147483656" r:id="rId9"/>
    <p:sldLayoutId id="2147483657" r:id="rId10"/>
    <p:sldLayoutId id="2147483658" r:id="rId11"/>
    <p:sldLayoutId id="2147483659" r:id="rId12"/>
  </p:sldLayoutIdLst>
  <p:hf sldNum="0" hdr="0" ftr="0" dt="0"/>
  <p:txStyles>
    <p:titleStyle>
      <a:lvl1pPr algn="ctr" defTabSz="457200" rtl="0" eaLnBrk="1" latinLnBrk="0" hangingPunct="1">
        <a:spcBef>
          <a:spcPct val="0"/>
        </a:spcBef>
        <a:buNone/>
        <a:defRPr sz="44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mathandteaching.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mathandteaching.org/essentials/" TargetMode="External"/><Relationship Id="rId4" Type="http://schemas.openxmlformats.org/officeDocument/2006/relationships/hyperlink" Target="mailto:cynthia@mathandteachin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fr/vectors/rails-chemin-de-fer-pistes-black-156523/"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mathandteaching.org/"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hyperlink" Target="http://www.mathandteaching.org/essentials"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mark@mathandteaching.org" TargetMode="External"/><Relationship Id="rId4" Type="http://schemas.openxmlformats.org/officeDocument/2006/relationships/hyperlink" Target="http://www.mathandteaching.org/essenti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934" y="254172"/>
            <a:ext cx="8138160" cy="678736"/>
          </a:xfrm>
        </p:spPr>
        <p:txBody>
          <a:bodyPr>
            <a:noAutofit/>
          </a:bodyPr>
          <a:lstStyle/>
          <a:p>
            <a:r>
              <a:rPr lang="en-US" sz="3200" dirty="0"/>
              <a:t>CONTENT FOR CATCHING UP</a:t>
            </a:r>
          </a:p>
        </p:txBody>
      </p:sp>
      <p:sp>
        <p:nvSpPr>
          <p:cNvPr id="3" name="Subtitle 2"/>
          <p:cNvSpPr>
            <a:spLocks noGrp="1"/>
          </p:cNvSpPr>
          <p:nvPr>
            <p:ph type="subTitle" idx="1"/>
          </p:nvPr>
        </p:nvSpPr>
        <p:spPr>
          <a:xfrm>
            <a:off x="2364459" y="1271910"/>
            <a:ext cx="4415082" cy="2714324"/>
          </a:xfrm>
        </p:spPr>
        <p:txBody>
          <a:bodyPr>
            <a:normAutofit/>
          </a:bodyPr>
          <a:lstStyle/>
          <a:p>
            <a:pPr lvl="0">
              <a:defRPr/>
            </a:pPr>
            <a:r>
              <a:rPr lang="en-US" sz="2000" dirty="0">
                <a:solidFill>
                  <a:srgbClr val="00B050"/>
                </a:solidFill>
              </a:rPr>
              <a:t>Mark Goldstein</a:t>
            </a:r>
          </a:p>
          <a:p>
            <a:r>
              <a:rPr lang="en-US" sz="2000" dirty="0">
                <a:solidFill>
                  <a:srgbClr val="C00000"/>
                </a:solidFill>
                <a:hlinkClick r:id="rId3"/>
              </a:rPr>
              <a:t>mark@mathandteaching.org</a:t>
            </a:r>
            <a:endParaRPr lang="en-US" sz="2000" dirty="0">
              <a:solidFill>
                <a:srgbClr val="C00000"/>
              </a:solidFill>
            </a:endParaRPr>
          </a:p>
          <a:p>
            <a:pPr lvl="0">
              <a:defRPr/>
            </a:pPr>
            <a:endParaRPr lang="en-US" sz="2000" dirty="0">
              <a:solidFill>
                <a:srgbClr val="00B050"/>
              </a:solidFill>
            </a:endParaRPr>
          </a:p>
          <a:p>
            <a:pPr lvl="0">
              <a:defRPr/>
            </a:pPr>
            <a:r>
              <a:rPr lang="en-US" sz="2000" dirty="0">
                <a:solidFill>
                  <a:srgbClr val="00B050"/>
                </a:solidFill>
              </a:rPr>
              <a:t>Cynthia Raff</a:t>
            </a:r>
          </a:p>
          <a:p>
            <a:r>
              <a:rPr lang="en-US" sz="2000" dirty="0">
                <a:solidFill>
                  <a:srgbClr val="C00000"/>
                </a:solidFill>
                <a:hlinkClick r:id="rId4"/>
              </a:rPr>
              <a:t>cynthia@mathandteaching.org</a:t>
            </a:r>
            <a:endParaRPr lang="en-US" sz="2000" dirty="0">
              <a:solidFill>
                <a:srgbClr val="C00000"/>
              </a:solidFill>
            </a:endParaRPr>
          </a:p>
          <a:p>
            <a:pPr lvl="0">
              <a:defRPr/>
            </a:pPr>
            <a:endParaRPr lang="en-US" sz="2000" dirty="0">
              <a:solidFill>
                <a:srgbClr val="00B050"/>
              </a:solidFill>
            </a:endParaRPr>
          </a:p>
        </p:txBody>
      </p:sp>
      <p:sp>
        <p:nvSpPr>
          <p:cNvPr id="6" name="TextBox 5">
            <a:extLst>
              <a:ext uri="{FF2B5EF4-FFF2-40B4-BE49-F238E27FC236}">
                <a16:creationId xmlns:a16="http://schemas.microsoft.com/office/drawing/2014/main" id="{35B3EC97-A5E1-45C0-A0FB-F740A30C4A4A}"/>
              </a:ext>
            </a:extLst>
          </p:cNvPr>
          <p:cNvSpPr txBox="1"/>
          <p:nvPr/>
        </p:nvSpPr>
        <p:spPr>
          <a:xfrm>
            <a:off x="526707" y="4325236"/>
            <a:ext cx="8116387" cy="646331"/>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The Center for Mathematics and Teaching 	[a 501(c)(3) non-profit]</a:t>
            </a:r>
          </a:p>
          <a:p>
            <a:pPr algn="ctr"/>
            <a:r>
              <a:rPr lang="en-US" dirty="0">
                <a:solidFill>
                  <a:srgbClr val="C00000"/>
                </a:solidFill>
                <a:latin typeface="Verdana" panose="020B0604030504040204" pitchFamily="34" charset="0"/>
                <a:ea typeface="Verdana" panose="020B0604030504040204" pitchFamily="34" charset="0"/>
                <a:hlinkClick r:id="rId5"/>
              </a:rPr>
              <a:t>www.mathandteaching.org/essentials/</a:t>
            </a:r>
            <a:endParaRPr lang="en-US" dirty="0">
              <a:solidFill>
                <a:srgbClr val="2762AD"/>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506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DELIVERING INSTRUCTION</a:t>
            </a:r>
          </a:p>
        </p:txBody>
      </p:sp>
      <p:pic>
        <p:nvPicPr>
          <p:cNvPr id="11" name="Picture 2" descr="C:\Users\Mark\AppData\Local\Microsoft\Windows\INetCache\IE\JPBXIBIO\thermometer_clip1[1].png"/>
          <p:cNvPicPr>
            <a:picLocks noChangeAspect="1" noChangeArrowheads="1"/>
          </p:cNvPicPr>
          <p:nvPr/>
        </p:nvPicPr>
        <p:blipFill>
          <a:blip r:embed="rId3"/>
          <a:srcRect/>
          <a:stretch>
            <a:fillRect/>
          </a:stretch>
        </p:blipFill>
        <p:spPr bwMode="auto">
          <a:xfrm>
            <a:off x="7391271" y="3838405"/>
            <a:ext cx="1159793" cy="2011680"/>
          </a:xfrm>
          <a:prstGeom prst="rect">
            <a:avLst/>
          </a:prstGeom>
          <a:noFill/>
        </p:spPr>
      </p:pic>
      <p:sp>
        <p:nvSpPr>
          <p:cNvPr id="7" name="Content Placeholder 2"/>
          <p:cNvSpPr>
            <a:spLocks noGrp="1"/>
          </p:cNvSpPr>
          <p:nvPr>
            <p:ph idx="1"/>
          </p:nvPr>
        </p:nvSpPr>
        <p:spPr>
          <a:xfrm>
            <a:off x="457200" y="1090062"/>
            <a:ext cx="8229600" cy="777240"/>
          </a:xfrm>
        </p:spPr>
        <p:txBody>
          <a:bodyPr>
            <a:normAutofit/>
          </a:bodyPr>
          <a:lstStyle/>
          <a:p>
            <a:pPr marL="0" indent="0">
              <a:buNone/>
            </a:pPr>
            <a:r>
              <a:rPr lang="en-US" sz="2000" dirty="0"/>
              <a:t>At 3:00 AM, the temperature on the Bering Strait Coast in Alaska was -10°F. At 3:00 PM, the temperature was 5°F. </a:t>
            </a:r>
          </a:p>
        </p:txBody>
      </p:sp>
      <p:sp>
        <p:nvSpPr>
          <p:cNvPr id="3" name="Rectangle 2">
            <a:extLst>
              <a:ext uri="{FF2B5EF4-FFF2-40B4-BE49-F238E27FC236}">
                <a16:creationId xmlns:a16="http://schemas.microsoft.com/office/drawing/2014/main" id="{05DA5D00-9AB4-4A55-843C-1117BCBB5296}"/>
              </a:ext>
            </a:extLst>
          </p:cNvPr>
          <p:cNvSpPr/>
          <p:nvPr/>
        </p:nvSpPr>
        <p:spPr>
          <a:xfrm>
            <a:off x="524577" y="2114544"/>
            <a:ext cx="6694370" cy="830997"/>
          </a:xfrm>
          <a:prstGeom prst="rect">
            <a:avLst/>
          </a:prstGeom>
        </p:spPr>
        <p:txBody>
          <a:bodyPr wrap="square">
            <a:spAutoFit/>
          </a:bodyPr>
          <a:lstStyle/>
          <a:p>
            <a:r>
              <a:rPr lang="en-US" sz="2400" i="1" dirty="0">
                <a:solidFill>
                  <a:srgbClr val="0000FF"/>
                </a:solidFill>
                <a:latin typeface="Verdana" panose="020B0604030504040204" pitchFamily="34" charset="0"/>
                <a:ea typeface="Verdana" panose="020B0604030504040204" pitchFamily="34" charset="0"/>
              </a:rPr>
              <a:t>Did the temperature increase or decrease from the AM till the PM?</a:t>
            </a:r>
          </a:p>
        </p:txBody>
      </p:sp>
      <p:sp>
        <p:nvSpPr>
          <p:cNvPr id="6" name="Rectangle 5">
            <a:extLst>
              <a:ext uri="{FF2B5EF4-FFF2-40B4-BE49-F238E27FC236}">
                <a16:creationId xmlns:a16="http://schemas.microsoft.com/office/drawing/2014/main" id="{9296EB50-2E15-4584-B67B-904E308A93CD}"/>
              </a:ext>
            </a:extLst>
          </p:cNvPr>
          <p:cNvSpPr/>
          <p:nvPr/>
        </p:nvSpPr>
        <p:spPr>
          <a:xfrm>
            <a:off x="561471" y="3273384"/>
            <a:ext cx="6955859" cy="461665"/>
          </a:xfrm>
          <a:prstGeom prst="rect">
            <a:avLst/>
          </a:prstGeom>
        </p:spPr>
        <p:txBody>
          <a:bodyPr wrap="square">
            <a:spAutoFit/>
          </a:bodyPr>
          <a:lstStyle/>
          <a:p>
            <a:r>
              <a:rPr lang="en-US" sz="2400" i="1" dirty="0">
                <a:solidFill>
                  <a:srgbClr val="0000FF"/>
                </a:solidFill>
                <a:latin typeface="Verdana" panose="020B0604030504040204" pitchFamily="34" charset="0"/>
                <a:ea typeface="Verdana" panose="020B0604030504040204" pitchFamily="34" charset="0"/>
              </a:rPr>
              <a:t>How do we want to scale the number line?</a:t>
            </a:r>
          </a:p>
        </p:txBody>
      </p:sp>
      <p:sp>
        <p:nvSpPr>
          <p:cNvPr id="8" name="Rectangle 7">
            <a:extLst>
              <a:ext uri="{FF2B5EF4-FFF2-40B4-BE49-F238E27FC236}">
                <a16:creationId xmlns:a16="http://schemas.microsoft.com/office/drawing/2014/main" id="{C72B248F-C3E1-4E58-AA88-7F99F1F73F05}"/>
              </a:ext>
            </a:extLst>
          </p:cNvPr>
          <p:cNvSpPr/>
          <p:nvPr/>
        </p:nvSpPr>
        <p:spPr>
          <a:xfrm>
            <a:off x="592935" y="4261832"/>
            <a:ext cx="5567233" cy="1569660"/>
          </a:xfrm>
          <a:prstGeom prst="rect">
            <a:avLst/>
          </a:prstGeom>
        </p:spPr>
        <p:txBody>
          <a:bodyPr wrap="square">
            <a:spAutoFit/>
          </a:bodyPr>
          <a:lstStyle/>
          <a:p>
            <a:pPr marL="547688" indent="-547688">
              <a:buNone/>
            </a:pPr>
            <a:r>
              <a:rPr lang="en-US" sz="2400" dirty="0">
                <a:solidFill>
                  <a:srgbClr val="0000FF"/>
                </a:solidFill>
                <a:latin typeface="Verdana" panose="020B0604030504040204" pitchFamily="34" charset="0"/>
                <a:ea typeface="Verdana" panose="020B0604030504040204" pitchFamily="34" charset="0"/>
              </a:rPr>
              <a:t>(2)	Using a number line, find the </a:t>
            </a:r>
          </a:p>
          <a:p>
            <a:pPr marL="547688" indent="-547688">
              <a:buNone/>
            </a:pPr>
            <a:r>
              <a:rPr lang="en-US" sz="2400" dirty="0">
                <a:solidFill>
                  <a:srgbClr val="0000FF"/>
                </a:solidFill>
                <a:latin typeface="Verdana" panose="020B0604030504040204" pitchFamily="34" charset="0"/>
                <a:ea typeface="Verdana" panose="020B0604030504040204" pitchFamily="34" charset="0"/>
              </a:rPr>
              <a:t>	temperature change using an arrow diagram and fill in the table.</a:t>
            </a:r>
            <a:endParaRPr lang="en-US" dirty="0">
              <a:solidFill>
                <a:srgbClr val="0000FF"/>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618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 PRACTICE</a:t>
            </a:r>
          </a:p>
        </p:txBody>
      </p:sp>
      <p:pic>
        <p:nvPicPr>
          <p:cNvPr id="4" name="Picture 3">
            <a:extLst>
              <a:ext uri="{FF2B5EF4-FFF2-40B4-BE49-F238E27FC236}">
                <a16:creationId xmlns:a16="http://schemas.microsoft.com/office/drawing/2014/main" id="{07C6CEFB-FA28-41E6-9FAA-8B22619C5A2C}"/>
              </a:ext>
            </a:extLst>
          </p:cNvPr>
          <p:cNvPicPr>
            <a:picLocks noChangeAspect="1"/>
          </p:cNvPicPr>
          <p:nvPr/>
        </p:nvPicPr>
        <p:blipFill>
          <a:blip r:embed="rId3"/>
          <a:stretch>
            <a:fillRect/>
          </a:stretch>
        </p:blipFill>
        <p:spPr>
          <a:xfrm>
            <a:off x="2467578" y="1009150"/>
            <a:ext cx="4177682" cy="5367528"/>
          </a:xfrm>
          <a:prstGeom prst="rect">
            <a:avLst/>
          </a:prstGeom>
          <a:ln w="57150">
            <a:solidFill>
              <a:srgbClr val="92D050"/>
            </a:solidFill>
          </a:ln>
        </p:spPr>
      </p:pic>
    </p:spTree>
    <p:extLst>
      <p:ext uri="{BB962C8B-B14F-4D97-AF65-F5344CB8AC3E}">
        <p14:creationId xmlns:p14="http://schemas.microsoft.com/office/powerpoint/2010/main" val="33269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 WITH TE AK’s</a:t>
            </a:r>
          </a:p>
        </p:txBody>
      </p:sp>
      <p:pic>
        <p:nvPicPr>
          <p:cNvPr id="5" name="Picture 4">
            <a:extLst>
              <a:ext uri="{FF2B5EF4-FFF2-40B4-BE49-F238E27FC236}">
                <a16:creationId xmlns:a16="http://schemas.microsoft.com/office/drawing/2014/main" id="{A56C0D92-0AA4-4188-839F-61EE1168F995}"/>
              </a:ext>
            </a:extLst>
          </p:cNvPr>
          <p:cNvPicPr>
            <a:picLocks noChangeAspect="1"/>
          </p:cNvPicPr>
          <p:nvPr/>
        </p:nvPicPr>
        <p:blipFill>
          <a:blip r:embed="rId3"/>
          <a:stretch>
            <a:fillRect/>
          </a:stretch>
        </p:blipFill>
        <p:spPr>
          <a:xfrm>
            <a:off x="512261" y="999526"/>
            <a:ext cx="4429808" cy="5416240"/>
          </a:xfrm>
          <a:prstGeom prst="rect">
            <a:avLst/>
          </a:prstGeom>
          <a:ln w="57150">
            <a:solidFill>
              <a:schemeClr val="bg2">
                <a:lumMod val="75000"/>
              </a:schemeClr>
            </a:solidFill>
          </a:ln>
        </p:spPr>
      </p:pic>
      <p:pic>
        <p:nvPicPr>
          <p:cNvPr id="7" name="Picture 6">
            <a:extLst>
              <a:ext uri="{FF2B5EF4-FFF2-40B4-BE49-F238E27FC236}">
                <a16:creationId xmlns:a16="http://schemas.microsoft.com/office/drawing/2014/main" id="{52C758E5-2A8E-49FA-AE75-22A36BDD0DB2}"/>
              </a:ext>
            </a:extLst>
          </p:cNvPr>
          <p:cNvPicPr>
            <a:picLocks noChangeAspect="1"/>
          </p:cNvPicPr>
          <p:nvPr/>
        </p:nvPicPr>
        <p:blipFill>
          <a:blip r:embed="rId4"/>
          <a:stretch>
            <a:fillRect/>
          </a:stretch>
        </p:blipFill>
        <p:spPr>
          <a:xfrm>
            <a:off x="4173056" y="999526"/>
            <a:ext cx="4480560" cy="5422392"/>
          </a:xfrm>
          <a:prstGeom prst="rect">
            <a:avLst/>
          </a:prstGeom>
          <a:ln w="57150">
            <a:solidFill>
              <a:schemeClr val="bg2">
                <a:lumMod val="75000"/>
              </a:schemeClr>
            </a:solidFill>
          </a:ln>
        </p:spPr>
      </p:pic>
    </p:spTree>
    <p:extLst>
      <p:ext uri="{BB962C8B-B14F-4D97-AF65-F5344CB8AC3E}">
        <p14:creationId xmlns:p14="http://schemas.microsoft.com/office/powerpoint/2010/main" val="263537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CREATING THE NEED TO KNOW</a:t>
            </a:r>
          </a:p>
        </p:txBody>
      </p:sp>
      <p:grpSp>
        <p:nvGrpSpPr>
          <p:cNvPr id="8" name="Group 11876"/>
          <p:cNvGrpSpPr>
            <a:grpSpLocks noChangeAspect="1"/>
          </p:cNvGrpSpPr>
          <p:nvPr/>
        </p:nvGrpSpPr>
        <p:grpSpPr bwMode="auto">
          <a:xfrm rot="16200000">
            <a:off x="4370157" y="1584465"/>
            <a:ext cx="4044857" cy="4343400"/>
            <a:chOff x="1461" y="1492"/>
            <a:chExt cx="8823" cy="10558"/>
          </a:xfrm>
        </p:grpSpPr>
        <p:sp>
          <p:nvSpPr>
            <p:cNvPr id="9" name="Oval 3"/>
            <p:cNvSpPr>
              <a:spLocks noChangeArrowheads="1"/>
            </p:cNvSpPr>
            <p:nvPr/>
          </p:nvSpPr>
          <p:spPr bwMode="auto">
            <a:xfrm>
              <a:off x="5032"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4"/>
            <p:cNvSpPr>
              <a:spLocks noChangeArrowheads="1"/>
            </p:cNvSpPr>
            <p:nvPr/>
          </p:nvSpPr>
          <p:spPr bwMode="auto">
            <a:xfrm>
              <a:off x="3068"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5"/>
            <p:cNvSpPr>
              <a:spLocks noChangeArrowheads="1"/>
            </p:cNvSpPr>
            <p:nvPr/>
          </p:nvSpPr>
          <p:spPr bwMode="auto">
            <a:xfrm>
              <a:off x="1653" y="320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6"/>
            <p:cNvSpPr>
              <a:spLocks noChangeArrowheads="1"/>
            </p:cNvSpPr>
            <p:nvPr/>
          </p:nvSpPr>
          <p:spPr bwMode="auto">
            <a:xfrm>
              <a:off x="3419"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7"/>
            <p:cNvSpPr>
              <a:spLocks noChangeArrowheads="1"/>
            </p:cNvSpPr>
            <p:nvPr/>
          </p:nvSpPr>
          <p:spPr bwMode="auto">
            <a:xfrm>
              <a:off x="5032" y="65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8"/>
            <p:cNvSpPr>
              <a:spLocks noChangeArrowheads="1"/>
            </p:cNvSpPr>
            <p:nvPr/>
          </p:nvSpPr>
          <p:spPr bwMode="auto">
            <a:xfrm>
              <a:off x="2145" y="687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9"/>
            <p:cNvSpPr>
              <a:spLocks noChangeArrowheads="1"/>
            </p:cNvSpPr>
            <p:nvPr/>
          </p:nvSpPr>
          <p:spPr bwMode="auto">
            <a:xfrm>
              <a:off x="4888" y="465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0"/>
            <p:cNvSpPr>
              <a:spLocks noChangeArrowheads="1"/>
            </p:cNvSpPr>
            <p:nvPr/>
          </p:nvSpPr>
          <p:spPr bwMode="auto">
            <a:xfrm>
              <a:off x="7016" y="149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1"/>
            <p:cNvSpPr>
              <a:spLocks noChangeArrowheads="1"/>
            </p:cNvSpPr>
            <p:nvPr/>
          </p:nvSpPr>
          <p:spPr bwMode="auto">
            <a:xfrm>
              <a:off x="6303" y="379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2"/>
            <p:cNvSpPr>
              <a:spLocks noChangeArrowheads="1"/>
            </p:cNvSpPr>
            <p:nvPr/>
          </p:nvSpPr>
          <p:spPr bwMode="auto">
            <a:xfrm>
              <a:off x="8730" y="480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3"/>
            <p:cNvSpPr>
              <a:spLocks noChangeArrowheads="1"/>
            </p:cNvSpPr>
            <p:nvPr/>
          </p:nvSpPr>
          <p:spPr bwMode="auto">
            <a:xfrm>
              <a:off x="7671" y="672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4"/>
            <p:cNvSpPr>
              <a:spLocks noChangeArrowheads="1"/>
            </p:cNvSpPr>
            <p:nvPr/>
          </p:nvSpPr>
          <p:spPr bwMode="auto">
            <a:xfrm>
              <a:off x="1461" y="506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5"/>
            <p:cNvSpPr>
              <a:spLocks noChangeArrowheads="1"/>
            </p:cNvSpPr>
            <p:nvPr/>
          </p:nvSpPr>
          <p:spPr bwMode="auto">
            <a:xfrm>
              <a:off x="2924"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6"/>
            <p:cNvSpPr>
              <a:spLocks noChangeArrowheads="1"/>
            </p:cNvSpPr>
            <p:nvPr/>
          </p:nvSpPr>
          <p:spPr bwMode="auto">
            <a:xfrm>
              <a:off x="1797" y="97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7"/>
            <p:cNvSpPr>
              <a:spLocks noChangeArrowheads="1"/>
            </p:cNvSpPr>
            <p:nvPr/>
          </p:nvSpPr>
          <p:spPr bwMode="auto">
            <a:xfrm>
              <a:off x="6693"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8"/>
            <p:cNvSpPr>
              <a:spLocks noChangeArrowheads="1"/>
            </p:cNvSpPr>
            <p:nvPr/>
          </p:nvSpPr>
          <p:spPr bwMode="auto">
            <a:xfrm>
              <a:off x="4725" y="835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9"/>
            <p:cNvSpPr>
              <a:spLocks noChangeArrowheads="1"/>
            </p:cNvSpPr>
            <p:nvPr/>
          </p:nvSpPr>
          <p:spPr bwMode="auto">
            <a:xfrm>
              <a:off x="3045" y="11003"/>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0"/>
            <p:cNvSpPr>
              <a:spLocks noChangeArrowheads="1"/>
            </p:cNvSpPr>
            <p:nvPr/>
          </p:nvSpPr>
          <p:spPr bwMode="auto">
            <a:xfrm>
              <a:off x="8730" y="922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1"/>
            <p:cNvSpPr>
              <a:spLocks noChangeArrowheads="1"/>
            </p:cNvSpPr>
            <p:nvPr/>
          </p:nvSpPr>
          <p:spPr bwMode="auto">
            <a:xfrm>
              <a:off x="5496" y="1030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2"/>
            <p:cNvSpPr>
              <a:spLocks noChangeArrowheads="1"/>
            </p:cNvSpPr>
            <p:nvPr/>
          </p:nvSpPr>
          <p:spPr bwMode="auto">
            <a:xfrm>
              <a:off x="9852" y="630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3"/>
            <p:cNvSpPr>
              <a:spLocks noChangeArrowheads="1"/>
            </p:cNvSpPr>
            <p:nvPr/>
          </p:nvSpPr>
          <p:spPr bwMode="auto">
            <a:xfrm>
              <a:off x="9996" y="1066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4"/>
            <p:cNvSpPr>
              <a:spLocks noChangeArrowheads="1"/>
            </p:cNvSpPr>
            <p:nvPr/>
          </p:nvSpPr>
          <p:spPr bwMode="auto">
            <a:xfrm>
              <a:off x="8440" y="1151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5"/>
            <p:cNvSpPr>
              <a:spLocks noChangeArrowheads="1"/>
            </p:cNvSpPr>
            <p:nvPr/>
          </p:nvSpPr>
          <p:spPr bwMode="auto">
            <a:xfrm>
              <a:off x="5032" y="1190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6"/>
            <p:cNvSpPr>
              <a:spLocks noChangeArrowheads="1"/>
            </p:cNvSpPr>
            <p:nvPr/>
          </p:nvSpPr>
          <p:spPr bwMode="auto">
            <a:xfrm>
              <a:off x="10140"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7"/>
            <p:cNvSpPr>
              <a:spLocks noChangeArrowheads="1"/>
            </p:cNvSpPr>
            <p:nvPr/>
          </p:nvSpPr>
          <p:spPr bwMode="auto">
            <a:xfrm>
              <a:off x="9852" y="2391"/>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28"/>
            <p:cNvSpPr>
              <a:spLocks noChangeArrowheads="1"/>
            </p:cNvSpPr>
            <p:nvPr/>
          </p:nvSpPr>
          <p:spPr bwMode="auto">
            <a:xfrm>
              <a:off x="6549" y="520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TextBox 35"/>
          <p:cNvSpPr txBox="1"/>
          <p:nvPr/>
        </p:nvSpPr>
        <p:spPr>
          <a:xfrm>
            <a:off x="448581" y="1080132"/>
            <a:ext cx="4660483" cy="369332"/>
          </a:xfrm>
          <a:prstGeom prst="rect">
            <a:avLst/>
          </a:prstGeom>
          <a:noFill/>
        </p:spPr>
        <p:txBody>
          <a:bodyPr wrap="square" rtlCol="0">
            <a:spAutoFit/>
          </a:bodyPr>
          <a:lstStyle/>
          <a:p>
            <a:pPr marL="457200" indent="-457200"/>
            <a:r>
              <a:rPr lang="en-US" dirty="0">
                <a:latin typeface="Verdana" pitchFamily="34" charset="0"/>
                <a:ea typeface="Verdana" pitchFamily="34" charset="0"/>
                <a:cs typeface="Verdana" pitchFamily="34" charset="0"/>
              </a:rPr>
              <a:t>Without saying anything pick any dot. </a:t>
            </a:r>
          </a:p>
        </p:txBody>
      </p:sp>
      <p:sp>
        <p:nvSpPr>
          <p:cNvPr id="37" name="TextBox 36"/>
          <p:cNvSpPr txBox="1"/>
          <p:nvPr/>
        </p:nvSpPr>
        <p:spPr>
          <a:xfrm>
            <a:off x="457200" y="1645533"/>
            <a:ext cx="3763685" cy="923330"/>
          </a:xfrm>
          <a:prstGeom prst="rect">
            <a:avLst/>
          </a:prstGeom>
          <a:noFill/>
        </p:spPr>
        <p:txBody>
          <a:bodyPr wrap="square" rtlCol="0">
            <a:spAutoFit/>
          </a:bodyPr>
          <a:lstStyle/>
          <a:p>
            <a:pPr indent="4763"/>
            <a:r>
              <a:rPr lang="en-US" dirty="0">
                <a:solidFill>
                  <a:srgbClr val="0000CC"/>
                </a:solidFill>
                <a:latin typeface="Verdana" pitchFamily="34" charset="0"/>
                <a:ea typeface="Verdana" pitchFamily="34" charset="0"/>
                <a:cs typeface="Verdana" pitchFamily="34" charset="0"/>
              </a:rPr>
              <a:t>Describe its location in writing as if you were trying to help someone in class find it.</a:t>
            </a:r>
          </a:p>
        </p:txBody>
      </p:sp>
      <p:pic>
        <p:nvPicPr>
          <p:cNvPr id="38" name="Picture 16" descr="C:\Users\Mark\AppData\Local\Microsoft\Windows\INetCache\IE\KRD9AAG4\logo[1].gif"/>
          <p:cNvPicPr>
            <a:picLocks noChangeAspect="1" noChangeArrowheads="1"/>
          </p:cNvPicPr>
          <p:nvPr/>
        </p:nvPicPr>
        <p:blipFill>
          <a:blip r:embed="rId3"/>
          <a:srcRect/>
          <a:stretch>
            <a:fillRect/>
          </a:stretch>
        </p:blipFill>
        <p:spPr bwMode="auto">
          <a:xfrm>
            <a:off x="1073876" y="3867241"/>
            <a:ext cx="1612481" cy="2377440"/>
          </a:xfrm>
          <a:prstGeom prst="rect">
            <a:avLst/>
          </a:prstGeom>
          <a:noFill/>
        </p:spPr>
      </p:pic>
    </p:spTree>
    <p:extLst>
      <p:ext uri="{BB962C8B-B14F-4D97-AF65-F5344CB8AC3E}">
        <p14:creationId xmlns:p14="http://schemas.microsoft.com/office/powerpoint/2010/main" val="15899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MIX IN LANGUAGE DEVELOPMENT</a:t>
            </a:r>
          </a:p>
        </p:txBody>
      </p:sp>
      <p:sp>
        <p:nvSpPr>
          <p:cNvPr id="3" name="TextBox 2"/>
          <p:cNvSpPr txBox="1"/>
          <p:nvPr/>
        </p:nvSpPr>
        <p:spPr>
          <a:xfrm>
            <a:off x="396826" y="1072138"/>
            <a:ext cx="2691310" cy="369332"/>
          </a:xfrm>
          <a:prstGeom prst="rect">
            <a:avLst/>
          </a:prstGeom>
          <a:noFill/>
        </p:spPr>
        <p:txBody>
          <a:bodyPr wrap="square" rtlCol="0">
            <a:spAutoFit/>
          </a:bodyPr>
          <a:lstStyle/>
          <a:p>
            <a:pPr marL="457200" indent="-457200"/>
            <a:r>
              <a:rPr lang="en-US" dirty="0">
                <a:latin typeface="Verdana" pitchFamily="34" charset="0"/>
                <a:ea typeface="Verdana" pitchFamily="34" charset="0"/>
                <a:cs typeface="Verdana" pitchFamily="34" charset="0"/>
              </a:rPr>
              <a:t>Find your SAME dot. </a:t>
            </a:r>
          </a:p>
        </p:txBody>
      </p:sp>
      <p:grpSp>
        <p:nvGrpSpPr>
          <p:cNvPr id="4" name="Group 3"/>
          <p:cNvGrpSpPr>
            <a:grpSpLocks noChangeAspect="1"/>
          </p:cNvGrpSpPr>
          <p:nvPr/>
        </p:nvGrpSpPr>
        <p:grpSpPr>
          <a:xfrm>
            <a:off x="3713252" y="1543246"/>
            <a:ext cx="4854387" cy="4343399"/>
            <a:chOff x="3496786" y="1398945"/>
            <a:chExt cx="5212080" cy="4663440"/>
          </a:xfrm>
        </p:grpSpPr>
        <p:grpSp>
          <p:nvGrpSpPr>
            <p:cNvPr id="5" name="Group 11876"/>
            <p:cNvGrpSpPr>
              <a:grpSpLocks/>
            </p:cNvGrpSpPr>
            <p:nvPr/>
          </p:nvGrpSpPr>
          <p:grpSpPr bwMode="auto">
            <a:xfrm rot="16200000">
              <a:off x="3868281" y="1363004"/>
              <a:ext cx="4522849" cy="4856672"/>
              <a:chOff x="1461" y="1492"/>
              <a:chExt cx="8823" cy="10558"/>
            </a:xfrm>
          </p:grpSpPr>
          <p:sp>
            <p:nvSpPr>
              <p:cNvPr id="8" name="Oval 3"/>
              <p:cNvSpPr>
                <a:spLocks noChangeArrowheads="1"/>
              </p:cNvSpPr>
              <p:nvPr/>
            </p:nvSpPr>
            <p:spPr bwMode="auto">
              <a:xfrm>
                <a:off x="5032"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4"/>
              <p:cNvSpPr>
                <a:spLocks noChangeArrowheads="1"/>
              </p:cNvSpPr>
              <p:nvPr/>
            </p:nvSpPr>
            <p:spPr bwMode="auto">
              <a:xfrm>
                <a:off x="3068"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5"/>
              <p:cNvSpPr>
                <a:spLocks noChangeArrowheads="1"/>
              </p:cNvSpPr>
              <p:nvPr/>
            </p:nvSpPr>
            <p:spPr bwMode="auto">
              <a:xfrm>
                <a:off x="1653" y="320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6"/>
              <p:cNvSpPr>
                <a:spLocks noChangeArrowheads="1"/>
              </p:cNvSpPr>
              <p:nvPr/>
            </p:nvSpPr>
            <p:spPr bwMode="auto">
              <a:xfrm>
                <a:off x="3419"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7"/>
              <p:cNvSpPr>
                <a:spLocks noChangeArrowheads="1"/>
              </p:cNvSpPr>
              <p:nvPr/>
            </p:nvSpPr>
            <p:spPr bwMode="auto">
              <a:xfrm>
                <a:off x="5032" y="65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8"/>
              <p:cNvSpPr>
                <a:spLocks noChangeArrowheads="1"/>
              </p:cNvSpPr>
              <p:nvPr/>
            </p:nvSpPr>
            <p:spPr bwMode="auto">
              <a:xfrm>
                <a:off x="2145" y="687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9"/>
              <p:cNvSpPr>
                <a:spLocks noChangeArrowheads="1"/>
              </p:cNvSpPr>
              <p:nvPr/>
            </p:nvSpPr>
            <p:spPr bwMode="auto">
              <a:xfrm>
                <a:off x="4888" y="465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0"/>
              <p:cNvSpPr>
                <a:spLocks noChangeArrowheads="1"/>
              </p:cNvSpPr>
              <p:nvPr/>
            </p:nvSpPr>
            <p:spPr bwMode="auto">
              <a:xfrm>
                <a:off x="7016" y="149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1"/>
              <p:cNvSpPr>
                <a:spLocks noChangeArrowheads="1"/>
              </p:cNvSpPr>
              <p:nvPr/>
            </p:nvSpPr>
            <p:spPr bwMode="auto">
              <a:xfrm>
                <a:off x="6303" y="379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2"/>
              <p:cNvSpPr>
                <a:spLocks noChangeArrowheads="1"/>
              </p:cNvSpPr>
              <p:nvPr/>
            </p:nvSpPr>
            <p:spPr bwMode="auto">
              <a:xfrm>
                <a:off x="8730" y="480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3"/>
              <p:cNvSpPr>
                <a:spLocks noChangeArrowheads="1"/>
              </p:cNvSpPr>
              <p:nvPr/>
            </p:nvSpPr>
            <p:spPr bwMode="auto">
              <a:xfrm>
                <a:off x="7671" y="672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4"/>
              <p:cNvSpPr>
                <a:spLocks noChangeArrowheads="1"/>
              </p:cNvSpPr>
              <p:nvPr/>
            </p:nvSpPr>
            <p:spPr bwMode="auto">
              <a:xfrm>
                <a:off x="1461" y="506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5"/>
              <p:cNvSpPr>
                <a:spLocks noChangeArrowheads="1"/>
              </p:cNvSpPr>
              <p:nvPr/>
            </p:nvSpPr>
            <p:spPr bwMode="auto">
              <a:xfrm>
                <a:off x="2924"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6"/>
              <p:cNvSpPr>
                <a:spLocks noChangeArrowheads="1"/>
              </p:cNvSpPr>
              <p:nvPr/>
            </p:nvSpPr>
            <p:spPr bwMode="auto">
              <a:xfrm>
                <a:off x="1797" y="97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7"/>
              <p:cNvSpPr>
                <a:spLocks noChangeArrowheads="1"/>
              </p:cNvSpPr>
              <p:nvPr/>
            </p:nvSpPr>
            <p:spPr bwMode="auto">
              <a:xfrm>
                <a:off x="6693"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8"/>
              <p:cNvSpPr>
                <a:spLocks noChangeArrowheads="1"/>
              </p:cNvSpPr>
              <p:nvPr/>
            </p:nvSpPr>
            <p:spPr bwMode="auto">
              <a:xfrm>
                <a:off x="4725" y="835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9"/>
              <p:cNvSpPr>
                <a:spLocks noChangeArrowheads="1"/>
              </p:cNvSpPr>
              <p:nvPr/>
            </p:nvSpPr>
            <p:spPr bwMode="auto">
              <a:xfrm>
                <a:off x="3045" y="11003"/>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0"/>
              <p:cNvSpPr>
                <a:spLocks noChangeArrowheads="1"/>
              </p:cNvSpPr>
              <p:nvPr/>
            </p:nvSpPr>
            <p:spPr bwMode="auto">
              <a:xfrm>
                <a:off x="8730" y="922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1"/>
              <p:cNvSpPr>
                <a:spLocks noChangeArrowheads="1"/>
              </p:cNvSpPr>
              <p:nvPr/>
            </p:nvSpPr>
            <p:spPr bwMode="auto">
              <a:xfrm>
                <a:off x="5496" y="1030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2"/>
              <p:cNvSpPr>
                <a:spLocks noChangeArrowheads="1"/>
              </p:cNvSpPr>
              <p:nvPr/>
            </p:nvSpPr>
            <p:spPr bwMode="auto">
              <a:xfrm>
                <a:off x="9852" y="630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3"/>
              <p:cNvSpPr>
                <a:spLocks noChangeArrowheads="1"/>
              </p:cNvSpPr>
              <p:nvPr/>
            </p:nvSpPr>
            <p:spPr bwMode="auto">
              <a:xfrm>
                <a:off x="9996" y="1066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4"/>
              <p:cNvSpPr>
                <a:spLocks noChangeArrowheads="1"/>
              </p:cNvSpPr>
              <p:nvPr/>
            </p:nvSpPr>
            <p:spPr bwMode="auto">
              <a:xfrm>
                <a:off x="8440" y="1151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5"/>
              <p:cNvSpPr>
                <a:spLocks noChangeArrowheads="1"/>
              </p:cNvSpPr>
              <p:nvPr/>
            </p:nvSpPr>
            <p:spPr bwMode="auto">
              <a:xfrm>
                <a:off x="5032" y="1190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6"/>
              <p:cNvSpPr>
                <a:spLocks noChangeArrowheads="1"/>
              </p:cNvSpPr>
              <p:nvPr/>
            </p:nvSpPr>
            <p:spPr bwMode="auto">
              <a:xfrm>
                <a:off x="10140"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7"/>
              <p:cNvSpPr>
                <a:spLocks noChangeArrowheads="1"/>
              </p:cNvSpPr>
              <p:nvPr/>
            </p:nvSpPr>
            <p:spPr bwMode="auto">
              <a:xfrm>
                <a:off x="9852" y="2391"/>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8"/>
              <p:cNvSpPr>
                <a:spLocks noChangeArrowheads="1"/>
              </p:cNvSpPr>
              <p:nvPr/>
            </p:nvSpPr>
            <p:spPr bwMode="auto">
              <a:xfrm>
                <a:off x="6549" y="520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6" name="Straight Arrow Connector 5"/>
            <p:cNvCxnSpPr/>
            <p:nvPr/>
          </p:nvCxnSpPr>
          <p:spPr>
            <a:xfrm>
              <a:off x="3496786" y="3932261"/>
              <a:ext cx="5212080" cy="0"/>
            </a:xfrm>
            <a:prstGeom prst="straightConnector1">
              <a:avLst/>
            </a:prstGeom>
            <a:ln>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6200000">
              <a:off x="3745162" y="3730665"/>
              <a:ext cx="4663440" cy="0"/>
            </a:xfrm>
            <a:prstGeom prst="straightConnector1">
              <a:avLst/>
            </a:prstGeom>
            <a:ln>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517590" y="4968322"/>
            <a:ext cx="2884098" cy="923330"/>
          </a:xfrm>
          <a:prstGeom prst="rect">
            <a:avLst/>
          </a:prstGeom>
          <a:noFill/>
        </p:spPr>
        <p:txBody>
          <a:bodyPr wrap="square" rtlCol="0">
            <a:spAutoFit/>
          </a:bodyPr>
          <a:lstStyle/>
          <a:p>
            <a:r>
              <a:rPr lang="en-US" i="1" dirty="0">
                <a:solidFill>
                  <a:srgbClr val="0000CC"/>
                </a:solidFill>
                <a:latin typeface="Verdana" pitchFamily="34" charset="0"/>
                <a:ea typeface="Verdana" pitchFamily="34" charset="0"/>
                <a:cs typeface="Verdana" pitchFamily="34" charset="0"/>
              </a:rPr>
              <a:t>How did adding axes make writing a description easier?</a:t>
            </a:r>
          </a:p>
        </p:txBody>
      </p:sp>
      <p:sp>
        <p:nvSpPr>
          <p:cNvPr id="35" name="TextBox 34"/>
          <p:cNvSpPr txBox="1"/>
          <p:nvPr/>
        </p:nvSpPr>
        <p:spPr>
          <a:xfrm>
            <a:off x="445713" y="1711577"/>
            <a:ext cx="3414807" cy="1477328"/>
          </a:xfrm>
          <a:prstGeom prst="rect">
            <a:avLst/>
          </a:prstGeom>
          <a:noFill/>
        </p:spPr>
        <p:txBody>
          <a:bodyPr wrap="square" rtlCol="0">
            <a:spAutoFit/>
          </a:bodyPr>
          <a:lstStyle/>
          <a:p>
            <a:pPr marL="457200" indent="-457200"/>
            <a:r>
              <a:rPr lang="en-US" dirty="0">
                <a:latin typeface="Verdana" pitchFamily="34" charset="0"/>
                <a:ea typeface="Verdana" pitchFamily="34" charset="0"/>
                <a:cs typeface="Verdana" pitchFamily="34" charset="0"/>
              </a:rPr>
              <a:t>Each line is called an </a:t>
            </a:r>
            <a:r>
              <a:rPr lang="en-US" u="sng" dirty="0">
                <a:latin typeface="Verdana" pitchFamily="34" charset="0"/>
                <a:ea typeface="Verdana" pitchFamily="34" charset="0"/>
                <a:cs typeface="Verdana" pitchFamily="34" charset="0"/>
              </a:rPr>
              <a:t>axis</a:t>
            </a:r>
            <a:r>
              <a:rPr lang="en-US" dirty="0">
                <a:latin typeface="Verdana" pitchFamily="34" charset="0"/>
                <a:ea typeface="Verdana" pitchFamily="34" charset="0"/>
                <a:cs typeface="Verdana" pitchFamily="34" charset="0"/>
              </a:rPr>
              <a:t>.</a:t>
            </a:r>
            <a:endParaRPr lang="en-US" u="sng" dirty="0">
              <a:latin typeface="Verdana" pitchFamily="34" charset="0"/>
              <a:ea typeface="Verdana" pitchFamily="34" charset="0"/>
              <a:cs typeface="Verdana" pitchFamily="34" charset="0"/>
            </a:endParaRPr>
          </a:p>
          <a:p>
            <a:pPr marL="457200" indent="-457200"/>
            <a:r>
              <a:rPr lang="en-US" dirty="0">
                <a:latin typeface="Verdana" pitchFamily="34" charset="0"/>
                <a:ea typeface="Verdana" pitchFamily="34" charset="0"/>
                <a:cs typeface="Verdana" pitchFamily="34" charset="0"/>
              </a:rPr>
              <a:t>The plural is </a:t>
            </a:r>
            <a:r>
              <a:rPr lang="en-US" u="sng" dirty="0">
                <a:latin typeface="Verdana" pitchFamily="34" charset="0"/>
                <a:ea typeface="Verdana" pitchFamily="34" charset="0"/>
                <a:cs typeface="Verdana" pitchFamily="34" charset="0"/>
              </a:rPr>
              <a:t>axes</a:t>
            </a:r>
            <a:r>
              <a:rPr lang="en-US" dirty="0">
                <a:latin typeface="Verdana" pitchFamily="34" charset="0"/>
                <a:ea typeface="Verdana" pitchFamily="34" charset="0"/>
                <a:cs typeface="Verdana" pitchFamily="34" charset="0"/>
              </a:rPr>
              <a:t>.</a:t>
            </a:r>
          </a:p>
          <a:p>
            <a:pPr marL="457200" indent="-457200"/>
            <a:endParaRPr lang="en-US" dirty="0">
              <a:latin typeface="Verdana" pitchFamily="34" charset="0"/>
              <a:ea typeface="Verdana" pitchFamily="34" charset="0"/>
              <a:cs typeface="Verdana" pitchFamily="34" charset="0"/>
            </a:endParaRPr>
          </a:p>
          <a:p>
            <a:pPr marL="457200" indent="-457200"/>
            <a:r>
              <a:rPr lang="en-US" dirty="0">
                <a:latin typeface="Verdana" pitchFamily="34" charset="0"/>
                <a:ea typeface="Verdana" pitchFamily="34" charset="0"/>
                <a:cs typeface="Verdana" pitchFamily="34" charset="0"/>
              </a:rPr>
              <a:t>On a graph we call these</a:t>
            </a:r>
          </a:p>
          <a:p>
            <a:pPr marL="457200" indent="-457200"/>
            <a:r>
              <a:rPr lang="en-US" dirty="0">
                <a:latin typeface="Verdana" pitchFamily="34" charset="0"/>
                <a:ea typeface="Verdana" pitchFamily="34" charset="0"/>
                <a:cs typeface="Verdana" pitchFamily="34" charset="0"/>
              </a:rPr>
              <a:t>dots </a:t>
            </a:r>
            <a:r>
              <a:rPr lang="en-US" u="sng" dirty="0">
                <a:latin typeface="Verdana" pitchFamily="34" charset="0"/>
                <a:ea typeface="Verdana" pitchFamily="34" charset="0"/>
                <a:cs typeface="Verdana" pitchFamily="34" charset="0"/>
              </a:rPr>
              <a:t>points</a:t>
            </a:r>
            <a:r>
              <a:rPr lang="en-US" dirty="0">
                <a:latin typeface="Verdana" pitchFamily="34" charset="0"/>
                <a:ea typeface="Verdana" pitchFamily="34" charset="0"/>
                <a:cs typeface="Verdana" pitchFamily="34" charset="0"/>
              </a:rPr>
              <a:t>.</a:t>
            </a:r>
          </a:p>
        </p:txBody>
      </p:sp>
      <p:sp>
        <p:nvSpPr>
          <p:cNvPr id="36" name="TextBox 35"/>
          <p:cNvSpPr txBox="1"/>
          <p:nvPr/>
        </p:nvSpPr>
        <p:spPr>
          <a:xfrm>
            <a:off x="445815" y="3768367"/>
            <a:ext cx="3304543" cy="646331"/>
          </a:xfrm>
          <a:prstGeom prst="rect">
            <a:avLst/>
          </a:prstGeom>
          <a:noFill/>
        </p:spPr>
        <p:txBody>
          <a:bodyPr wrap="square" rtlCol="0">
            <a:spAutoFit/>
          </a:bodyPr>
          <a:lstStyle/>
          <a:p>
            <a:pPr indent="4763"/>
            <a:r>
              <a:rPr lang="en-US" dirty="0">
                <a:solidFill>
                  <a:srgbClr val="0000CC"/>
                </a:solidFill>
                <a:latin typeface="Verdana" pitchFamily="34" charset="0"/>
                <a:ea typeface="Verdana" pitchFamily="34" charset="0"/>
                <a:cs typeface="Verdana" pitchFamily="34" charset="0"/>
              </a:rPr>
              <a:t>Write a new description based on the added axes</a:t>
            </a:r>
            <a:r>
              <a:rPr lang="en-US" dirty="0">
                <a:solidFill>
                  <a:srgbClr val="0066FF"/>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15183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DISCUSSION CONTINUES</a:t>
            </a:r>
          </a:p>
        </p:txBody>
      </p:sp>
      <p:grpSp>
        <p:nvGrpSpPr>
          <p:cNvPr id="3" name="Group 2"/>
          <p:cNvGrpSpPr>
            <a:grpSpLocks noChangeAspect="1"/>
          </p:cNvGrpSpPr>
          <p:nvPr/>
        </p:nvGrpSpPr>
        <p:grpSpPr>
          <a:xfrm>
            <a:off x="3698821" y="1563160"/>
            <a:ext cx="4854387" cy="4343399"/>
            <a:chOff x="3496786" y="1476579"/>
            <a:chExt cx="5212080" cy="4663440"/>
          </a:xfrm>
        </p:grpSpPr>
        <p:grpSp>
          <p:nvGrpSpPr>
            <p:cNvPr id="4" name="Group 3"/>
            <p:cNvGrpSpPr/>
            <p:nvPr/>
          </p:nvGrpSpPr>
          <p:grpSpPr>
            <a:xfrm>
              <a:off x="3605621" y="1476579"/>
              <a:ext cx="4960415" cy="4663440"/>
              <a:chOff x="3605621" y="1476579"/>
              <a:chExt cx="4960415" cy="4663440"/>
            </a:xfrm>
          </p:grpSpPr>
          <p:grpSp>
            <p:nvGrpSpPr>
              <p:cNvPr id="6" name="Group 5"/>
              <p:cNvGrpSpPr/>
              <p:nvPr/>
            </p:nvGrpSpPr>
            <p:grpSpPr>
              <a:xfrm>
                <a:off x="3605621" y="1552205"/>
                <a:ext cx="4960415" cy="4577758"/>
                <a:chOff x="3605621" y="1552205"/>
                <a:chExt cx="4960415" cy="4577758"/>
              </a:xfrm>
            </p:grpSpPr>
            <p:grpSp>
              <p:nvGrpSpPr>
                <p:cNvPr id="35" name="Group 34"/>
                <p:cNvGrpSpPr/>
                <p:nvPr/>
              </p:nvGrpSpPr>
              <p:grpSpPr>
                <a:xfrm>
                  <a:off x="3608712" y="1552206"/>
                  <a:ext cx="4949330" cy="2286000"/>
                  <a:chOff x="3608712" y="1552206"/>
                  <a:chExt cx="4949330" cy="2286000"/>
                </a:xfrm>
              </p:grpSpPr>
              <p:cxnSp>
                <p:nvCxnSpPr>
                  <p:cNvPr id="66" name="Straight Connector 65"/>
                  <p:cNvCxnSpPr/>
                  <p:nvPr/>
                </p:nvCxnSpPr>
                <p:spPr>
                  <a:xfrm>
                    <a:off x="3608712" y="155220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608712" y="183795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608712" y="212370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608712" y="240945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608712" y="269520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608712" y="298095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608712" y="326670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608712" y="355245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608712" y="383820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3616706" y="3842654"/>
                  <a:ext cx="4949330" cy="2286000"/>
                  <a:chOff x="3616706" y="3842654"/>
                  <a:chExt cx="4949330" cy="2286000"/>
                </a:xfrm>
              </p:grpSpPr>
              <p:cxnSp>
                <p:nvCxnSpPr>
                  <p:cNvPr id="57" name="Straight Connector 56"/>
                  <p:cNvCxnSpPr/>
                  <p:nvPr/>
                </p:nvCxnSpPr>
                <p:spPr>
                  <a:xfrm>
                    <a:off x="3616706" y="384265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616706" y="412840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616706" y="441415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616706" y="469990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616706" y="498565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616706" y="527140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616706" y="555715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616706" y="584290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616706" y="6128654"/>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a:off x="3605621" y="1552205"/>
                  <a:ext cx="2468880" cy="4572000"/>
                  <a:chOff x="3605621" y="1552205"/>
                  <a:chExt cx="2468880" cy="4572000"/>
                </a:xfrm>
              </p:grpSpPr>
              <p:cxnSp>
                <p:nvCxnSpPr>
                  <p:cNvPr id="48" name="Straight Connector 47"/>
                  <p:cNvCxnSpPr/>
                  <p:nvPr/>
                </p:nvCxnSpPr>
                <p:spPr>
                  <a:xfrm rot="5400000">
                    <a:off x="378850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347989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5400000">
                    <a:off x="317128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286267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255406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a:off x="224545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193684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62823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a:off x="1319621" y="383820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6061163" y="1557963"/>
                  <a:ext cx="2504873" cy="4572000"/>
                  <a:chOff x="6061163" y="1557963"/>
                  <a:chExt cx="2504873" cy="4572000"/>
                </a:xfrm>
              </p:grpSpPr>
              <p:cxnSp>
                <p:nvCxnSpPr>
                  <p:cNvPr id="39" name="Straight Connector 38"/>
                  <p:cNvCxnSpPr/>
                  <p:nvPr/>
                </p:nvCxnSpPr>
                <p:spPr>
                  <a:xfrm rot="5400000">
                    <a:off x="6280036"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5966926"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5653817"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5340708"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5027599"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4714490"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4401381"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4088272"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3775163" y="3843963"/>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 name="Group 11876"/>
              <p:cNvGrpSpPr>
                <a:grpSpLocks/>
              </p:cNvGrpSpPr>
              <p:nvPr/>
            </p:nvGrpSpPr>
            <p:grpSpPr bwMode="auto">
              <a:xfrm rot="16200000">
                <a:off x="3868281" y="1363004"/>
                <a:ext cx="4522849" cy="4856672"/>
                <a:chOff x="1461" y="1492"/>
                <a:chExt cx="8823" cy="10558"/>
              </a:xfrm>
            </p:grpSpPr>
            <p:sp>
              <p:nvSpPr>
                <p:cNvPr id="9" name="Oval 3"/>
                <p:cNvSpPr>
                  <a:spLocks noChangeArrowheads="1"/>
                </p:cNvSpPr>
                <p:nvPr/>
              </p:nvSpPr>
              <p:spPr bwMode="auto">
                <a:xfrm>
                  <a:off x="5032"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4"/>
                <p:cNvSpPr>
                  <a:spLocks noChangeArrowheads="1"/>
                </p:cNvSpPr>
                <p:nvPr/>
              </p:nvSpPr>
              <p:spPr bwMode="auto">
                <a:xfrm>
                  <a:off x="3068"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5"/>
                <p:cNvSpPr>
                  <a:spLocks noChangeArrowheads="1"/>
                </p:cNvSpPr>
                <p:nvPr/>
              </p:nvSpPr>
              <p:spPr bwMode="auto">
                <a:xfrm>
                  <a:off x="1653" y="320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6"/>
                <p:cNvSpPr>
                  <a:spLocks noChangeArrowheads="1"/>
                </p:cNvSpPr>
                <p:nvPr/>
              </p:nvSpPr>
              <p:spPr bwMode="auto">
                <a:xfrm>
                  <a:off x="3419"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7"/>
                <p:cNvSpPr>
                  <a:spLocks noChangeArrowheads="1"/>
                </p:cNvSpPr>
                <p:nvPr/>
              </p:nvSpPr>
              <p:spPr bwMode="auto">
                <a:xfrm>
                  <a:off x="5032" y="65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8"/>
                <p:cNvSpPr>
                  <a:spLocks noChangeArrowheads="1"/>
                </p:cNvSpPr>
                <p:nvPr/>
              </p:nvSpPr>
              <p:spPr bwMode="auto">
                <a:xfrm>
                  <a:off x="2145" y="687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9"/>
                <p:cNvSpPr>
                  <a:spLocks noChangeArrowheads="1"/>
                </p:cNvSpPr>
                <p:nvPr/>
              </p:nvSpPr>
              <p:spPr bwMode="auto">
                <a:xfrm>
                  <a:off x="4888" y="465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0"/>
                <p:cNvSpPr>
                  <a:spLocks noChangeArrowheads="1"/>
                </p:cNvSpPr>
                <p:nvPr/>
              </p:nvSpPr>
              <p:spPr bwMode="auto">
                <a:xfrm>
                  <a:off x="7016" y="149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1"/>
                <p:cNvSpPr>
                  <a:spLocks noChangeArrowheads="1"/>
                </p:cNvSpPr>
                <p:nvPr/>
              </p:nvSpPr>
              <p:spPr bwMode="auto">
                <a:xfrm>
                  <a:off x="6303" y="379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2"/>
                <p:cNvSpPr>
                  <a:spLocks noChangeArrowheads="1"/>
                </p:cNvSpPr>
                <p:nvPr/>
              </p:nvSpPr>
              <p:spPr bwMode="auto">
                <a:xfrm>
                  <a:off x="8730" y="480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3"/>
                <p:cNvSpPr>
                  <a:spLocks noChangeArrowheads="1"/>
                </p:cNvSpPr>
                <p:nvPr/>
              </p:nvSpPr>
              <p:spPr bwMode="auto">
                <a:xfrm>
                  <a:off x="7671" y="672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4"/>
                <p:cNvSpPr>
                  <a:spLocks noChangeArrowheads="1"/>
                </p:cNvSpPr>
                <p:nvPr/>
              </p:nvSpPr>
              <p:spPr bwMode="auto">
                <a:xfrm>
                  <a:off x="1461" y="506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15"/>
                <p:cNvSpPr>
                  <a:spLocks noChangeArrowheads="1"/>
                </p:cNvSpPr>
                <p:nvPr/>
              </p:nvSpPr>
              <p:spPr bwMode="auto">
                <a:xfrm>
                  <a:off x="2924"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6"/>
                <p:cNvSpPr>
                  <a:spLocks noChangeArrowheads="1"/>
                </p:cNvSpPr>
                <p:nvPr/>
              </p:nvSpPr>
              <p:spPr bwMode="auto">
                <a:xfrm>
                  <a:off x="1797" y="97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7"/>
                <p:cNvSpPr>
                  <a:spLocks noChangeArrowheads="1"/>
                </p:cNvSpPr>
                <p:nvPr/>
              </p:nvSpPr>
              <p:spPr bwMode="auto">
                <a:xfrm>
                  <a:off x="6693"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8"/>
                <p:cNvSpPr>
                  <a:spLocks noChangeArrowheads="1"/>
                </p:cNvSpPr>
                <p:nvPr/>
              </p:nvSpPr>
              <p:spPr bwMode="auto">
                <a:xfrm>
                  <a:off x="4725" y="835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9"/>
                <p:cNvSpPr>
                  <a:spLocks noChangeArrowheads="1"/>
                </p:cNvSpPr>
                <p:nvPr/>
              </p:nvSpPr>
              <p:spPr bwMode="auto">
                <a:xfrm>
                  <a:off x="3045" y="11003"/>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0"/>
                <p:cNvSpPr>
                  <a:spLocks noChangeArrowheads="1"/>
                </p:cNvSpPr>
                <p:nvPr/>
              </p:nvSpPr>
              <p:spPr bwMode="auto">
                <a:xfrm>
                  <a:off x="8730" y="922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1"/>
                <p:cNvSpPr>
                  <a:spLocks noChangeArrowheads="1"/>
                </p:cNvSpPr>
                <p:nvPr/>
              </p:nvSpPr>
              <p:spPr bwMode="auto">
                <a:xfrm>
                  <a:off x="5496" y="1030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2"/>
                <p:cNvSpPr>
                  <a:spLocks noChangeArrowheads="1"/>
                </p:cNvSpPr>
                <p:nvPr/>
              </p:nvSpPr>
              <p:spPr bwMode="auto">
                <a:xfrm>
                  <a:off x="9852" y="630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3"/>
                <p:cNvSpPr>
                  <a:spLocks noChangeArrowheads="1"/>
                </p:cNvSpPr>
                <p:nvPr/>
              </p:nvSpPr>
              <p:spPr bwMode="auto">
                <a:xfrm>
                  <a:off x="9996" y="1066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4"/>
                <p:cNvSpPr>
                  <a:spLocks noChangeArrowheads="1"/>
                </p:cNvSpPr>
                <p:nvPr/>
              </p:nvSpPr>
              <p:spPr bwMode="auto">
                <a:xfrm>
                  <a:off x="8440" y="1151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5"/>
                <p:cNvSpPr>
                  <a:spLocks noChangeArrowheads="1"/>
                </p:cNvSpPr>
                <p:nvPr/>
              </p:nvSpPr>
              <p:spPr bwMode="auto">
                <a:xfrm>
                  <a:off x="5032" y="1190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26"/>
                <p:cNvSpPr>
                  <a:spLocks noChangeArrowheads="1"/>
                </p:cNvSpPr>
                <p:nvPr/>
              </p:nvSpPr>
              <p:spPr bwMode="auto">
                <a:xfrm>
                  <a:off x="10140"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7"/>
                <p:cNvSpPr>
                  <a:spLocks noChangeArrowheads="1"/>
                </p:cNvSpPr>
                <p:nvPr/>
              </p:nvSpPr>
              <p:spPr bwMode="auto">
                <a:xfrm>
                  <a:off x="9852" y="2391"/>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28"/>
                <p:cNvSpPr>
                  <a:spLocks noChangeArrowheads="1"/>
                </p:cNvSpPr>
                <p:nvPr/>
              </p:nvSpPr>
              <p:spPr bwMode="auto">
                <a:xfrm>
                  <a:off x="6549" y="520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8" name="Straight Arrow Connector 7"/>
              <p:cNvCxnSpPr/>
              <p:nvPr/>
            </p:nvCxnSpPr>
            <p:spPr>
              <a:xfrm rot="16200000">
                <a:off x="3745162" y="3808299"/>
                <a:ext cx="4663440" cy="0"/>
              </a:xfrm>
              <a:prstGeom prst="straightConnector1">
                <a:avLst/>
              </a:prstGeom>
              <a:ln>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cxnSp>
          <p:nvCxnSpPr>
            <p:cNvPr id="5" name="Straight Arrow Connector 4"/>
            <p:cNvCxnSpPr/>
            <p:nvPr/>
          </p:nvCxnSpPr>
          <p:spPr>
            <a:xfrm>
              <a:off x="3496786" y="3854627"/>
              <a:ext cx="5212080" cy="0"/>
            </a:xfrm>
            <a:prstGeom prst="straightConnector1">
              <a:avLst/>
            </a:prstGeom>
            <a:ln>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75" name="TextBox 74"/>
          <p:cNvSpPr txBox="1"/>
          <p:nvPr/>
        </p:nvSpPr>
        <p:spPr>
          <a:xfrm>
            <a:off x="396826" y="1072139"/>
            <a:ext cx="2874088" cy="369332"/>
          </a:xfrm>
          <a:prstGeom prst="rect">
            <a:avLst/>
          </a:prstGeom>
          <a:noFill/>
        </p:spPr>
        <p:txBody>
          <a:bodyPr wrap="square" rtlCol="0">
            <a:spAutoFit/>
          </a:bodyPr>
          <a:lstStyle/>
          <a:p>
            <a:pPr marL="457200" indent="-457200"/>
            <a:r>
              <a:rPr lang="en-US" dirty="0">
                <a:latin typeface="Verdana" pitchFamily="34" charset="0"/>
                <a:ea typeface="Verdana" pitchFamily="34" charset="0"/>
                <a:cs typeface="Verdana" pitchFamily="34" charset="0"/>
              </a:rPr>
              <a:t>Find your SAME point. </a:t>
            </a:r>
          </a:p>
        </p:txBody>
      </p:sp>
      <p:sp>
        <p:nvSpPr>
          <p:cNvPr id="76" name="TextBox 75"/>
          <p:cNvSpPr txBox="1"/>
          <p:nvPr/>
        </p:nvSpPr>
        <p:spPr>
          <a:xfrm>
            <a:off x="517590" y="2961731"/>
            <a:ext cx="2884098" cy="923330"/>
          </a:xfrm>
          <a:prstGeom prst="rect">
            <a:avLst/>
          </a:prstGeom>
          <a:noFill/>
        </p:spPr>
        <p:txBody>
          <a:bodyPr wrap="square" rtlCol="0">
            <a:spAutoFit/>
          </a:bodyPr>
          <a:lstStyle/>
          <a:p>
            <a:r>
              <a:rPr lang="en-US" i="1" dirty="0">
                <a:solidFill>
                  <a:srgbClr val="0000CC"/>
                </a:solidFill>
                <a:latin typeface="Verdana" pitchFamily="34" charset="0"/>
                <a:ea typeface="Verdana" pitchFamily="34" charset="0"/>
                <a:cs typeface="Verdana" pitchFamily="34" charset="0"/>
              </a:rPr>
              <a:t>How did adding a grid make writing a description easier?</a:t>
            </a:r>
          </a:p>
        </p:txBody>
      </p:sp>
      <p:sp>
        <p:nvSpPr>
          <p:cNvPr id="77" name="TextBox 76"/>
          <p:cNvSpPr txBox="1"/>
          <p:nvPr/>
        </p:nvSpPr>
        <p:spPr>
          <a:xfrm>
            <a:off x="381327" y="1898838"/>
            <a:ext cx="3304543" cy="646331"/>
          </a:xfrm>
          <a:prstGeom prst="rect">
            <a:avLst/>
          </a:prstGeom>
          <a:noFill/>
        </p:spPr>
        <p:txBody>
          <a:bodyPr wrap="square" rtlCol="0">
            <a:spAutoFit/>
          </a:bodyPr>
          <a:lstStyle/>
          <a:p>
            <a:pPr indent="4763"/>
            <a:r>
              <a:rPr lang="en-US" dirty="0">
                <a:solidFill>
                  <a:srgbClr val="0000CC"/>
                </a:solidFill>
                <a:latin typeface="Verdana" pitchFamily="34" charset="0"/>
                <a:ea typeface="Verdana" pitchFamily="34" charset="0"/>
                <a:cs typeface="Verdana" pitchFamily="34" charset="0"/>
              </a:rPr>
              <a:t>Write a new description based on the added grid. </a:t>
            </a:r>
          </a:p>
        </p:txBody>
      </p:sp>
      <p:pic>
        <p:nvPicPr>
          <p:cNvPr id="78" name="Picture 9" descr="C:\Users\Mark\AppData\Local\Microsoft\Windows\INetCache\IE\KRD9AAG4\woman-with-magnifying-glass[1].jpg"/>
          <p:cNvPicPr>
            <a:picLocks noChangeAspect="1" noChangeArrowheads="1"/>
          </p:cNvPicPr>
          <p:nvPr/>
        </p:nvPicPr>
        <p:blipFill>
          <a:blip r:embed="rId3"/>
          <a:srcRect/>
          <a:stretch>
            <a:fillRect/>
          </a:stretch>
        </p:blipFill>
        <p:spPr bwMode="auto">
          <a:xfrm>
            <a:off x="1197508" y="4314730"/>
            <a:ext cx="1371165" cy="1920240"/>
          </a:xfrm>
          <a:prstGeom prst="rect">
            <a:avLst/>
          </a:prstGeom>
          <a:noFill/>
        </p:spPr>
      </p:pic>
    </p:spTree>
    <p:extLst>
      <p:ext uri="{BB962C8B-B14F-4D97-AF65-F5344CB8AC3E}">
        <p14:creationId xmlns:p14="http://schemas.microsoft.com/office/powerpoint/2010/main" val="335198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COORDINATE PLANES MAKE SENSE</a:t>
            </a:r>
          </a:p>
        </p:txBody>
      </p:sp>
      <p:grpSp>
        <p:nvGrpSpPr>
          <p:cNvPr id="3" name="Group 2"/>
          <p:cNvGrpSpPr>
            <a:grpSpLocks noChangeAspect="1"/>
          </p:cNvGrpSpPr>
          <p:nvPr/>
        </p:nvGrpSpPr>
        <p:grpSpPr>
          <a:xfrm>
            <a:off x="3756544" y="1557195"/>
            <a:ext cx="4801104" cy="4343400"/>
            <a:chOff x="3496786" y="1528335"/>
            <a:chExt cx="5212080" cy="4715196"/>
          </a:xfrm>
        </p:grpSpPr>
        <p:grpSp>
          <p:nvGrpSpPr>
            <p:cNvPr id="4" name="Group 3"/>
            <p:cNvGrpSpPr/>
            <p:nvPr/>
          </p:nvGrpSpPr>
          <p:grpSpPr>
            <a:xfrm>
              <a:off x="3605621" y="1612587"/>
              <a:ext cx="4960415" cy="4577758"/>
              <a:chOff x="3605621" y="1612587"/>
              <a:chExt cx="4960415" cy="4577758"/>
            </a:xfrm>
          </p:grpSpPr>
          <p:grpSp>
            <p:nvGrpSpPr>
              <p:cNvPr id="60" name="Group 59"/>
              <p:cNvGrpSpPr/>
              <p:nvPr/>
            </p:nvGrpSpPr>
            <p:grpSpPr>
              <a:xfrm>
                <a:off x="3608712" y="1612588"/>
                <a:ext cx="4949330" cy="2286000"/>
                <a:chOff x="3608712" y="1612588"/>
                <a:chExt cx="4949330" cy="2286000"/>
              </a:xfrm>
            </p:grpSpPr>
            <p:cxnSp>
              <p:nvCxnSpPr>
                <p:cNvPr id="91" name="Straight Connector 90"/>
                <p:cNvCxnSpPr/>
                <p:nvPr/>
              </p:nvCxnSpPr>
              <p:spPr>
                <a:xfrm>
                  <a:off x="3608712" y="161258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608712" y="189833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3608712" y="218408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608712" y="246983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608712" y="275558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608712" y="304133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608712" y="332708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608712" y="361283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608712" y="3898588"/>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3616706" y="3903036"/>
                <a:ext cx="4949330" cy="2286000"/>
                <a:chOff x="3616706" y="3903036"/>
                <a:chExt cx="4949330" cy="2286000"/>
              </a:xfrm>
            </p:grpSpPr>
            <p:cxnSp>
              <p:nvCxnSpPr>
                <p:cNvPr id="82" name="Straight Connector 81"/>
                <p:cNvCxnSpPr/>
                <p:nvPr/>
              </p:nvCxnSpPr>
              <p:spPr>
                <a:xfrm>
                  <a:off x="3616706" y="390303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616706" y="418878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616706" y="447453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616706" y="476028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616706" y="504603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616706" y="533178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616706" y="561753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616706" y="590328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616706" y="6189036"/>
                  <a:ext cx="494933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a:off x="3605621" y="1612587"/>
                <a:ext cx="2468880" cy="4572000"/>
                <a:chOff x="3605621" y="1612587"/>
                <a:chExt cx="2468880" cy="4572000"/>
              </a:xfrm>
            </p:grpSpPr>
            <p:cxnSp>
              <p:nvCxnSpPr>
                <p:cNvPr id="73" name="Straight Connector 72"/>
                <p:cNvCxnSpPr/>
                <p:nvPr/>
              </p:nvCxnSpPr>
              <p:spPr>
                <a:xfrm rot="5400000">
                  <a:off x="378850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5400000">
                  <a:off x="347989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317128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286267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255406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224545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193684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162823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1319621" y="3898587"/>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061163" y="1618345"/>
                <a:ext cx="2504873" cy="4572000"/>
                <a:chOff x="6061163" y="1618345"/>
                <a:chExt cx="2504873" cy="4572000"/>
              </a:xfrm>
            </p:grpSpPr>
            <p:cxnSp>
              <p:nvCxnSpPr>
                <p:cNvPr id="64" name="Straight Connector 63"/>
                <p:cNvCxnSpPr/>
                <p:nvPr/>
              </p:nvCxnSpPr>
              <p:spPr>
                <a:xfrm rot="5400000">
                  <a:off x="6280036"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a:off x="5966926"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5653817"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5400000">
                  <a:off x="5340708"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5400000">
                  <a:off x="5027599"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4714490"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5400000">
                  <a:off x="4401381"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4088272"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5400000">
                  <a:off x="3775163" y="3904345"/>
                  <a:ext cx="4572000"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5" name="Group 11876"/>
            <p:cNvGrpSpPr>
              <a:grpSpLocks/>
            </p:cNvGrpSpPr>
            <p:nvPr/>
          </p:nvGrpSpPr>
          <p:grpSpPr bwMode="auto">
            <a:xfrm rot="16200000">
              <a:off x="3868281" y="1363004"/>
              <a:ext cx="4522849" cy="4856672"/>
              <a:chOff x="1461" y="1492"/>
              <a:chExt cx="8823" cy="10558"/>
            </a:xfrm>
          </p:grpSpPr>
          <p:sp>
            <p:nvSpPr>
              <p:cNvPr id="34" name="Oval 3"/>
              <p:cNvSpPr>
                <a:spLocks noChangeArrowheads="1"/>
              </p:cNvSpPr>
              <p:nvPr/>
            </p:nvSpPr>
            <p:spPr bwMode="auto">
              <a:xfrm>
                <a:off x="5032"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4"/>
              <p:cNvSpPr>
                <a:spLocks noChangeArrowheads="1"/>
              </p:cNvSpPr>
              <p:nvPr/>
            </p:nvSpPr>
            <p:spPr bwMode="auto">
              <a:xfrm>
                <a:off x="3068" y="198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5"/>
              <p:cNvSpPr>
                <a:spLocks noChangeArrowheads="1"/>
              </p:cNvSpPr>
              <p:nvPr/>
            </p:nvSpPr>
            <p:spPr bwMode="auto">
              <a:xfrm>
                <a:off x="1653" y="320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6"/>
              <p:cNvSpPr>
                <a:spLocks noChangeArrowheads="1"/>
              </p:cNvSpPr>
              <p:nvPr/>
            </p:nvSpPr>
            <p:spPr bwMode="auto">
              <a:xfrm>
                <a:off x="3419"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7"/>
              <p:cNvSpPr>
                <a:spLocks noChangeArrowheads="1"/>
              </p:cNvSpPr>
              <p:nvPr/>
            </p:nvSpPr>
            <p:spPr bwMode="auto">
              <a:xfrm>
                <a:off x="5032" y="65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8"/>
              <p:cNvSpPr>
                <a:spLocks noChangeArrowheads="1"/>
              </p:cNvSpPr>
              <p:nvPr/>
            </p:nvSpPr>
            <p:spPr bwMode="auto">
              <a:xfrm>
                <a:off x="2145" y="687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9"/>
              <p:cNvSpPr>
                <a:spLocks noChangeArrowheads="1"/>
              </p:cNvSpPr>
              <p:nvPr/>
            </p:nvSpPr>
            <p:spPr bwMode="auto">
              <a:xfrm>
                <a:off x="4888" y="465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10"/>
              <p:cNvSpPr>
                <a:spLocks noChangeArrowheads="1"/>
              </p:cNvSpPr>
              <p:nvPr/>
            </p:nvSpPr>
            <p:spPr bwMode="auto">
              <a:xfrm>
                <a:off x="7016" y="149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11"/>
              <p:cNvSpPr>
                <a:spLocks noChangeArrowheads="1"/>
              </p:cNvSpPr>
              <p:nvPr/>
            </p:nvSpPr>
            <p:spPr bwMode="auto">
              <a:xfrm>
                <a:off x="6303" y="3795"/>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2"/>
              <p:cNvSpPr>
                <a:spLocks noChangeArrowheads="1"/>
              </p:cNvSpPr>
              <p:nvPr/>
            </p:nvSpPr>
            <p:spPr bwMode="auto">
              <a:xfrm>
                <a:off x="8730" y="480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13"/>
              <p:cNvSpPr>
                <a:spLocks noChangeArrowheads="1"/>
              </p:cNvSpPr>
              <p:nvPr/>
            </p:nvSpPr>
            <p:spPr bwMode="auto">
              <a:xfrm>
                <a:off x="7671" y="672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14"/>
              <p:cNvSpPr>
                <a:spLocks noChangeArrowheads="1"/>
              </p:cNvSpPr>
              <p:nvPr/>
            </p:nvSpPr>
            <p:spPr bwMode="auto">
              <a:xfrm>
                <a:off x="1461" y="506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15"/>
              <p:cNvSpPr>
                <a:spLocks noChangeArrowheads="1"/>
              </p:cNvSpPr>
              <p:nvPr/>
            </p:nvSpPr>
            <p:spPr bwMode="auto">
              <a:xfrm>
                <a:off x="2924"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16"/>
              <p:cNvSpPr>
                <a:spLocks noChangeArrowheads="1"/>
              </p:cNvSpPr>
              <p:nvPr/>
            </p:nvSpPr>
            <p:spPr bwMode="auto">
              <a:xfrm>
                <a:off x="1797" y="978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17"/>
              <p:cNvSpPr>
                <a:spLocks noChangeArrowheads="1"/>
              </p:cNvSpPr>
              <p:nvPr/>
            </p:nvSpPr>
            <p:spPr bwMode="auto">
              <a:xfrm>
                <a:off x="6693" y="8732"/>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18"/>
              <p:cNvSpPr>
                <a:spLocks noChangeArrowheads="1"/>
              </p:cNvSpPr>
              <p:nvPr/>
            </p:nvSpPr>
            <p:spPr bwMode="auto">
              <a:xfrm>
                <a:off x="4725" y="835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19"/>
              <p:cNvSpPr>
                <a:spLocks noChangeArrowheads="1"/>
              </p:cNvSpPr>
              <p:nvPr/>
            </p:nvSpPr>
            <p:spPr bwMode="auto">
              <a:xfrm>
                <a:off x="3045" y="11003"/>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20"/>
              <p:cNvSpPr>
                <a:spLocks noChangeArrowheads="1"/>
              </p:cNvSpPr>
              <p:nvPr/>
            </p:nvSpPr>
            <p:spPr bwMode="auto">
              <a:xfrm>
                <a:off x="8730" y="922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21"/>
              <p:cNvSpPr>
                <a:spLocks noChangeArrowheads="1"/>
              </p:cNvSpPr>
              <p:nvPr/>
            </p:nvSpPr>
            <p:spPr bwMode="auto">
              <a:xfrm>
                <a:off x="5496" y="1030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22"/>
              <p:cNvSpPr>
                <a:spLocks noChangeArrowheads="1"/>
              </p:cNvSpPr>
              <p:nvPr/>
            </p:nvSpPr>
            <p:spPr bwMode="auto">
              <a:xfrm>
                <a:off x="9852" y="6308"/>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23"/>
              <p:cNvSpPr>
                <a:spLocks noChangeArrowheads="1"/>
              </p:cNvSpPr>
              <p:nvPr/>
            </p:nvSpPr>
            <p:spPr bwMode="auto">
              <a:xfrm>
                <a:off x="9996" y="10667"/>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24"/>
              <p:cNvSpPr>
                <a:spLocks noChangeArrowheads="1"/>
              </p:cNvSpPr>
              <p:nvPr/>
            </p:nvSpPr>
            <p:spPr bwMode="auto">
              <a:xfrm>
                <a:off x="8440" y="11510"/>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25"/>
              <p:cNvSpPr>
                <a:spLocks noChangeArrowheads="1"/>
              </p:cNvSpPr>
              <p:nvPr/>
            </p:nvSpPr>
            <p:spPr bwMode="auto">
              <a:xfrm>
                <a:off x="5032" y="11906"/>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26"/>
              <p:cNvSpPr>
                <a:spLocks noChangeArrowheads="1"/>
              </p:cNvSpPr>
              <p:nvPr/>
            </p:nvSpPr>
            <p:spPr bwMode="auto">
              <a:xfrm>
                <a:off x="10140" y="4079"/>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27"/>
              <p:cNvSpPr>
                <a:spLocks noChangeArrowheads="1"/>
              </p:cNvSpPr>
              <p:nvPr/>
            </p:nvSpPr>
            <p:spPr bwMode="auto">
              <a:xfrm>
                <a:off x="9852" y="2391"/>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28"/>
              <p:cNvSpPr>
                <a:spLocks noChangeArrowheads="1"/>
              </p:cNvSpPr>
              <p:nvPr/>
            </p:nvSpPr>
            <p:spPr bwMode="auto">
              <a:xfrm>
                <a:off x="6549" y="5204"/>
                <a:ext cx="144" cy="144"/>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6" name="Straight Arrow Connector 5"/>
            <p:cNvCxnSpPr/>
            <p:nvPr/>
          </p:nvCxnSpPr>
          <p:spPr>
            <a:xfrm rot="16200000">
              <a:off x="3745162" y="3860055"/>
              <a:ext cx="4663440" cy="0"/>
            </a:xfrm>
            <a:prstGeom prst="straightConnector1">
              <a:avLst/>
            </a:prstGeom>
            <a:ln>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496786" y="3915009"/>
              <a:ext cx="5212080" cy="0"/>
            </a:xfrm>
            <a:prstGeom prst="straightConnector1">
              <a:avLst/>
            </a:prstGeom>
            <a:ln>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 name="Text Box 195"/>
            <p:cNvSpPr txBox="1">
              <a:spLocks noChangeArrowheads="1"/>
            </p:cNvSpPr>
            <p:nvPr/>
          </p:nvSpPr>
          <p:spPr bwMode="auto">
            <a:xfrm>
              <a:off x="3931484" y="1743184"/>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cs typeface="Arial" pitchFamily="34" charset="0"/>
                </a:rPr>
                <a:t>A</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 Box 196"/>
            <p:cNvSpPr txBox="1">
              <a:spLocks noChangeArrowheads="1"/>
            </p:cNvSpPr>
            <p:nvPr/>
          </p:nvSpPr>
          <p:spPr bwMode="auto">
            <a:xfrm>
              <a:off x="4749006" y="1611360"/>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cs typeface="Arial" pitchFamily="34" charset="0"/>
                </a:rPr>
                <a:t>B</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 Box 197"/>
            <p:cNvSpPr txBox="1">
              <a:spLocks noChangeArrowheads="1"/>
            </p:cNvSpPr>
            <p:nvPr/>
          </p:nvSpPr>
          <p:spPr bwMode="auto">
            <a:xfrm>
              <a:off x="5732465" y="1690786"/>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C</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198"/>
            <p:cNvSpPr txBox="1">
              <a:spLocks noChangeArrowheads="1"/>
            </p:cNvSpPr>
            <p:nvPr/>
          </p:nvSpPr>
          <p:spPr bwMode="auto">
            <a:xfrm>
              <a:off x="7010385" y="2165618"/>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D</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 name="Text Box 199"/>
            <p:cNvSpPr txBox="1">
              <a:spLocks noChangeArrowheads="1"/>
            </p:cNvSpPr>
            <p:nvPr/>
          </p:nvSpPr>
          <p:spPr bwMode="auto">
            <a:xfrm>
              <a:off x="6613561" y="4165632"/>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Q</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200"/>
            <p:cNvSpPr txBox="1">
              <a:spLocks noChangeArrowheads="1"/>
            </p:cNvSpPr>
            <p:nvPr/>
          </p:nvSpPr>
          <p:spPr bwMode="auto">
            <a:xfrm>
              <a:off x="7626708" y="3682257"/>
              <a:ext cx="354012"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P</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Text Box 201"/>
            <p:cNvSpPr txBox="1">
              <a:spLocks noChangeArrowheads="1"/>
            </p:cNvSpPr>
            <p:nvPr/>
          </p:nvSpPr>
          <p:spPr bwMode="auto">
            <a:xfrm>
              <a:off x="5805568" y="3962432"/>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O</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Text Box 202"/>
            <p:cNvSpPr txBox="1">
              <a:spLocks noChangeArrowheads="1"/>
            </p:cNvSpPr>
            <p:nvPr/>
          </p:nvSpPr>
          <p:spPr bwMode="auto">
            <a:xfrm>
              <a:off x="4903537" y="4148380"/>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N</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203"/>
            <p:cNvSpPr txBox="1">
              <a:spLocks noChangeArrowheads="1"/>
            </p:cNvSpPr>
            <p:nvPr/>
          </p:nvSpPr>
          <p:spPr bwMode="auto">
            <a:xfrm>
              <a:off x="3669010" y="3962432"/>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M</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Text Box 204"/>
            <p:cNvSpPr txBox="1">
              <a:spLocks noChangeArrowheads="1"/>
            </p:cNvSpPr>
            <p:nvPr/>
          </p:nvSpPr>
          <p:spPr bwMode="auto">
            <a:xfrm>
              <a:off x="5439344" y="3275857"/>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Text Box 205"/>
            <p:cNvSpPr txBox="1">
              <a:spLocks noChangeArrowheads="1"/>
            </p:cNvSpPr>
            <p:nvPr/>
          </p:nvSpPr>
          <p:spPr bwMode="auto">
            <a:xfrm>
              <a:off x="4517693" y="3367457"/>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K</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9" name="Text Box 206"/>
            <p:cNvSpPr txBox="1">
              <a:spLocks noChangeArrowheads="1"/>
            </p:cNvSpPr>
            <p:nvPr/>
          </p:nvSpPr>
          <p:spPr bwMode="auto">
            <a:xfrm>
              <a:off x="3643344" y="2885011"/>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J</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 name="Text Box 207"/>
            <p:cNvSpPr txBox="1">
              <a:spLocks noChangeArrowheads="1"/>
            </p:cNvSpPr>
            <p:nvPr/>
          </p:nvSpPr>
          <p:spPr bwMode="auto">
            <a:xfrm>
              <a:off x="7011973" y="3038153"/>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I</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Text Box 208"/>
            <p:cNvSpPr txBox="1">
              <a:spLocks noChangeArrowheads="1"/>
            </p:cNvSpPr>
            <p:nvPr/>
          </p:nvSpPr>
          <p:spPr bwMode="auto">
            <a:xfrm>
              <a:off x="6157993" y="2712572"/>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H</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2" name="Text Box 209"/>
            <p:cNvSpPr txBox="1">
              <a:spLocks noChangeArrowheads="1"/>
            </p:cNvSpPr>
            <p:nvPr/>
          </p:nvSpPr>
          <p:spPr bwMode="auto">
            <a:xfrm>
              <a:off x="4869034" y="2165618"/>
              <a:ext cx="354012"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G</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3" name="Text Box 210"/>
            <p:cNvSpPr txBox="1">
              <a:spLocks noChangeArrowheads="1"/>
            </p:cNvSpPr>
            <p:nvPr/>
          </p:nvSpPr>
          <p:spPr bwMode="auto">
            <a:xfrm>
              <a:off x="8252926" y="2149584"/>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a:ln>
                    <a:noFill/>
                  </a:ln>
                  <a:solidFill>
                    <a:schemeClr val="tx1"/>
                  </a:solidFill>
                  <a:effectLst/>
                  <a:latin typeface="Calibri" pitchFamily="34" charset="0"/>
                  <a:cs typeface="Arial" pitchFamily="34" charset="0"/>
                </a:rPr>
                <a:t>F</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Text Box 211"/>
            <p:cNvSpPr txBox="1">
              <a:spLocks noChangeArrowheads="1"/>
            </p:cNvSpPr>
            <p:nvPr/>
          </p:nvSpPr>
          <p:spPr bwMode="auto">
            <a:xfrm>
              <a:off x="7754147" y="1643047"/>
              <a:ext cx="354012"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5" name="Text Box 212"/>
            <p:cNvSpPr txBox="1">
              <a:spLocks noChangeArrowheads="1"/>
            </p:cNvSpPr>
            <p:nvPr/>
          </p:nvSpPr>
          <p:spPr bwMode="auto">
            <a:xfrm>
              <a:off x="8260051" y="3984494"/>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R</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6" name="Text Box 213"/>
            <p:cNvSpPr txBox="1">
              <a:spLocks noChangeArrowheads="1"/>
            </p:cNvSpPr>
            <p:nvPr/>
          </p:nvSpPr>
          <p:spPr bwMode="auto">
            <a:xfrm>
              <a:off x="3965302" y="5068913"/>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7" name="Text Box 214"/>
            <p:cNvSpPr txBox="1">
              <a:spLocks noChangeArrowheads="1"/>
            </p:cNvSpPr>
            <p:nvPr/>
          </p:nvSpPr>
          <p:spPr bwMode="auto">
            <a:xfrm>
              <a:off x="4843893" y="4748766"/>
              <a:ext cx="354012"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 name="Text Box 215"/>
            <p:cNvSpPr txBox="1">
              <a:spLocks noChangeArrowheads="1"/>
            </p:cNvSpPr>
            <p:nvPr/>
          </p:nvSpPr>
          <p:spPr bwMode="auto">
            <a:xfrm>
              <a:off x="6787121" y="5058642"/>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9" name="Text Box 216"/>
            <p:cNvSpPr txBox="1">
              <a:spLocks noChangeArrowheads="1"/>
            </p:cNvSpPr>
            <p:nvPr/>
          </p:nvSpPr>
          <p:spPr bwMode="auto">
            <a:xfrm>
              <a:off x="7837768" y="5058642"/>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V</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 name="Text Box 217"/>
            <p:cNvSpPr txBox="1">
              <a:spLocks noChangeArrowheads="1"/>
            </p:cNvSpPr>
            <p:nvPr/>
          </p:nvSpPr>
          <p:spPr bwMode="auto">
            <a:xfrm>
              <a:off x="4201575" y="5695354"/>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W</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1" name="Text Box 218"/>
            <p:cNvSpPr txBox="1">
              <a:spLocks noChangeArrowheads="1"/>
            </p:cNvSpPr>
            <p:nvPr/>
          </p:nvSpPr>
          <p:spPr bwMode="auto">
            <a:xfrm>
              <a:off x="5087306" y="5837131"/>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X</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2" name="Text Box 219"/>
            <p:cNvSpPr txBox="1">
              <a:spLocks noChangeArrowheads="1"/>
            </p:cNvSpPr>
            <p:nvPr/>
          </p:nvSpPr>
          <p:spPr bwMode="auto">
            <a:xfrm>
              <a:off x="6090357" y="5388458"/>
              <a:ext cx="354013"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3" name="Text Box 220"/>
            <p:cNvSpPr txBox="1">
              <a:spLocks noChangeArrowheads="1"/>
            </p:cNvSpPr>
            <p:nvPr/>
          </p:nvSpPr>
          <p:spPr bwMode="auto">
            <a:xfrm>
              <a:off x="7312672" y="5586254"/>
              <a:ext cx="3524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a:ln>
                    <a:noFill/>
                  </a:ln>
                  <a:solidFill>
                    <a:schemeClr val="tx1"/>
                  </a:solidFill>
                  <a:effectLst/>
                  <a:latin typeface="Calibri" pitchFamily="34" charset="0"/>
                  <a:cs typeface="Arial" pitchFamily="34" charset="0"/>
                </a:rPr>
                <a:t>Z</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
        <p:nvSpPr>
          <p:cNvPr id="100" name="TextBox 99"/>
          <p:cNvSpPr txBox="1"/>
          <p:nvPr/>
        </p:nvSpPr>
        <p:spPr>
          <a:xfrm>
            <a:off x="396826" y="1110640"/>
            <a:ext cx="2861652" cy="369332"/>
          </a:xfrm>
          <a:prstGeom prst="rect">
            <a:avLst/>
          </a:prstGeom>
          <a:noFill/>
        </p:spPr>
        <p:txBody>
          <a:bodyPr wrap="square" rtlCol="0">
            <a:spAutoFit/>
          </a:bodyPr>
          <a:lstStyle/>
          <a:p>
            <a:pPr marL="457200" indent="-457200"/>
            <a:r>
              <a:rPr lang="en-US" dirty="0">
                <a:latin typeface="Verdana" pitchFamily="34" charset="0"/>
                <a:ea typeface="Verdana" pitchFamily="34" charset="0"/>
                <a:cs typeface="Verdana" pitchFamily="34" charset="0"/>
              </a:rPr>
              <a:t>Find your SAME point. </a:t>
            </a:r>
          </a:p>
        </p:txBody>
      </p:sp>
      <p:sp>
        <p:nvSpPr>
          <p:cNvPr id="101" name="TextBox 100"/>
          <p:cNvSpPr txBox="1"/>
          <p:nvPr/>
        </p:nvSpPr>
        <p:spPr>
          <a:xfrm>
            <a:off x="411210" y="1655942"/>
            <a:ext cx="3048050" cy="1200329"/>
          </a:xfrm>
          <a:prstGeom prst="rect">
            <a:avLst/>
          </a:prstGeom>
          <a:noFill/>
        </p:spPr>
        <p:txBody>
          <a:bodyPr wrap="square" rtlCol="0">
            <a:spAutoFit/>
          </a:bodyPr>
          <a:lstStyle/>
          <a:p>
            <a:r>
              <a:rPr lang="en-US" dirty="0">
                <a:solidFill>
                  <a:srgbClr val="0000CC"/>
                </a:solidFill>
                <a:latin typeface="Verdana" pitchFamily="34" charset="0"/>
                <a:ea typeface="Verdana" pitchFamily="34" charset="0"/>
                <a:cs typeface="Verdana" pitchFamily="34" charset="0"/>
              </a:rPr>
              <a:t>Write a new description based on the added letters to name each point. </a:t>
            </a:r>
          </a:p>
        </p:txBody>
      </p:sp>
      <p:grpSp>
        <p:nvGrpSpPr>
          <p:cNvPr id="104" name="Group 103">
            <a:extLst>
              <a:ext uri="{FF2B5EF4-FFF2-40B4-BE49-F238E27FC236}">
                <a16:creationId xmlns:a16="http://schemas.microsoft.com/office/drawing/2014/main" id="{880A74C2-8E63-4BE2-99A9-88304AF1CC60}"/>
              </a:ext>
            </a:extLst>
          </p:cNvPr>
          <p:cNvGrpSpPr/>
          <p:nvPr/>
        </p:nvGrpSpPr>
        <p:grpSpPr>
          <a:xfrm>
            <a:off x="601078" y="3067802"/>
            <a:ext cx="2884098" cy="2954605"/>
            <a:chOff x="601078" y="3067802"/>
            <a:chExt cx="2884098" cy="2954605"/>
          </a:xfrm>
        </p:grpSpPr>
        <p:sp>
          <p:nvSpPr>
            <p:cNvPr id="102" name="TextBox 101"/>
            <p:cNvSpPr txBox="1"/>
            <p:nvPr/>
          </p:nvSpPr>
          <p:spPr>
            <a:xfrm>
              <a:off x="601078" y="4822078"/>
              <a:ext cx="2884098" cy="1200329"/>
            </a:xfrm>
            <a:prstGeom prst="rect">
              <a:avLst/>
            </a:prstGeom>
            <a:noFill/>
          </p:spPr>
          <p:txBody>
            <a:bodyPr wrap="square" rtlCol="0">
              <a:spAutoFit/>
            </a:bodyPr>
            <a:lstStyle/>
            <a:p>
              <a:r>
                <a:rPr lang="en-US" i="1" dirty="0">
                  <a:solidFill>
                    <a:srgbClr val="0000CC"/>
                  </a:solidFill>
                  <a:latin typeface="Verdana" pitchFamily="34" charset="0"/>
                  <a:ea typeface="Verdana" pitchFamily="34" charset="0"/>
                  <a:cs typeface="Verdana" pitchFamily="34" charset="0"/>
                </a:rPr>
                <a:t>How did adding “names” to each point make writing a description easier?</a:t>
              </a:r>
            </a:p>
          </p:txBody>
        </p:sp>
        <p:pic>
          <p:nvPicPr>
            <p:cNvPr id="103" name="Picture 8" descr="C:\Users\Mark\AppData\Local\Microsoft\Windows\INetCache\IE\Q2NRWEEH\aha[1].jpg"/>
            <p:cNvPicPr>
              <a:picLocks noChangeAspect="1" noChangeArrowheads="1"/>
            </p:cNvPicPr>
            <p:nvPr/>
          </p:nvPicPr>
          <p:blipFill>
            <a:blip r:embed="rId3"/>
            <a:srcRect/>
            <a:stretch>
              <a:fillRect/>
            </a:stretch>
          </p:blipFill>
          <p:spPr bwMode="auto">
            <a:xfrm>
              <a:off x="1248779" y="3067802"/>
              <a:ext cx="971550" cy="1554480"/>
            </a:xfrm>
            <a:prstGeom prst="rect">
              <a:avLst/>
            </a:prstGeom>
            <a:noFill/>
          </p:spPr>
        </p:pic>
      </p:grpSp>
    </p:spTree>
    <p:extLst>
      <p:ext uri="{BB962C8B-B14F-4D97-AF65-F5344CB8AC3E}">
        <p14:creationId xmlns:p14="http://schemas.microsoft.com/office/powerpoint/2010/main" val="78252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a:xfrm>
            <a:off x="457200" y="274638"/>
            <a:ext cx="8229600" cy="685800"/>
          </a:xfrm>
        </p:spPr>
        <p:txBody>
          <a:bodyPr>
            <a:normAutofit/>
          </a:bodyPr>
          <a:lstStyle/>
          <a:p>
            <a:r>
              <a:rPr lang="en-US" sz="2800" dirty="0"/>
              <a:t>TEACHER SUPPORT</a:t>
            </a:r>
            <a:endParaRPr lang="en-US" sz="2800" i="1" dirty="0"/>
          </a:p>
        </p:txBody>
      </p:sp>
      <p:pic>
        <p:nvPicPr>
          <p:cNvPr id="3" name="Picture 2">
            <a:extLst>
              <a:ext uri="{FF2B5EF4-FFF2-40B4-BE49-F238E27FC236}">
                <a16:creationId xmlns:a16="http://schemas.microsoft.com/office/drawing/2014/main" id="{9D18B8C4-FBFB-4ABA-99F1-EFDB575B6A13}"/>
              </a:ext>
            </a:extLst>
          </p:cNvPr>
          <p:cNvPicPr>
            <a:picLocks noChangeAspect="1"/>
          </p:cNvPicPr>
          <p:nvPr/>
        </p:nvPicPr>
        <p:blipFill>
          <a:blip r:embed="rId3"/>
          <a:stretch>
            <a:fillRect/>
          </a:stretch>
        </p:blipFill>
        <p:spPr>
          <a:xfrm>
            <a:off x="1856712" y="1001028"/>
            <a:ext cx="5736677" cy="5361271"/>
          </a:xfrm>
          <a:prstGeom prst="rect">
            <a:avLst/>
          </a:prstGeom>
          <a:ln w="57150">
            <a:solidFill>
              <a:schemeClr val="accent2">
                <a:lumMod val="60000"/>
                <a:lumOff val="40000"/>
              </a:schemeClr>
            </a:solidFill>
          </a:ln>
        </p:spPr>
      </p:pic>
    </p:spTree>
    <p:extLst>
      <p:ext uri="{BB962C8B-B14F-4D97-AF65-F5344CB8AC3E}">
        <p14:creationId xmlns:p14="http://schemas.microsoft.com/office/powerpoint/2010/main" val="141077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PROBLEM SOLVING / PRACTICE</a:t>
            </a:r>
          </a:p>
        </p:txBody>
      </p:sp>
      <p:grpSp>
        <p:nvGrpSpPr>
          <p:cNvPr id="3" name="Group 2"/>
          <p:cNvGrpSpPr/>
          <p:nvPr/>
        </p:nvGrpSpPr>
        <p:grpSpPr>
          <a:xfrm>
            <a:off x="393992" y="3322574"/>
            <a:ext cx="2756303" cy="2810551"/>
            <a:chOff x="5231756" y="2011618"/>
            <a:chExt cx="2756303" cy="2810551"/>
          </a:xfrm>
        </p:grpSpPr>
        <p:grpSp>
          <p:nvGrpSpPr>
            <p:cNvPr id="4" name="Group 3"/>
            <p:cNvGrpSpPr/>
            <p:nvPr/>
          </p:nvGrpSpPr>
          <p:grpSpPr>
            <a:xfrm>
              <a:off x="5529249" y="2187319"/>
              <a:ext cx="2286000" cy="2286000"/>
              <a:chOff x="5529249" y="2187319"/>
              <a:chExt cx="2286000" cy="2286000"/>
            </a:xfrm>
          </p:grpSpPr>
          <p:cxnSp>
            <p:nvCxnSpPr>
              <p:cNvPr id="21" name="Straight Connector 20"/>
              <p:cNvCxnSpPr/>
              <p:nvPr/>
            </p:nvCxnSpPr>
            <p:spPr>
              <a:xfrm>
                <a:off x="5529249" y="2187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529249" y="247306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529249" y="27588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529249" y="304456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529249"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529249" y="361606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529249" y="39018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529249" y="418756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529249" y="4473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5529248" y="2187319"/>
              <a:ext cx="2286000" cy="2286000"/>
              <a:chOff x="5529248" y="2187319"/>
              <a:chExt cx="2286000" cy="2286000"/>
            </a:xfrm>
          </p:grpSpPr>
          <p:cxnSp>
            <p:nvCxnSpPr>
              <p:cNvPr id="12" name="Straight Connector 11"/>
              <p:cNvCxnSpPr/>
              <p:nvPr/>
            </p:nvCxnSpPr>
            <p:spPr>
              <a:xfrm rot="5400000">
                <a:off x="667224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638649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610074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a:off x="581499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52924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524349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95774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67199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4386248" y="3330319"/>
                <a:ext cx="2286000" cy="0"/>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5231756" y="2011618"/>
              <a:ext cx="2756303" cy="2810551"/>
              <a:chOff x="5231756" y="2011618"/>
              <a:chExt cx="2756303" cy="2810551"/>
            </a:xfrm>
          </p:grpSpPr>
          <p:grpSp>
            <p:nvGrpSpPr>
              <p:cNvPr id="7" name="Group 6"/>
              <p:cNvGrpSpPr/>
              <p:nvPr/>
            </p:nvGrpSpPr>
            <p:grpSpPr>
              <a:xfrm>
                <a:off x="5519179" y="2011618"/>
                <a:ext cx="2468880" cy="2468880"/>
                <a:chOff x="5519179" y="2011618"/>
                <a:chExt cx="2468880" cy="2468880"/>
              </a:xfrm>
            </p:grpSpPr>
            <p:cxnSp>
              <p:nvCxnSpPr>
                <p:cNvPr id="10" name="Straight Arrow Connector 9"/>
                <p:cNvCxnSpPr/>
                <p:nvPr/>
              </p:nvCxnSpPr>
              <p:spPr>
                <a:xfrm>
                  <a:off x="5519179" y="4480498"/>
                  <a:ext cx="246888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a:off x="4284739" y="3246058"/>
                  <a:ext cx="246888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5680930" y="4452837"/>
                <a:ext cx="2307129" cy="369332"/>
              </a:xfrm>
              <a:prstGeom prst="rect">
                <a:avLst/>
              </a:prstGeom>
              <a:noFill/>
            </p:spPr>
            <p:txBody>
              <a:bodyPr wrap="square" rtlCol="0">
                <a:spAutoFit/>
              </a:bodyPr>
              <a:lstStyle/>
              <a:p>
                <a:r>
                  <a:rPr lang="en-US" dirty="0"/>
                  <a:t>1   2        4                    8</a:t>
                </a:r>
              </a:p>
            </p:txBody>
          </p:sp>
          <p:sp>
            <p:nvSpPr>
              <p:cNvPr id="9" name="TextBox 8"/>
              <p:cNvSpPr txBox="1"/>
              <p:nvPr/>
            </p:nvSpPr>
            <p:spPr>
              <a:xfrm>
                <a:off x="5233358" y="3436981"/>
                <a:ext cx="405442" cy="369332"/>
              </a:xfrm>
              <a:prstGeom prst="rect">
                <a:avLst/>
              </a:prstGeom>
              <a:noFill/>
            </p:spPr>
            <p:txBody>
              <a:bodyPr wrap="square" rtlCol="0">
                <a:spAutoFit/>
              </a:bodyPr>
              <a:lstStyle/>
              <a:p>
                <a:r>
                  <a:rPr lang="en-US" dirty="0"/>
                  <a:t>3</a:t>
                </a:r>
              </a:p>
            </p:txBody>
          </p:sp>
          <p:sp>
            <p:nvSpPr>
              <p:cNvPr id="56" name="TextBox 55">
                <a:extLst>
                  <a:ext uri="{FF2B5EF4-FFF2-40B4-BE49-F238E27FC236}">
                    <a16:creationId xmlns:a16="http://schemas.microsoft.com/office/drawing/2014/main" id="{DABD9099-1024-4926-9CA2-533886FFDD57}"/>
                  </a:ext>
                </a:extLst>
              </p:cNvPr>
              <p:cNvSpPr txBox="1"/>
              <p:nvPr/>
            </p:nvSpPr>
            <p:spPr>
              <a:xfrm>
                <a:off x="5231756" y="3714508"/>
                <a:ext cx="405442" cy="369332"/>
              </a:xfrm>
              <a:prstGeom prst="rect">
                <a:avLst/>
              </a:prstGeom>
              <a:noFill/>
            </p:spPr>
            <p:txBody>
              <a:bodyPr wrap="square" rtlCol="0">
                <a:spAutoFit/>
              </a:bodyPr>
              <a:lstStyle/>
              <a:p>
                <a:r>
                  <a:rPr lang="en-US" dirty="0"/>
                  <a:t>2</a:t>
                </a:r>
              </a:p>
            </p:txBody>
          </p:sp>
        </p:grpSp>
      </p:grpSp>
      <p:sp>
        <p:nvSpPr>
          <p:cNvPr id="32" name="Content Placeholder 2">
            <a:extLst>
              <a:ext uri="{FF2B5EF4-FFF2-40B4-BE49-F238E27FC236}">
                <a16:creationId xmlns:a16="http://schemas.microsoft.com/office/drawing/2014/main" id="{B321FE1F-BE86-48E9-8D79-ECC7E7100A4F}"/>
              </a:ext>
            </a:extLst>
          </p:cNvPr>
          <p:cNvSpPr txBox="1">
            <a:spLocks/>
          </p:cNvSpPr>
          <p:nvPr/>
        </p:nvSpPr>
        <p:spPr>
          <a:xfrm>
            <a:off x="2059275" y="2216770"/>
            <a:ext cx="1842890" cy="4511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8640" indent="-548640">
              <a:buFont typeface="Arial"/>
              <a:buNone/>
            </a:pPr>
            <a:r>
              <a:rPr lang="en-US" sz="2400" dirty="0">
                <a:solidFill>
                  <a:schemeClr val="accent2">
                    <a:lumMod val="75000"/>
                  </a:schemeClr>
                </a:solidFill>
              </a:rPr>
              <a:t>1, 2, 4, 8</a:t>
            </a:r>
          </a:p>
        </p:txBody>
      </p:sp>
      <p:pic>
        <p:nvPicPr>
          <p:cNvPr id="38" name="Picture 37">
            <a:extLst>
              <a:ext uri="{FF2B5EF4-FFF2-40B4-BE49-F238E27FC236}">
                <a16:creationId xmlns:a16="http://schemas.microsoft.com/office/drawing/2014/main" id="{A5A0B0E3-9B50-4CA6-989A-CED94E855269}"/>
              </a:ext>
            </a:extLst>
          </p:cNvPr>
          <p:cNvPicPr>
            <a:picLocks noChangeAspect="1"/>
          </p:cNvPicPr>
          <p:nvPr/>
        </p:nvPicPr>
        <p:blipFill>
          <a:blip r:embed="rId3"/>
          <a:stretch>
            <a:fillRect/>
          </a:stretch>
        </p:blipFill>
        <p:spPr>
          <a:xfrm>
            <a:off x="4534626" y="1000140"/>
            <a:ext cx="4110118" cy="5366931"/>
          </a:xfrm>
          <a:prstGeom prst="rect">
            <a:avLst/>
          </a:prstGeom>
          <a:ln w="57150">
            <a:solidFill>
              <a:srgbClr val="FFC000"/>
            </a:solidFill>
          </a:ln>
        </p:spPr>
      </p:pic>
      <p:sp>
        <p:nvSpPr>
          <p:cNvPr id="39" name="Content Placeholder 2">
            <a:extLst>
              <a:ext uri="{FF2B5EF4-FFF2-40B4-BE49-F238E27FC236}">
                <a16:creationId xmlns:a16="http://schemas.microsoft.com/office/drawing/2014/main" id="{F0BB7471-36F5-4964-BC87-1BC8436CF21C}"/>
              </a:ext>
            </a:extLst>
          </p:cNvPr>
          <p:cNvSpPr txBox="1">
            <a:spLocks/>
          </p:cNvSpPr>
          <p:nvPr/>
        </p:nvSpPr>
        <p:spPr>
          <a:xfrm>
            <a:off x="414843" y="2221063"/>
            <a:ext cx="1635338" cy="10300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i="1" dirty="0">
                <a:solidFill>
                  <a:srgbClr val="0000FF"/>
                </a:solidFill>
              </a:rPr>
              <a:t>x-values:</a:t>
            </a:r>
          </a:p>
          <a:p>
            <a:pPr marL="0" indent="0">
              <a:buNone/>
            </a:pPr>
            <a:r>
              <a:rPr lang="en-US" sz="2400" i="1" dirty="0">
                <a:solidFill>
                  <a:srgbClr val="0000FF"/>
                </a:solidFill>
              </a:rPr>
              <a:t>y-values:</a:t>
            </a:r>
          </a:p>
          <a:p>
            <a:pPr marL="0" indent="0">
              <a:buFont typeface="Arial"/>
              <a:buNone/>
            </a:pPr>
            <a:endParaRPr lang="en-US" sz="2400" i="1" dirty="0">
              <a:solidFill>
                <a:srgbClr val="0000FF"/>
              </a:solidFill>
            </a:endParaRPr>
          </a:p>
        </p:txBody>
      </p:sp>
      <p:sp>
        <p:nvSpPr>
          <p:cNvPr id="40" name="Content Placeholder 2">
            <a:extLst>
              <a:ext uri="{FF2B5EF4-FFF2-40B4-BE49-F238E27FC236}">
                <a16:creationId xmlns:a16="http://schemas.microsoft.com/office/drawing/2014/main" id="{015902B9-A26C-49E9-9D9F-813FA5C970A7}"/>
              </a:ext>
            </a:extLst>
          </p:cNvPr>
          <p:cNvSpPr txBox="1">
            <a:spLocks/>
          </p:cNvSpPr>
          <p:nvPr/>
        </p:nvSpPr>
        <p:spPr>
          <a:xfrm>
            <a:off x="2068370" y="2678506"/>
            <a:ext cx="870014" cy="4511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8640" indent="-548640">
              <a:buFont typeface="Arial"/>
              <a:buNone/>
            </a:pPr>
            <a:r>
              <a:rPr lang="en-US" sz="2400" dirty="0">
                <a:solidFill>
                  <a:schemeClr val="accent2">
                    <a:lumMod val="75000"/>
                  </a:schemeClr>
                </a:solidFill>
              </a:rPr>
              <a:t>2, 3</a:t>
            </a:r>
          </a:p>
        </p:txBody>
      </p:sp>
      <p:grpSp>
        <p:nvGrpSpPr>
          <p:cNvPr id="31" name="Group 30">
            <a:extLst>
              <a:ext uri="{FF2B5EF4-FFF2-40B4-BE49-F238E27FC236}">
                <a16:creationId xmlns:a16="http://schemas.microsoft.com/office/drawing/2014/main" id="{5A350F5C-E3A1-4D04-9517-CB8EA43E06D6}"/>
              </a:ext>
            </a:extLst>
          </p:cNvPr>
          <p:cNvGrpSpPr/>
          <p:nvPr/>
        </p:nvGrpSpPr>
        <p:grpSpPr>
          <a:xfrm>
            <a:off x="928304" y="4864418"/>
            <a:ext cx="2101519" cy="381801"/>
            <a:chOff x="928304" y="5172429"/>
            <a:chExt cx="2101519" cy="381801"/>
          </a:xfrm>
        </p:grpSpPr>
        <p:grpSp>
          <p:nvGrpSpPr>
            <p:cNvPr id="41" name="Group 40">
              <a:extLst>
                <a:ext uri="{FF2B5EF4-FFF2-40B4-BE49-F238E27FC236}">
                  <a16:creationId xmlns:a16="http://schemas.microsoft.com/office/drawing/2014/main" id="{A46E9CEB-08D5-467F-9A7C-CAB63F8437E9}"/>
                </a:ext>
              </a:extLst>
            </p:cNvPr>
            <p:cNvGrpSpPr/>
            <p:nvPr/>
          </p:nvGrpSpPr>
          <p:grpSpPr>
            <a:xfrm>
              <a:off x="929909" y="5172429"/>
              <a:ext cx="2099914" cy="94648"/>
              <a:chOff x="6315198" y="3675330"/>
              <a:chExt cx="2099914" cy="94648"/>
            </a:xfrm>
          </p:grpSpPr>
          <p:sp>
            <p:nvSpPr>
              <p:cNvPr id="42" name="Oval 41">
                <a:extLst>
                  <a:ext uri="{FF2B5EF4-FFF2-40B4-BE49-F238E27FC236}">
                    <a16:creationId xmlns:a16="http://schemas.microsoft.com/office/drawing/2014/main" id="{F4FBF5A7-1700-4E2E-9C5D-52AD984D1FE8}"/>
                  </a:ext>
                </a:extLst>
              </p:cNvPr>
              <p:cNvSpPr/>
              <p:nvPr/>
            </p:nvSpPr>
            <p:spPr>
              <a:xfrm>
                <a:off x="6315198" y="3678538"/>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932EC94-DEC4-4959-B65C-7372B54221D8}"/>
                  </a:ext>
                </a:extLst>
              </p:cNvPr>
              <p:cNvSpPr/>
              <p:nvPr/>
            </p:nvSpPr>
            <p:spPr>
              <a:xfrm>
                <a:off x="6611977" y="3676933"/>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58FAAA6-6BC9-49E6-85A9-135ADE8A55F5}"/>
                  </a:ext>
                </a:extLst>
              </p:cNvPr>
              <p:cNvSpPr/>
              <p:nvPr/>
            </p:nvSpPr>
            <p:spPr>
              <a:xfrm>
                <a:off x="7170244" y="3676935"/>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200011F-613C-4257-A427-C4C3699A022A}"/>
                  </a:ext>
                </a:extLst>
              </p:cNvPr>
              <p:cNvSpPr/>
              <p:nvPr/>
            </p:nvSpPr>
            <p:spPr>
              <a:xfrm>
                <a:off x="8323672" y="367533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034757FE-E7C9-499C-8E05-782F5A49C7F5}"/>
                </a:ext>
              </a:extLst>
            </p:cNvPr>
            <p:cNvGrpSpPr/>
            <p:nvPr/>
          </p:nvGrpSpPr>
          <p:grpSpPr>
            <a:xfrm>
              <a:off x="928304" y="5459582"/>
              <a:ext cx="2099914" cy="94648"/>
              <a:chOff x="6315198" y="3675330"/>
              <a:chExt cx="2099914" cy="94648"/>
            </a:xfrm>
          </p:grpSpPr>
          <p:sp>
            <p:nvSpPr>
              <p:cNvPr id="47" name="Oval 46">
                <a:extLst>
                  <a:ext uri="{FF2B5EF4-FFF2-40B4-BE49-F238E27FC236}">
                    <a16:creationId xmlns:a16="http://schemas.microsoft.com/office/drawing/2014/main" id="{D80C6813-5EDD-430E-BFE5-5448BD548063}"/>
                  </a:ext>
                </a:extLst>
              </p:cNvPr>
              <p:cNvSpPr/>
              <p:nvPr/>
            </p:nvSpPr>
            <p:spPr>
              <a:xfrm>
                <a:off x="6315198" y="3678538"/>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903E53A-1763-41A8-850F-375713BA78E0}"/>
                  </a:ext>
                </a:extLst>
              </p:cNvPr>
              <p:cNvSpPr/>
              <p:nvPr/>
            </p:nvSpPr>
            <p:spPr>
              <a:xfrm>
                <a:off x="6611977" y="3676933"/>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810FE7B-C984-4279-ADC3-C6A56D5361F1}"/>
                  </a:ext>
                </a:extLst>
              </p:cNvPr>
              <p:cNvSpPr/>
              <p:nvPr/>
            </p:nvSpPr>
            <p:spPr>
              <a:xfrm>
                <a:off x="7170244" y="3676935"/>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B93273A-D22A-4062-BFF0-04B6D51B0393}"/>
                  </a:ext>
                </a:extLst>
              </p:cNvPr>
              <p:cNvSpPr/>
              <p:nvPr/>
            </p:nvSpPr>
            <p:spPr>
              <a:xfrm>
                <a:off x="8323672" y="367533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5" name="Group 34">
            <a:extLst>
              <a:ext uri="{FF2B5EF4-FFF2-40B4-BE49-F238E27FC236}">
                <a16:creationId xmlns:a16="http://schemas.microsoft.com/office/drawing/2014/main" id="{57A7D557-2186-4825-B954-EDB2948DFA7C}"/>
              </a:ext>
            </a:extLst>
          </p:cNvPr>
          <p:cNvGrpSpPr/>
          <p:nvPr/>
        </p:nvGrpSpPr>
        <p:grpSpPr>
          <a:xfrm>
            <a:off x="457200" y="1174208"/>
            <a:ext cx="3749041" cy="1021544"/>
            <a:chOff x="457200" y="1174208"/>
            <a:chExt cx="3749041" cy="1021544"/>
          </a:xfrm>
        </p:grpSpPr>
        <p:sp>
          <p:nvSpPr>
            <p:cNvPr id="51" name="Content Placeholder 2">
              <a:extLst>
                <a:ext uri="{FF2B5EF4-FFF2-40B4-BE49-F238E27FC236}">
                  <a16:creationId xmlns:a16="http://schemas.microsoft.com/office/drawing/2014/main" id="{133BFD85-E925-4BCC-BDEB-B2F6F00EC17E}"/>
                </a:ext>
              </a:extLst>
            </p:cNvPr>
            <p:cNvSpPr txBox="1">
              <a:spLocks/>
            </p:cNvSpPr>
            <p:nvPr/>
          </p:nvSpPr>
          <p:spPr>
            <a:xfrm>
              <a:off x="457200" y="1174208"/>
              <a:ext cx="2807370" cy="4605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i="1" dirty="0">
                  <a:solidFill>
                    <a:srgbClr val="0000FF"/>
                  </a:solidFill>
                </a:rPr>
                <a:t>x</a:t>
              </a:r>
              <a:r>
                <a:rPr lang="en-US" sz="2400" dirty="0">
                  <a:solidFill>
                    <a:srgbClr val="0000FF"/>
                  </a:solidFill>
                </a:rPr>
                <a:t> is a factor of 8</a:t>
              </a:r>
            </a:p>
          </p:txBody>
        </p:sp>
        <p:sp>
          <p:nvSpPr>
            <p:cNvPr id="52" name="Content Placeholder 2">
              <a:extLst>
                <a:ext uri="{FF2B5EF4-FFF2-40B4-BE49-F238E27FC236}">
                  <a16:creationId xmlns:a16="http://schemas.microsoft.com/office/drawing/2014/main" id="{DAAA62D1-8AD0-4D77-A8B2-6FEA076369CE}"/>
                </a:ext>
              </a:extLst>
            </p:cNvPr>
            <p:cNvSpPr txBox="1">
              <a:spLocks/>
            </p:cNvSpPr>
            <p:nvPr/>
          </p:nvSpPr>
          <p:spPr>
            <a:xfrm>
              <a:off x="457200" y="1682733"/>
              <a:ext cx="3749041" cy="5130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i="1" dirty="0">
                  <a:solidFill>
                    <a:srgbClr val="0000FF"/>
                  </a:solidFill>
                </a:rPr>
                <a:t>y</a:t>
              </a:r>
              <a:r>
                <a:rPr lang="en-US" sz="2400" dirty="0">
                  <a:solidFill>
                    <a:srgbClr val="0000FF"/>
                  </a:solidFill>
                </a:rPr>
                <a:t> &lt; 5  AND  </a:t>
              </a:r>
              <a:r>
                <a:rPr lang="en-US" sz="2400" i="1" dirty="0">
                  <a:solidFill>
                    <a:srgbClr val="0000FF"/>
                  </a:solidFill>
                </a:rPr>
                <a:t>y</a:t>
              </a:r>
              <a:r>
                <a:rPr lang="en-US" sz="2400" dirty="0">
                  <a:solidFill>
                    <a:srgbClr val="0000FF"/>
                  </a:solidFill>
                </a:rPr>
                <a:t> is prime</a:t>
              </a:r>
            </a:p>
          </p:txBody>
        </p:sp>
      </p:grpSp>
    </p:spTree>
    <p:extLst>
      <p:ext uri="{BB962C8B-B14F-4D97-AF65-F5344CB8AC3E}">
        <p14:creationId xmlns:p14="http://schemas.microsoft.com/office/powerpoint/2010/main" val="36237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COLLABORATIVE REVIEW</a:t>
            </a:r>
          </a:p>
        </p:txBody>
      </p:sp>
      <p:pic>
        <p:nvPicPr>
          <p:cNvPr id="4" name="Picture 3">
            <a:extLst>
              <a:ext uri="{FF2B5EF4-FFF2-40B4-BE49-F238E27FC236}">
                <a16:creationId xmlns:a16="http://schemas.microsoft.com/office/drawing/2014/main" id="{499CAE37-3979-4C84-A00B-72D8E3E97FCC}"/>
              </a:ext>
            </a:extLst>
          </p:cNvPr>
          <p:cNvPicPr>
            <a:picLocks noChangeAspect="1"/>
          </p:cNvPicPr>
          <p:nvPr/>
        </p:nvPicPr>
        <p:blipFill>
          <a:blip r:embed="rId3"/>
          <a:stretch>
            <a:fillRect/>
          </a:stretch>
        </p:blipFill>
        <p:spPr>
          <a:xfrm>
            <a:off x="506630" y="1008647"/>
            <a:ext cx="4686300" cy="5753100"/>
          </a:xfrm>
          <a:prstGeom prst="rect">
            <a:avLst/>
          </a:prstGeom>
          <a:ln w="57150">
            <a:solidFill>
              <a:schemeClr val="accent6">
                <a:lumMod val="75000"/>
              </a:schemeClr>
            </a:solidFill>
          </a:ln>
        </p:spPr>
      </p:pic>
      <p:grpSp>
        <p:nvGrpSpPr>
          <p:cNvPr id="12" name="Group 11">
            <a:extLst>
              <a:ext uri="{FF2B5EF4-FFF2-40B4-BE49-F238E27FC236}">
                <a16:creationId xmlns:a16="http://schemas.microsoft.com/office/drawing/2014/main" id="{C604865E-B387-40A4-A1BE-F903A13D9829}"/>
              </a:ext>
            </a:extLst>
          </p:cNvPr>
          <p:cNvGrpSpPr/>
          <p:nvPr/>
        </p:nvGrpSpPr>
        <p:grpSpPr>
          <a:xfrm>
            <a:off x="5556734" y="1146969"/>
            <a:ext cx="2879558" cy="2278432"/>
            <a:chOff x="5556734" y="1146969"/>
            <a:chExt cx="2879558" cy="2278432"/>
          </a:xfrm>
        </p:grpSpPr>
        <p:pic>
          <p:nvPicPr>
            <p:cNvPr id="8" name="Picture 7">
              <a:extLst>
                <a:ext uri="{FF2B5EF4-FFF2-40B4-BE49-F238E27FC236}">
                  <a16:creationId xmlns:a16="http://schemas.microsoft.com/office/drawing/2014/main" id="{712F6E0A-1F59-46E1-A630-0F2E92161F65}"/>
                </a:ext>
              </a:extLst>
            </p:cNvPr>
            <p:cNvPicPr>
              <a:picLocks noChangeAspect="1"/>
            </p:cNvPicPr>
            <p:nvPr/>
          </p:nvPicPr>
          <p:blipFill>
            <a:blip r:embed="rId4"/>
            <a:stretch>
              <a:fillRect/>
            </a:stretch>
          </p:blipFill>
          <p:spPr>
            <a:xfrm>
              <a:off x="5556734" y="1146969"/>
              <a:ext cx="1476375" cy="1438275"/>
            </a:xfrm>
            <a:prstGeom prst="rect">
              <a:avLst/>
            </a:prstGeom>
            <a:ln w="28575">
              <a:solidFill>
                <a:schemeClr val="accent1">
                  <a:lumMod val="75000"/>
                </a:schemeClr>
              </a:solidFill>
            </a:ln>
          </p:spPr>
        </p:pic>
        <p:pic>
          <p:nvPicPr>
            <p:cNvPr id="6" name="Picture 5">
              <a:extLst>
                <a:ext uri="{FF2B5EF4-FFF2-40B4-BE49-F238E27FC236}">
                  <a16:creationId xmlns:a16="http://schemas.microsoft.com/office/drawing/2014/main" id="{C30A57B0-FEBF-4D60-8811-AE2B386804B2}"/>
                </a:ext>
              </a:extLst>
            </p:cNvPr>
            <p:cNvPicPr>
              <a:picLocks noChangeAspect="1"/>
            </p:cNvPicPr>
            <p:nvPr/>
          </p:nvPicPr>
          <p:blipFill>
            <a:blip r:embed="rId5"/>
            <a:stretch>
              <a:fillRect/>
            </a:stretch>
          </p:blipFill>
          <p:spPr>
            <a:xfrm>
              <a:off x="6912292" y="2053801"/>
              <a:ext cx="1524000" cy="1371600"/>
            </a:xfrm>
            <a:prstGeom prst="rect">
              <a:avLst/>
            </a:prstGeom>
            <a:ln w="28575">
              <a:solidFill>
                <a:schemeClr val="accent1">
                  <a:lumMod val="75000"/>
                </a:schemeClr>
              </a:solidFill>
            </a:ln>
          </p:spPr>
        </p:pic>
        <p:sp>
          <p:nvSpPr>
            <p:cNvPr id="10" name="TextBox 9">
              <a:extLst>
                <a:ext uri="{FF2B5EF4-FFF2-40B4-BE49-F238E27FC236}">
                  <a16:creationId xmlns:a16="http://schemas.microsoft.com/office/drawing/2014/main" id="{3CD6DE1E-689F-42E1-86DA-FE5DCA07A2B8}"/>
                </a:ext>
              </a:extLst>
            </p:cNvPr>
            <p:cNvSpPr txBox="1"/>
            <p:nvPr/>
          </p:nvSpPr>
          <p:spPr>
            <a:xfrm>
              <a:off x="7305576" y="1232034"/>
              <a:ext cx="845518" cy="646331"/>
            </a:xfrm>
            <a:prstGeom prst="rect">
              <a:avLst/>
            </a:prstGeom>
            <a:noFill/>
          </p:spPr>
          <p:txBody>
            <a:bodyPr wrap="square" rtlCol="0">
              <a:spAutoFit/>
            </a:bodyPr>
            <a:lstStyle/>
            <a:p>
              <a:pPr algn="ctr"/>
              <a:r>
                <a:rPr lang="en-US" b="1" dirty="0">
                  <a:solidFill>
                    <a:schemeClr val="accent1">
                      <a:lumMod val="75000"/>
                    </a:schemeClr>
                  </a:solidFill>
                </a:rPr>
                <a:t>TRUE CARDS</a:t>
              </a:r>
            </a:p>
          </p:txBody>
        </p:sp>
      </p:grpSp>
      <p:grpSp>
        <p:nvGrpSpPr>
          <p:cNvPr id="13" name="Group 12">
            <a:extLst>
              <a:ext uri="{FF2B5EF4-FFF2-40B4-BE49-F238E27FC236}">
                <a16:creationId xmlns:a16="http://schemas.microsoft.com/office/drawing/2014/main" id="{E0EEE840-4A42-4F2E-A322-DE15754DEDB2}"/>
              </a:ext>
            </a:extLst>
          </p:cNvPr>
          <p:cNvGrpSpPr/>
          <p:nvPr/>
        </p:nvGrpSpPr>
        <p:grpSpPr>
          <a:xfrm>
            <a:off x="5388292" y="3592271"/>
            <a:ext cx="2762801" cy="2631527"/>
            <a:chOff x="5388292" y="3592271"/>
            <a:chExt cx="2762801" cy="2631527"/>
          </a:xfrm>
        </p:grpSpPr>
        <p:pic>
          <p:nvPicPr>
            <p:cNvPr id="7" name="Picture 6">
              <a:extLst>
                <a:ext uri="{FF2B5EF4-FFF2-40B4-BE49-F238E27FC236}">
                  <a16:creationId xmlns:a16="http://schemas.microsoft.com/office/drawing/2014/main" id="{E16E1554-6AD1-4E29-93A1-8D268F6B5415}"/>
                </a:ext>
              </a:extLst>
            </p:cNvPr>
            <p:cNvPicPr>
              <a:picLocks noChangeAspect="1"/>
            </p:cNvPicPr>
            <p:nvPr/>
          </p:nvPicPr>
          <p:blipFill>
            <a:blip r:embed="rId6"/>
            <a:stretch>
              <a:fillRect/>
            </a:stretch>
          </p:blipFill>
          <p:spPr>
            <a:xfrm>
              <a:off x="5388292" y="3592271"/>
              <a:ext cx="1524000" cy="1485900"/>
            </a:xfrm>
            <a:prstGeom prst="rect">
              <a:avLst/>
            </a:prstGeom>
            <a:ln w="28575">
              <a:solidFill>
                <a:schemeClr val="accent2">
                  <a:lumMod val="60000"/>
                  <a:lumOff val="40000"/>
                </a:schemeClr>
              </a:solidFill>
            </a:ln>
          </p:spPr>
        </p:pic>
        <p:pic>
          <p:nvPicPr>
            <p:cNvPr id="9" name="Picture 8">
              <a:extLst>
                <a:ext uri="{FF2B5EF4-FFF2-40B4-BE49-F238E27FC236}">
                  <a16:creationId xmlns:a16="http://schemas.microsoft.com/office/drawing/2014/main" id="{2EA8750B-117D-4047-AA00-793CB2B4A59E}"/>
                </a:ext>
              </a:extLst>
            </p:cNvPr>
            <p:cNvPicPr>
              <a:picLocks noChangeAspect="1"/>
            </p:cNvPicPr>
            <p:nvPr/>
          </p:nvPicPr>
          <p:blipFill>
            <a:blip r:embed="rId7"/>
            <a:stretch>
              <a:fillRect/>
            </a:stretch>
          </p:blipFill>
          <p:spPr>
            <a:xfrm>
              <a:off x="6693768" y="4804573"/>
              <a:ext cx="1457325" cy="1419225"/>
            </a:xfrm>
            <a:prstGeom prst="rect">
              <a:avLst/>
            </a:prstGeom>
            <a:ln w="28575">
              <a:solidFill>
                <a:schemeClr val="accent2">
                  <a:lumMod val="60000"/>
                  <a:lumOff val="40000"/>
                </a:schemeClr>
              </a:solidFill>
            </a:ln>
          </p:spPr>
        </p:pic>
        <p:sp>
          <p:nvSpPr>
            <p:cNvPr id="11" name="TextBox 10">
              <a:extLst>
                <a:ext uri="{FF2B5EF4-FFF2-40B4-BE49-F238E27FC236}">
                  <a16:creationId xmlns:a16="http://schemas.microsoft.com/office/drawing/2014/main" id="{BAB249A3-AE77-4506-BE61-81CD76B6103D}"/>
                </a:ext>
              </a:extLst>
            </p:cNvPr>
            <p:cNvSpPr txBox="1"/>
            <p:nvPr/>
          </p:nvSpPr>
          <p:spPr>
            <a:xfrm>
              <a:off x="7107654" y="3921424"/>
              <a:ext cx="845518" cy="646331"/>
            </a:xfrm>
            <a:prstGeom prst="rect">
              <a:avLst/>
            </a:prstGeom>
            <a:noFill/>
          </p:spPr>
          <p:txBody>
            <a:bodyPr wrap="square" rtlCol="0">
              <a:spAutoFit/>
            </a:bodyPr>
            <a:lstStyle/>
            <a:p>
              <a:pPr algn="ctr"/>
              <a:r>
                <a:rPr lang="en-US" b="1" dirty="0">
                  <a:solidFill>
                    <a:schemeClr val="accent2">
                      <a:lumMod val="60000"/>
                      <a:lumOff val="40000"/>
                    </a:schemeClr>
                  </a:solidFill>
                </a:rPr>
                <a:t>FALSE CARDS</a:t>
              </a:r>
            </a:p>
          </p:txBody>
        </p:sp>
      </p:grpSp>
    </p:spTree>
    <p:extLst>
      <p:ext uri="{BB962C8B-B14F-4D97-AF65-F5344CB8AC3E}">
        <p14:creationId xmlns:p14="http://schemas.microsoft.com/office/powerpoint/2010/main" val="15861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AGENDA</a:t>
            </a:r>
            <a:endParaRPr lang="en-US" sz="3200" dirty="0"/>
          </a:p>
        </p:txBody>
      </p:sp>
      <p:sp>
        <p:nvSpPr>
          <p:cNvPr id="4" name="TextBox 3">
            <a:extLst>
              <a:ext uri="{FF2B5EF4-FFF2-40B4-BE49-F238E27FC236}">
                <a16:creationId xmlns:a16="http://schemas.microsoft.com/office/drawing/2014/main" id="{52B52A35-54C7-496E-B6D5-0580A38D2AA3}"/>
              </a:ext>
            </a:extLst>
          </p:cNvPr>
          <p:cNvSpPr txBox="1"/>
          <p:nvPr/>
        </p:nvSpPr>
        <p:spPr>
          <a:xfrm>
            <a:off x="991401" y="1245401"/>
            <a:ext cx="5496025" cy="1384995"/>
          </a:xfrm>
          <a:prstGeom prst="rect">
            <a:avLst/>
          </a:prstGeom>
          <a:noFill/>
        </p:spPr>
        <p:txBody>
          <a:bodyPr wrap="square" rtlCol="0">
            <a:spAutoFit/>
          </a:bodyPr>
          <a:lstStyle/>
          <a:p>
            <a:pPr marL="457200" indent="-457200">
              <a:buFont typeface="Wingdings" panose="05000000000000000000" pitchFamily="2" charset="2"/>
              <a:buChar char="q"/>
            </a:pPr>
            <a:r>
              <a:rPr lang="en-US" sz="2800" dirty="0">
                <a:solidFill>
                  <a:srgbClr val="FF0000"/>
                </a:solidFill>
                <a:latin typeface="Verdana" panose="020B0604030504040204" pitchFamily="34" charset="0"/>
                <a:ea typeface="Verdana" panose="020B0604030504040204" pitchFamily="34" charset="0"/>
              </a:rPr>
              <a:t>An Basic Intervention Plan</a:t>
            </a:r>
          </a:p>
          <a:p>
            <a:pPr marL="457200" indent="-457200">
              <a:buFont typeface="Wingdings" panose="05000000000000000000" pitchFamily="2" charset="2"/>
              <a:buChar char="q"/>
            </a:pPr>
            <a:endParaRPr lang="en-US" sz="2800" dirty="0">
              <a:solidFill>
                <a:srgbClr val="0070C0"/>
              </a:solidFill>
              <a:latin typeface="Verdana" panose="020B0604030504040204" pitchFamily="34" charset="0"/>
              <a:ea typeface="Verdana" panose="020B0604030504040204" pitchFamily="34" charset="0"/>
            </a:endParaRPr>
          </a:p>
          <a:p>
            <a:pPr marL="457200" indent="-457200">
              <a:buFont typeface="Wingdings" panose="05000000000000000000" pitchFamily="2" charset="2"/>
              <a:buChar char="q"/>
            </a:pPr>
            <a:r>
              <a:rPr lang="en-US" sz="2800" dirty="0">
                <a:solidFill>
                  <a:srgbClr val="0070C0"/>
                </a:solidFill>
                <a:latin typeface="Verdana" panose="020B0604030504040204" pitchFamily="34" charset="0"/>
                <a:ea typeface="Verdana" panose="020B0604030504040204" pitchFamily="34" charset="0"/>
              </a:rPr>
              <a:t>Experiences and Research</a:t>
            </a:r>
          </a:p>
        </p:txBody>
      </p:sp>
      <p:sp>
        <p:nvSpPr>
          <p:cNvPr id="9" name="TextBox 8">
            <a:extLst>
              <a:ext uri="{FF2B5EF4-FFF2-40B4-BE49-F238E27FC236}">
                <a16:creationId xmlns:a16="http://schemas.microsoft.com/office/drawing/2014/main" id="{4E90D70B-4D27-42CB-994B-DE528CD6F01A}"/>
              </a:ext>
            </a:extLst>
          </p:cNvPr>
          <p:cNvSpPr txBox="1"/>
          <p:nvPr/>
        </p:nvSpPr>
        <p:spPr>
          <a:xfrm>
            <a:off x="991402" y="3221644"/>
            <a:ext cx="6708810" cy="1384995"/>
          </a:xfrm>
          <a:prstGeom prst="rect">
            <a:avLst/>
          </a:prstGeom>
          <a:noFill/>
        </p:spPr>
        <p:txBody>
          <a:bodyPr wrap="square" rtlCol="0">
            <a:spAutoFit/>
          </a:bodyPr>
          <a:lstStyle/>
          <a:p>
            <a:pPr marL="457200" indent="-457200">
              <a:buFont typeface="Wingdings" panose="05000000000000000000" pitchFamily="2" charset="2"/>
              <a:buChar char="q"/>
            </a:pPr>
            <a:r>
              <a:rPr lang="en-US" sz="2800" b="1" dirty="0">
                <a:solidFill>
                  <a:schemeClr val="accent2">
                    <a:lumMod val="75000"/>
                  </a:schemeClr>
                </a:solidFill>
                <a:latin typeface="Verdana" panose="020B0604030504040204" pitchFamily="34" charset="0"/>
                <a:ea typeface="Verdana" panose="020B0604030504040204" pitchFamily="34" charset="0"/>
              </a:rPr>
              <a:t>Integer </a:t>
            </a:r>
            <a:r>
              <a:rPr lang="en-US" sz="2800" dirty="0">
                <a:solidFill>
                  <a:schemeClr val="accent2">
                    <a:lumMod val="75000"/>
                  </a:schemeClr>
                </a:solidFill>
                <a:latin typeface="Verdana" panose="020B0604030504040204" pitchFamily="34" charset="0"/>
                <a:ea typeface="Verdana" panose="020B0604030504040204" pitchFamily="34" charset="0"/>
              </a:rPr>
              <a:t>content </a:t>
            </a:r>
          </a:p>
          <a:p>
            <a:pPr marL="461963"/>
            <a:r>
              <a:rPr lang="en-US" sz="2800" dirty="0">
                <a:solidFill>
                  <a:srgbClr val="00B050"/>
                </a:solidFill>
                <a:latin typeface="Verdana" panose="020B0604030504040204" pitchFamily="34" charset="0"/>
                <a:ea typeface="Verdana" panose="020B0604030504040204" pitchFamily="34" charset="0"/>
              </a:rPr>
              <a:t>source: the </a:t>
            </a:r>
            <a:r>
              <a:rPr lang="en-US" sz="2800" i="1" dirty="0" err="1">
                <a:solidFill>
                  <a:srgbClr val="00B050"/>
                </a:solidFill>
                <a:latin typeface="Verdana" panose="020B0604030504040204" pitchFamily="34" charset="0"/>
                <a:ea typeface="Verdana" panose="020B0604030504040204" pitchFamily="34" charset="0"/>
              </a:rPr>
              <a:t>MathLinks</a:t>
            </a:r>
            <a:r>
              <a:rPr lang="en-US" sz="2800" i="1" dirty="0">
                <a:solidFill>
                  <a:srgbClr val="00B050"/>
                </a:solidFill>
                <a:latin typeface="Verdana" panose="020B0604030504040204" pitchFamily="34" charset="0"/>
                <a:ea typeface="Verdana" panose="020B0604030504040204" pitchFamily="34" charset="0"/>
              </a:rPr>
              <a:t> </a:t>
            </a:r>
            <a:r>
              <a:rPr lang="en-US" sz="2800" dirty="0">
                <a:solidFill>
                  <a:srgbClr val="00B050"/>
                </a:solidFill>
                <a:latin typeface="Verdana" panose="020B0604030504040204" pitchFamily="34" charset="0"/>
                <a:ea typeface="Verdana" panose="020B0604030504040204" pitchFamily="34" charset="0"/>
              </a:rPr>
              <a:t>Essentials Integers module</a:t>
            </a:r>
          </a:p>
        </p:txBody>
      </p:sp>
    </p:spTree>
    <p:extLst>
      <p:ext uri="{BB962C8B-B14F-4D97-AF65-F5344CB8AC3E}">
        <p14:creationId xmlns:p14="http://schemas.microsoft.com/office/powerpoint/2010/main" val="40712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GAMES AND PUZZLES FOR REVIEW</a:t>
            </a:r>
          </a:p>
        </p:txBody>
      </p:sp>
      <p:grpSp>
        <p:nvGrpSpPr>
          <p:cNvPr id="13" name="Group 12">
            <a:extLst>
              <a:ext uri="{FF2B5EF4-FFF2-40B4-BE49-F238E27FC236}">
                <a16:creationId xmlns:a16="http://schemas.microsoft.com/office/drawing/2014/main" id="{8320659E-CB60-4E63-8EC8-C2CCC92B4EB1}"/>
              </a:ext>
            </a:extLst>
          </p:cNvPr>
          <p:cNvGrpSpPr/>
          <p:nvPr/>
        </p:nvGrpSpPr>
        <p:grpSpPr>
          <a:xfrm>
            <a:off x="5124633" y="943078"/>
            <a:ext cx="3617243" cy="4936602"/>
            <a:chOff x="5124633" y="943078"/>
            <a:chExt cx="3617243" cy="4936602"/>
          </a:xfrm>
        </p:grpSpPr>
        <p:pic>
          <p:nvPicPr>
            <p:cNvPr id="12" name="Picture 11">
              <a:extLst>
                <a:ext uri="{FF2B5EF4-FFF2-40B4-BE49-F238E27FC236}">
                  <a16:creationId xmlns:a16="http://schemas.microsoft.com/office/drawing/2014/main" id="{69A2FEAB-3A14-48C4-B5F6-922E6B578CF6}"/>
                </a:ext>
              </a:extLst>
            </p:cNvPr>
            <p:cNvPicPr>
              <a:picLocks noChangeAspect="1"/>
            </p:cNvPicPr>
            <p:nvPr/>
          </p:nvPicPr>
          <p:blipFill>
            <a:blip r:embed="rId3"/>
            <a:stretch>
              <a:fillRect/>
            </a:stretch>
          </p:blipFill>
          <p:spPr>
            <a:xfrm>
              <a:off x="5134257" y="4185435"/>
              <a:ext cx="3607619" cy="1694245"/>
            </a:xfrm>
            <a:prstGeom prst="rect">
              <a:avLst/>
            </a:prstGeom>
          </p:spPr>
        </p:pic>
        <p:pic>
          <p:nvPicPr>
            <p:cNvPr id="10" name="Picture 9">
              <a:extLst>
                <a:ext uri="{FF2B5EF4-FFF2-40B4-BE49-F238E27FC236}">
                  <a16:creationId xmlns:a16="http://schemas.microsoft.com/office/drawing/2014/main" id="{0B4A3633-35AF-4E7F-8D67-05848486B8B8}"/>
                </a:ext>
              </a:extLst>
            </p:cNvPr>
            <p:cNvPicPr>
              <a:picLocks noChangeAspect="1"/>
            </p:cNvPicPr>
            <p:nvPr/>
          </p:nvPicPr>
          <p:blipFill>
            <a:blip r:embed="rId4"/>
            <a:stretch>
              <a:fillRect/>
            </a:stretch>
          </p:blipFill>
          <p:spPr>
            <a:xfrm>
              <a:off x="5124633" y="943078"/>
              <a:ext cx="3606246" cy="1694245"/>
            </a:xfrm>
            <a:prstGeom prst="rect">
              <a:avLst/>
            </a:prstGeom>
          </p:spPr>
        </p:pic>
        <p:pic>
          <p:nvPicPr>
            <p:cNvPr id="11" name="Picture 10">
              <a:extLst>
                <a:ext uri="{FF2B5EF4-FFF2-40B4-BE49-F238E27FC236}">
                  <a16:creationId xmlns:a16="http://schemas.microsoft.com/office/drawing/2014/main" id="{1A358D2C-E9ED-408B-AE42-14F9A7153EBE}"/>
                </a:ext>
              </a:extLst>
            </p:cNvPr>
            <p:cNvPicPr>
              <a:picLocks noChangeAspect="1"/>
            </p:cNvPicPr>
            <p:nvPr/>
          </p:nvPicPr>
          <p:blipFill>
            <a:blip r:embed="rId5"/>
            <a:stretch>
              <a:fillRect/>
            </a:stretch>
          </p:blipFill>
          <p:spPr>
            <a:xfrm>
              <a:off x="5134257" y="2589195"/>
              <a:ext cx="3602736" cy="1663616"/>
            </a:xfrm>
            <a:prstGeom prst="rect">
              <a:avLst/>
            </a:prstGeom>
          </p:spPr>
        </p:pic>
      </p:grpSp>
      <p:pic>
        <p:nvPicPr>
          <p:cNvPr id="3" name="Picture 2">
            <a:extLst>
              <a:ext uri="{FF2B5EF4-FFF2-40B4-BE49-F238E27FC236}">
                <a16:creationId xmlns:a16="http://schemas.microsoft.com/office/drawing/2014/main" id="{97071FDE-878F-4E1C-B6C1-FC96619A58D0}"/>
              </a:ext>
            </a:extLst>
          </p:cNvPr>
          <p:cNvPicPr>
            <a:picLocks noChangeAspect="1"/>
          </p:cNvPicPr>
          <p:nvPr/>
        </p:nvPicPr>
        <p:blipFill>
          <a:blip r:embed="rId6"/>
          <a:stretch>
            <a:fillRect/>
          </a:stretch>
        </p:blipFill>
        <p:spPr>
          <a:xfrm>
            <a:off x="514950" y="1020078"/>
            <a:ext cx="4552950" cy="4819650"/>
          </a:xfrm>
          <a:prstGeom prst="rect">
            <a:avLst/>
          </a:prstGeom>
          <a:ln w="57150">
            <a:solidFill>
              <a:schemeClr val="accent6">
                <a:lumMod val="75000"/>
              </a:schemeClr>
            </a:solidFill>
          </a:ln>
        </p:spPr>
      </p:pic>
    </p:spTree>
    <p:extLst>
      <p:ext uri="{BB962C8B-B14F-4D97-AF65-F5344CB8AC3E}">
        <p14:creationId xmlns:p14="http://schemas.microsoft.com/office/powerpoint/2010/main" val="26073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VOCABULARY SUPPORT</a:t>
            </a:r>
          </a:p>
        </p:txBody>
      </p:sp>
      <p:pic>
        <p:nvPicPr>
          <p:cNvPr id="3" name="Picture 2">
            <a:extLst>
              <a:ext uri="{FF2B5EF4-FFF2-40B4-BE49-F238E27FC236}">
                <a16:creationId xmlns:a16="http://schemas.microsoft.com/office/drawing/2014/main" id="{550648B7-5560-4DA8-A17E-E4A3E2BD41D9}"/>
              </a:ext>
            </a:extLst>
          </p:cNvPr>
          <p:cNvPicPr>
            <a:picLocks noChangeAspect="1"/>
          </p:cNvPicPr>
          <p:nvPr/>
        </p:nvPicPr>
        <p:blipFill>
          <a:blip r:embed="rId3"/>
          <a:stretch>
            <a:fillRect/>
          </a:stretch>
        </p:blipFill>
        <p:spPr>
          <a:xfrm>
            <a:off x="514852" y="998939"/>
            <a:ext cx="4062139" cy="5311374"/>
          </a:xfrm>
          <a:prstGeom prst="rect">
            <a:avLst/>
          </a:prstGeom>
          <a:ln w="57150">
            <a:solidFill>
              <a:srgbClr val="00B0F0"/>
            </a:solidFill>
          </a:ln>
        </p:spPr>
      </p:pic>
      <p:pic>
        <p:nvPicPr>
          <p:cNvPr id="4" name="Picture 3">
            <a:extLst>
              <a:ext uri="{FF2B5EF4-FFF2-40B4-BE49-F238E27FC236}">
                <a16:creationId xmlns:a16="http://schemas.microsoft.com/office/drawing/2014/main" id="{E866A23C-EA46-4D7C-9F8F-7ED9C235D57F}"/>
              </a:ext>
            </a:extLst>
          </p:cNvPr>
          <p:cNvPicPr>
            <a:picLocks noChangeAspect="1"/>
          </p:cNvPicPr>
          <p:nvPr/>
        </p:nvPicPr>
        <p:blipFill>
          <a:blip r:embed="rId4"/>
          <a:stretch>
            <a:fillRect/>
          </a:stretch>
        </p:blipFill>
        <p:spPr>
          <a:xfrm>
            <a:off x="4423118" y="998939"/>
            <a:ext cx="4215006" cy="5312664"/>
          </a:xfrm>
          <a:prstGeom prst="rect">
            <a:avLst/>
          </a:prstGeom>
          <a:ln w="57150">
            <a:solidFill>
              <a:srgbClr val="00B0F0"/>
            </a:solidFill>
          </a:ln>
        </p:spPr>
      </p:pic>
    </p:spTree>
    <p:extLst>
      <p:ext uri="{BB962C8B-B14F-4D97-AF65-F5344CB8AC3E}">
        <p14:creationId xmlns:p14="http://schemas.microsoft.com/office/powerpoint/2010/main" val="199590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STUDENT RESOURCE SECTION</a:t>
            </a:r>
          </a:p>
        </p:txBody>
      </p:sp>
      <p:pic>
        <p:nvPicPr>
          <p:cNvPr id="5" name="Picture 4">
            <a:extLst>
              <a:ext uri="{FF2B5EF4-FFF2-40B4-BE49-F238E27FC236}">
                <a16:creationId xmlns:a16="http://schemas.microsoft.com/office/drawing/2014/main" id="{CF6A7957-07BD-4A17-93C6-D5AA3A84EF42}"/>
              </a:ext>
            </a:extLst>
          </p:cNvPr>
          <p:cNvPicPr>
            <a:picLocks noChangeAspect="1"/>
          </p:cNvPicPr>
          <p:nvPr/>
        </p:nvPicPr>
        <p:blipFill>
          <a:blip r:embed="rId3"/>
          <a:stretch>
            <a:fillRect/>
          </a:stretch>
        </p:blipFill>
        <p:spPr>
          <a:xfrm>
            <a:off x="514952" y="1022033"/>
            <a:ext cx="4782832" cy="4281487"/>
          </a:xfrm>
          <a:prstGeom prst="rect">
            <a:avLst/>
          </a:prstGeom>
          <a:ln w="57150">
            <a:solidFill>
              <a:srgbClr val="7030A0"/>
            </a:solidFill>
          </a:ln>
        </p:spPr>
      </p:pic>
      <p:pic>
        <p:nvPicPr>
          <p:cNvPr id="8" name="Picture 7">
            <a:extLst>
              <a:ext uri="{FF2B5EF4-FFF2-40B4-BE49-F238E27FC236}">
                <a16:creationId xmlns:a16="http://schemas.microsoft.com/office/drawing/2014/main" id="{264EB2ED-EEED-4958-9F37-F8044F8E88E9}"/>
              </a:ext>
            </a:extLst>
          </p:cNvPr>
          <p:cNvPicPr>
            <a:picLocks noChangeAspect="1"/>
          </p:cNvPicPr>
          <p:nvPr/>
        </p:nvPicPr>
        <p:blipFill>
          <a:blip r:embed="rId4"/>
          <a:stretch>
            <a:fillRect/>
          </a:stretch>
        </p:blipFill>
        <p:spPr>
          <a:xfrm>
            <a:off x="3940842" y="1950404"/>
            <a:ext cx="4705562" cy="4297680"/>
          </a:xfrm>
          <a:prstGeom prst="rect">
            <a:avLst/>
          </a:prstGeom>
          <a:solidFill>
            <a:srgbClr val="7030A0"/>
          </a:solidFill>
          <a:ln w="57150">
            <a:solidFill>
              <a:srgbClr val="7030A0"/>
            </a:solidFill>
          </a:ln>
        </p:spPr>
      </p:pic>
    </p:spTree>
    <p:extLst>
      <p:ext uri="{BB962C8B-B14F-4D97-AF65-F5344CB8AC3E}">
        <p14:creationId xmlns:p14="http://schemas.microsoft.com/office/powerpoint/2010/main" val="12930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STUDENT SUCCESS</a:t>
            </a:r>
          </a:p>
        </p:txBody>
      </p:sp>
      <p:sp>
        <p:nvSpPr>
          <p:cNvPr id="6" name="Content Placeholder 2">
            <a:extLst>
              <a:ext uri="{FF2B5EF4-FFF2-40B4-BE49-F238E27FC236}">
                <a16:creationId xmlns:a16="http://schemas.microsoft.com/office/drawing/2014/main" id="{D2AEC256-F51B-473E-A908-F082661769E6}"/>
              </a:ext>
            </a:extLst>
          </p:cNvPr>
          <p:cNvSpPr txBox="1">
            <a:spLocks/>
          </p:cNvSpPr>
          <p:nvPr/>
        </p:nvSpPr>
        <p:spPr>
          <a:xfrm>
            <a:off x="443061" y="1258985"/>
            <a:ext cx="7613284" cy="43525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2400" dirty="0">
                <a:latin typeface="Verdana" panose="020B0604030504040204" pitchFamily="34" charset="0"/>
                <a:ea typeface="Verdana" panose="020B0604030504040204" pitchFamily="34" charset="0"/>
              </a:rPr>
              <a:t>Structure</a:t>
            </a:r>
          </a:p>
          <a:p>
            <a:pPr marL="0" indent="0">
              <a:lnSpc>
                <a:spcPct val="150000"/>
              </a:lnSpc>
              <a:buNone/>
            </a:pPr>
            <a:r>
              <a:rPr lang="en-US" sz="2400" dirty="0">
                <a:solidFill>
                  <a:srgbClr val="00B0F0"/>
                </a:solidFill>
                <a:latin typeface="Verdana" panose="020B0604030504040204" pitchFamily="34" charset="0"/>
                <a:ea typeface="Verdana" panose="020B0604030504040204" pitchFamily="34" charset="0"/>
              </a:rPr>
              <a:t>Concept development</a:t>
            </a:r>
          </a:p>
          <a:p>
            <a:pPr marL="0" indent="0">
              <a:lnSpc>
                <a:spcPct val="150000"/>
              </a:lnSpc>
              <a:buNone/>
            </a:pPr>
            <a:r>
              <a:rPr lang="en-US" sz="2400" dirty="0">
                <a:solidFill>
                  <a:srgbClr val="00B050"/>
                </a:solidFill>
                <a:latin typeface="Verdana" panose="020B0604030504040204" pitchFamily="34" charset="0"/>
                <a:ea typeface="Verdana" panose="020B0604030504040204" pitchFamily="34" charset="0"/>
              </a:rPr>
              <a:t>Skills practice (including games for motivation)</a:t>
            </a:r>
          </a:p>
          <a:p>
            <a:pPr marL="0" indent="0">
              <a:lnSpc>
                <a:spcPct val="150000"/>
              </a:lnSpc>
              <a:buNone/>
            </a:pPr>
            <a:r>
              <a:rPr lang="en-US" sz="2400" dirty="0">
                <a:solidFill>
                  <a:srgbClr val="7030A0"/>
                </a:solidFill>
                <a:latin typeface="Verdana" panose="020B0604030504040204" pitchFamily="34" charset="0"/>
                <a:ea typeface="Verdana" panose="020B0604030504040204" pitchFamily="34" charset="0"/>
              </a:rPr>
              <a:t>Creating a need to know</a:t>
            </a:r>
          </a:p>
          <a:p>
            <a:pPr marL="0" indent="0">
              <a:lnSpc>
                <a:spcPct val="150000"/>
              </a:lnSpc>
              <a:buNone/>
            </a:pPr>
            <a:r>
              <a:rPr lang="en-US" sz="2400" dirty="0">
                <a:solidFill>
                  <a:schemeClr val="accent6">
                    <a:lumMod val="50000"/>
                  </a:schemeClr>
                </a:solidFill>
                <a:latin typeface="Verdana" panose="020B0604030504040204" pitchFamily="34" charset="0"/>
                <a:ea typeface="Verdana" panose="020B0604030504040204" pitchFamily="34" charset="0"/>
              </a:rPr>
              <a:t>Problem solving</a:t>
            </a:r>
          </a:p>
          <a:p>
            <a:pPr marL="0" indent="0">
              <a:lnSpc>
                <a:spcPct val="150000"/>
              </a:lnSpc>
              <a:buNone/>
            </a:pPr>
            <a:r>
              <a:rPr lang="en-US" sz="2400" dirty="0">
                <a:solidFill>
                  <a:srgbClr val="C00000"/>
                </a:solidFill>
                <a:latin typeface="Verdana" panose="020B0604030504040204" pitchFamily="34" charset="0"/>
                <a:ea typeface="Verdana" panose="020B0604030504040204" pitchFamily="34" charset="0"/>
              </a:rPr>
              <a:t>Vocabulary</a:t>
            </a:r>
          </a:p>
          <a:p>
            <a:pPr marL="0" indent="0">
              <a:lnSpc>
                <a:spcPct val="150000"/>
              </a:lnSpc>
              <a:buNone/>
            </a:pPr>
            <a:r>
              <a:rPr lang="en-US" sz="2400" dirty="0">
                <a:solidFill>
                  <a:srgbClr val="0070C0"/>
                </a:solidFill>
                <a:latin typeface="Verdana" panose="020B0604030504040204" pitchFamily="34" charset="0"/>
                <a:ea typeface="Verdana" panose="020B0604030504040204" pitchFamily="34" charset="0"/>
              </a:rPr>
              <a:t>Plenty of examples</a:t>
            </a:r>
          </a:p>
        </p:txBody>
      </p:sp>
    </p:spTree>
    <p:extLst>
      <p:ext uri="{BB962C8B-B14F-4D97-AF65-F5344CB8AC3E}">
        <p14:creationId xmlns:p14="http://schemas.microsoft.com/office/powerpoint/2010/main" val="1736330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INT MODULE</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2358189" y="3583004"/>
            <a:ext cx="4208154" cy="1384995"/>
          </a:xfrm>
          <a:prstGeom prst="rect">
            <a:avLst/>
          </a:prstGeom>
          <a:noFill/>
        </p:spPr>
        <p:txBody>
          <a:bodyPr wrap="square" rtlCol="0">
            <a:spAutoFit/>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INTEGERS</a:t>
            </a:r>
          </a:p>
          <a:p>
            <a:pPr algn="ctr"/>
            <a:r>
              <a:rPr lang="en-US" sz="2800" dirty="0">
                <a:solidFill>
                  <a:srgbClr val="92D050"/>
                </a:solidFill>
                <a:latin typeface="Arial" panose="020B0604020202020204" pitchFamily="34" charset="0"/>
                <a:cs typeface="Arial" panose="020B0604020202020204" pitchFamily="34" charset="0"/>
              </a:rPr>
              <a:t>Second Unit: “Packet 2”</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Addition and Subtraction</a:t>
            </a:r>
            <a:endParaRPr lang="en-US" sz="20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82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400" dirty="0"/>
              <a:t>INTRODUCTION TO MAGIC HOT AND COLD CUBES</a:t>
            </a:r>
            <a:endParaRPr lang="en-US" dirty="0"/>
          </a:p>
        </p:txBody>
      </p:sp>
      <p:sp>
        <p:nvSpPr>
          <p:cNvPr id="38" name="TextBox 37"/>
          <p:cNvSpPr txBox="1"/>
          <p:nvPr/>
        </p:nvSpPr>
        <p:spPr>
          <a:xfrm>
            <a:off x="356424" y="1144434"/>
            <a:ext cx="5591989" cy="1569660"/>
          </a:xfrm>
          <a:prstGeom prst="rect">
            <a:avLst/>
          </a:prstGeom>
          <a:noFill/>
        </p:spPr>
        <p:txBody>
          <a:bodyPr wrap="square" rtlCol="0">
            <a:spAutoFit/>
          </a:bodyPr>
          <a:lstStyle/>
          <a:p>
            <a:r>
              <a:rPr lang="en-US" sz="2400" dirty="0"/>
              <a:t>Place 1 cold cube in a liquid. </a:t>
            </a:r>
          </a:p>
          <a:p>
            <a:r>
              <a:rPr lang="en-US" sz="2400" dirty="0"/>
              <a:t>It decreases the temperature by 1 degree. </a:t>
            </a:r>
          </a:p>
          <a:p>
            <a:r>
              <a:rPr lang="en-US" sz="2400" dirty="0"/>
              <a:t>Place 1 hot cube in a liquid.  </a:t>
            </a:r>
          </a:p>
          <a:p>
            <a:r>
              <a:rPr lang="en-US" sz="2400" dirty="0"/>
              <a:t>It gets hotter in the same way. </a:t>
            </a:r>
          </a:p>
        </p:txBody>
      </p:sp>
      <p:pic>
        <p:nvPicPr>
          <p:cNvPr id="1029" name="Picture 5" descr="C:\Users\Mark\AppData\Local\Microsoft\Windows\INetCache\IE\KRD9AAG4\20070629-ist1_1057865_ice_cube_cartoon[1].jpg"/>
          <p:cNvPicPr>
            <a:picLocks noChangeAspect="1" noChangeArrowheads="1"/>
          </p:cNvPicPr>
          <p:nvPr/>
        </p:nvPicPr>
        <p:blipFill>
          <a:blip r:embed="rId3"/>
          <a:srcRect/>
          <a:stretch>
            <a:fillRect/>
          </a:stretch>
        </p:blipFill>
        <p:spPr bwMode="auto">
          <a:xfrm>
            <a:off x="6601611" y="1355804"/>
            <a:ext cx="1097280" cy="1017477"/>
          </a:xfrm>
          <a:prstGeom prst="rect">
            <a:avLst/>
          </a:prstGeom>
          <a:noFill/>
        </p:spPr>
      </p:pic>
      <p:sp>
        <p:nvSpPr>
          <p:cNvPr id="83" name="TextBox 82"/>
          <p:cNvSpPr txBox="1"/>
          <p:nvPr/>
        </p:nvSpPr>
        <p:spPr>
          <a:xfrm>
            <a:off x="2087898" y="3109460"/>
            <a:ext cx="4513713" cy="707886"/>
          </a:xfrm>
          <a:prstGeom prst="rect">
            <a:avLst/>
          </a:prstGeom>
          <a:noFill/>
        </p:spPr>
        <p:txBody>
          <a:bodyPr wrap="square" rtlCol="0">
            <a:spAutoFit/>
          </a:bodyPr>
          <a:lstStyle/>
          <a:p>
            <a:r>
              <a:rPr lang="en-US" sz="2000" i="1" dirty="0">
                <a:solidFill>
                  <a:srgbClr val="0000CC"/>
                </a:solidFill>
              </a:rPr>
              <a:t>Putting cold in makes the liquid _____.</a:t>
            </a:r>
          </a:p>
          <a:p>
            <a:r>
              <a:rPr lang="en-US" sz="2000" i="1" dirty="0">
                <a:solidFill>
                  <a:srgbClr val="0000CC"/>
                </a:solidFill>
              </a:rPr>
              <a:t>Putting hot in makes the liquid _____.</a:t>
            </a:r>
          </a:p>
        </p:txBody>
      </p:sp>
      <p:grpSp>
        <p:nvGrpSpPr>
          <p:cNvPr id="3" name="Group 2">
            <a:extLst>
              <a:ext uri="{FF2B5EF4-FFF2-40B4-BE49-F238E27FC236}">
                <a16:creationId xmlns:a16="http://schemas.microsoft.com/office/drawing/2014/main" id="{95FD50C4-C27C-41C2-9EC6-107069E69973}"/>
              </a:ext>
            </a:extLst>
          </p:cNvPr>
          <p:cNvGrpSpPr/>
          <p:nvPr/>
        </p:nvGrpSpPr>
        <p:grpSpPr>
          <a:xfrm>
            <a:off x="480231" y="4181472"/>
            <a:ext cx="8273864" cy="465201"/>
            <a:chOff x="480231" y="4181472"/>
            <a:chExt cx="8273864" cy="465201"/>
          </a:xfrm>
        </p:grpSpPr>
        <p:sp>
          <p:nvSpPr>
            <p:cNvPr id="40" name="TextBox 39"/>
            <p:cNvSpPr txBox="1"/>
            <p:nvPr/>
          </p:nvSpPr>
          <p:spPr>
            <a:xfrm>
              <a:off x="480231" y="4212713"/>
              <a:ext cx="6790723" cy="400110"/>
            </a:xfrm>
            <a:prstGeom prst="rect">
              <a:avLst/>
            </a:prstGeom>
            <a:noFill/>
          </p:spPr>
          <p:txBody>
            <a:bodyPr wrap="square" rtlCol="0">
              <a:spAutoFit/>
            </a:bodyPr>
            <a:lstStyle/>
            <a:p>
              <a:pPr marL="457200" indent="-457200"/>
              <a:r>
                <a:rPr lang="en-US" sz="2000" dirty="0">
                  <a:solidFill>
                    <a:srgbClr val="0000CC"/>
                  </a:solidFill>
                </a:rPr>
                <a:t>(1)	What happens to a liquid when you put in 2 </a:t>
              </a:r>
              <a:r>
                <a:rPr lang="en-US" sz="2000" b="1" dirty="0">
                  <a:solidFill>
                    <a:srgbClr val="0000CC"/>
                  </a:solidFill>
                </a:rPr>
                <a:t>cold</a:t>
              </a:r>
              <a:r>
                <a:rPr lang="en-US" sz="2000" dirty="0">
                  <a:solidFill>
                    <a:srgbClr val="0000CC"/>
                  </a:solidFill>
                </a:rPr>
                <a:t> cubes?</a:t>
              </a:r>
            </a:p>
          </p:txBody>
        </p:sp>
        <p:pic>
          <p:nvPicPr>
            <p:cNvPr id="59" name="Picture 21" descr="C:\Users\Mark\AppData\Local\Microsoft\Windows\INetCache\IE\KRD9AAG4\Ice-cube-13471-small[1].png"/>
            <p:cNvPicPr>
              <a:picLocks noChangeAspect="1" noChangeArrowheads="1"/>
            </p:cNvPicPr>
            <p:nvPr/>
          </p:nvPicPr>
          <p:blipFill>
            <a:blip r:embed="rId4"/>
            <a:srcRect/>
            <a:stretch>
              <a:fillRect/>
            </a:stretch>
          </p:blipFill>
          <p:spPr bwMode="auto">
            <a:xfrm>
              <a:off x="7638865" y="4181472"/>
              <a:ext cx="502920" cy="465201"/>
            </a:xfrm>
            <a:prstGeom prst="rect">
              <a:avLst/>
            </a:prstGeom>
            <a:noFill/>
          </p:spPr>
        </p:pic>
        <p:pic>
          <p:nvPicPr>
            <p:cNvPr id="84" name="Picture 21" descr="C:\Users\Mark\AppData\Local\Microsoft\Windows\INetCache\IE\KRD9AAG4\Ice-cube-13471-small[1].png"/>
            <p:cNvPicPr>
              <a:picLocks noChangeAspect="1" noChangeArrowheads="1"/>
            </p:cNvPicPr>
            <p:nvPr/>
          </p:nvPicPr>
          <p:blipFill>
            <a:blip r:embed="rId4"/>
            <a:srcRect/>
            <a:stretch>
              <a:fillRect/>
            </a:stretch>
          </p:blipFill>
          <p:spPr bwMode="auto">
            <a:xfrm>
              <a:off x="8251175" y="4181472"/>
              <a:ext cx="502920" cy="465201"/>
            </a:xfrm>
            <a:prstGeom prst="rect">
              <a:avLst/>
            </a:prstGeom>
            <a:noFill/>
          </p:spPr>
        </p:pic>
      </p:grpSp>
      <p:grpSp>
        <p:nvGrpSpPr>
          <p:cNvPr id="4" name="Group 3">
            <a:extLst>
              <a:ext uri="{FF2B5EF4-FFF2-40B4-BE49-F238E27FC236}">
                <a16:creationId xmlns:a16="http://schemas.microsoft.com/office/drawing/2014/main" id="{173F21BB-1E27-41A0-B6C7-833C9F283032}"/>
              </a:ext>
            </a:extLst>
          </p:cNvPr>
          <p:cNvGrpSpPr/>
          <p:nvPr/>
        </p:nvGrpSpPr>
        <p:grpSpPr>
          <a:xfrm>
            <a:off x="485990" y="5256514"/>
            <a:ext cx="8214030" cy="584254"/>
            <a:chOff x="485990" y="5256514"/>
            <a:chExt cx="8214030" cy="584254"/>
          </a:xfrm>
        </p:grpSpPr>
        <p:sp>
          <p:nvSpPr>
            <p:cNvPr id="43" name="TextBox 42"/>
            <p:cNvSpPr txBox="1"/>
            <p:nvPr/>
          </p:nvSpPr>
          <p:spPr>
            <a:xfrm>
              <a:off x="485990" y="5313456"/>
              <a:ext cx="6629559" cy="400110"/>
            </a:xfrm>
            <a:prstGeom prst="rect">
              <a:avLst/>
            </a:prstGeom>
            <a:noFill/>
          </p:spPr>
          <p:txBody>
            <a:bodyPr wrap="square" rtlCol="0">
              <a:spAutoFit/>
            </a:bodyPr>
            <a:lstStyle/>
            <a:p>
              <a:pPr marL="457200" indent="-457200"/>
              <a:r>
                <a:rPr lang="en-US" sz="2000" dirty="0">
                  <a:solidFill>
                    <a:srgbClr val="0000CC"/>
                  </a:solidFill>
                </a:rPr>
                <a:t>(2)	What happens to a liquid when you put in 3 </a:t>
              </a:r>
              <a:r>
                <a:rPr lang="en-US" sz="2000" b="1" dirty="0">
                  <a:solidFill>
                    <a:srgbClr val="0000CC"/>
                  </a:solidFill>
                </a:rPr>
                <a:t>hot</a:t>
              </a:r>
              <a:r>
                <a:rPr lang="en-US" sz="2000" dirty="0">
                  <a:solidFill>
                    <a:srgbClr val="0000CC"/>
                  </a:solidFill>
                </a:rPr>
                <a:t> cubes?</a:t>
              </a:r>
            </a:p>
          </p:txBody>
        </p:sp>
        <p:pic>
          <p:nvPicPr>
            <p:cNvPr id="1044" name="Picture 20" descr="C:\Users\Mark\AppData\Local\Microsoft\Windows\INetCache\IE\389D83NU\large-Ice-Cube-0-13470[1].gif"/>
            <p:cNvPicPr>
              <a:picLocks noChangeAspect="1" noChangeArrowheads="1"/>
            </p:cNvPicPr>
            <p:nvPr/>
          </p:nvPicPr>
          <p:blipFill>
            <a:blip r:embed="rId5"/>
            <a:srcRect/>
            <a:stretch>
              <a:fillRect/>
            </a:stretch>
          </p:blipFill>
          <p:spPr bwMode="auto">
            <a:xfrm>
              <a:off x="7618469" y="5256514"/>
              <a:ext cx="457200" cy="553210"/>
            </a:xfrm>
            <a:prstGeom prst="rect">
              <a:avLst/>
            </a:prstGeom>
            <a:noFill/>
          </p:spPr>
        </p:pic>
        <p:pic>
          <p:nvPicPr>
            <p:cNvPr id="60" name="Picture 20" descr="C:\Users\Mark\AppData\Local\Microsoft\Windows\INetCache\IE\389D83NU\large-Ice-Cube-0-13470[1].gif"/>
            <p:cNvPicPr>
              <a:picLocks noChangeAspect="1" noChangeArrowheads="1"/>
            </p:cNvPicPr>
            <p:nvPr/>
          </p:nvPicPr>
          <p:blipFill>
            <a:blip r:embed="rId5"/>
            <a:srcRect/>
            <a:stretch>
              <a:fillRect/>
            </a:stretch>
          </p:blipFill>
          <p:spPr bwMode="auto">
            <a:xfrm>
              <a:off x="7115549" y="5256514"/>
              <a:ext cx="457200" cy="553210"/>
            </a:xfrm>
            <a:prstGeom prst="rect">
              <a:avLst/>
            </a:prstGeom>
            <a:noFill/>
          </p:spPr>
        </p:pic>
        <p:pic>
          <p:nvPicPr>
            <p:cNvPr id="13" name="Picture 20" descr="C:\Users\Mark\AppData\Local\Microsoft\Windows\INetCache\IE\389D83NU\large-Ice-Cube-0-13470[1].gif"/>
            <p:cNvPicPr>
              <a:picLocks noChangeAspect="1" noChangeArrowheads="1"/>
            </p:cNvPicPr>
            <p:nvPr/>
          </p:nvPicPr>
          <p:blipFill>
            <a:blip r:embed="rId5"/>
            <a:srcRect/>
            <a:stretch>
              <a:fillRect/>
            </a:stretch>
          </p:blipFill>
          <p:spPr bwMode="auto">
            <a:xfrm>
              <a:off x="8242820" y="5287558"/>
              <a:ext cx="457200" cy="553210"/>
            </a:xfrm>
            <a:prstGeom prst="rect">
              <a:avLst/>
            </a:prstGeom>
            <a:noFill/>
          </p:spPr>
        </p:pic>
      </p:grpSp>
    </p:spTree>
    <p:extLst>
      <p:ext uri="{BB962C8B-B14F-4D97-AF65-F5344CB8AC3E}">
        <p14:creationId xmlns:p14="http://schemas.microsoft.com/office/powerpoint/2010/main" val="15522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2236" y="1158936"/>
            <a:ext cx="5105288" cy="1569660"/>
          </a:xfrm>
          <a:prstGeom prst="rect">
            <a:avLst/>
          </a:prstGeom>
          <a:noFill/>
        </p:spPr>
        <p:txBody>
          <a:bodyPr wrap="square" rtlCol="0">
            <a:spAutoFit/>
          </a:bodyPr>
          <a:lstStyle/>
          <a:p>
            <a:r>
              <a:rPr lang="en-US" sz="2400" dirty="0"/>
              <a:t>Removing 1 cold cube from a liquid </a:t>
            </a:r>
          </a:p>
          <a:p>
            <a:r>
              <a:rPr lang="en-US" sz="2400" dirty="0"/>
              <a:t>increases its temperature by 1 degree. </a:t>
            </a:r>
          </a:p>
          <a:p>
            <a:r>
              <a:rPr lang="en-US" sz="2400" dirty="0"/>
              <a:t>Remove 1 hot cube from a liquid. </a:t>
            </a:r>
          </a:p>
          <a:p>
            <a:r>
              <a:rPr lang="en-US" sz="2400" dirty="0"/>
              <a:t>It gets colder in the same way. </a:t>
            </a:r>
          </a:p>
        </p:txBody>
      </p:sp>
      <p:sp>
        <p:nvSpPr>
          <p:cNvPr id="8" name="TextBox 7"/>
          <p:cNvSpPr txBox="1"/>
          <p:nvPr/>
        </p:nvSpPr>
        <p:spPr>
          <a:xfrm>
            <a:off x="2343504" y="2953644"/>
            <a:ext cx="4274485" cy="707886"/>
          </a:xfrm>
          <a:prstGeom prst="rect">
            <a:avLst/>
          </a:prstGeom>
          <a:noFill/>
        </p:spPr>
        <p:txBody>
          <a:bodyPr wrap="square" rtlCol="0">
            <a:spAutoFit/>
          </a:bodyPr>
          <a:lstStyle/>
          <a:p>
            <a:r>
              <a:rPr lang="en-US" sz="2000" i="1" dirty="0">
                <a:solidFill>
                  <a:srgbClr val="0000CC"/>
                </a:solidFill>
              </a:rPr>
              <a:t>Removing cold makes the liquid _____.</a:t>
            </a:r>
          </a:p>
          <a:p>
            <a:r>
              <a:rPr lang="en-US" sz="2000" i="1" dirty="0">
                <a:solidFill>
                  <a:srgbClr val="0000CC"/>
                </a:solidFill>
              </a:rPr>
              <a:t>Removing hot makes the liquid _____.</a:t>
            </a:r>
          </a:p>
        </p:txBody>
      </p:sp>
      <p:grpSp>
        <p:nvGrpSpPr>
          <p:cNvPr id="5" name="Group 4">
            <a:extLst>
              <a:ext uri="{FF2B5EF4-FFF2-40B4-BE49-F238E27FC236}">
                <a16:creationId xmlns:a16="http://schemas.microsoft.com/office/drawing/2014/main" id="{8891B033-D124-4101-B855-29D64538F758}"/>
              </a:ext>
            </a:extLst>
          </p:cNvPr>
          <p:cNvGrpSpPr/>
          <p:nvPr/>
        </p:nvGrpSpPr>
        <p:grpSpPr>
          <a:xfrm>
            <a:off x="471605" y="4075376"/>
            <a:ext cx="8048705" cy="465201"/>
            <a:chOff x="471605" y="4075376"/>
            <a:chExt cx="8048705" cy="465201"/>
          </a:xfrm>
        </p:grpSpPr>
        <p:sp>
          <p:nvSpPr>
            <p:cNvPr id="40" name="TextBox 39"/>
            <p:cNvSpPr txBox="1"/>
            <p:nvPr/>
          </p:nvSpPr>
          <p:spPr>
            <a:xfrm>
              <a:off x="471605" y="4101966"/>
              <a:ext cx="6814098" cy="400110"/>
            </a:xfrm>
            <a:prstGeom prst="rect">
              <a:avLst/>
            </a:prstGeom>
            <a:noFill/>
          </p:spPr>
          <p:txBody>
            <a:bodyPr wrap="square" rtlCol="0">
              <a:spAutoFit/>
            </a:bodyPr>
            <a:lstStyle/>
            <a:p>
              <a:pPr marL="457200" indent="-457200"/>
              <a:r>
                <a:rPr lang="en-US" sz="2000" dirty="0">
                  <a:solidFill>
                    <a:srgbClr val="0000CC"/>
                  </a:solidFill>
                </a:rPr>
                <a:t>(3)	What happens to a liquid when you take out 2 </a:t>
              </a:r>
              <a:r>
                <a:rPr lang="en-US" sz="2000" b="1" dirty="0">
                  <a:solidFill>
                    <a:srgbClr val="0000CC"/>
                  </a:solidFill>
                </a:rPr>
                <a:t>cold</a:t>
              </a:r>
              <a:r>
                <a:rPr lang="en-US" sz="2000" dirty="0">
                  <a:solidFill>
                    <a:srgbClr val="0000CC"/>
                  </a:solidFill>
                </a:rPr>
                <a:t> cubes? </a:t>
              </a:r>
            </a:p>
          </p:txBody>
        </p:sp>
        <p:pic>
          <p:nvPicPr>
            <p:cNvPr id="18" name="Picture 21" descr="C:\Users\Mark\AppData\Local\Microsoft\Windows\INetCache\IE\KRD9AAG4\Ice-cube-13471-small[1].png"/>
            <p:cNvPicPr>
              <a:picLocks noChangeAspect="1" noChangeArrowheads="1"/>
            </p:cNvPicPr>
            <p:nvPr/>
          </p:nvPicPr>
          <p:blipFill>
            <a:blip r:embed="rId3"/>
            <a:srcRect/>
            <a:stretch>
              <a:fillRect/>
            </a:stretch>
          </p:blipFill>
          <p:spPr bwMode="auto">
            <a:xfrm>
              <a:off x="7474208" y="4075376"/>
              <a:ext cx="502920" cy="465201"/>
            </a:xfrm>
            <a:prstGeom prst="rect">
              <a:avLst/>
            </a:prstGeom>
            <a:noFill/>
          </p:spPr>
        </p:pic>
        <p:pic>
          <p:nvPicPr>
            <p:cNvPr id="20" name="Picture 21" descr="C:\Users\Mark\AppData\Local\Microsoft\Windows\INetCache\IE\KRD9AAG4\Ice-cube-13471-small[1].png"/>
            <p:cNvPicPr>
              <a:picLocks noChangeAspect="1" noChangeArrowheads="1"/>
            </p:cNvPicPr>
            <p:nvPr/>
          </p:nvPicPr>
          <p:blipFill>
            <a:blip r:embed="rId3"/>
            <a:srcRect/>
            <a:stretch>
              <a:fillRect/>
            </a:stretch>
          </p:blipFill>
          <p:spPr bwMode="auto">
            <a:xfrm>
              <a:off x="8017390" y="4075376"/>
              <a:ext cx="502920" cy="465201"/>
            </a:xfrm>
            <a:prstGeom prst="rect">
              <a:avLst/>
            </a:prstGeom>
            <a:noFill/>
          </p:spPr>
        </p:pic>
      </p:grpSp>
      <p:grpSp>
        <p:nvGrpSpPr>
          <p:cNvPr id="6" name="Group 5">
            <a:extLst>
              <a:ext uri="{FF2B5EF4-FFF2-40B4-BE49-F238E27FC236}">
                <a16:creationId xmlns:a16="http://schemas.microsoft.com/office/drawing/2014/main" id="{5C883C53-5749-44D8-B78F-AB402B1794E3}"/>
              </a:ext>
            </a:extLst>
          </p:cNvPr>
          <p:cNvGrpSpPr/>
          <p:nvPr/>
        </p:nvGrpSpPr>
        <p:grpSpPr>
          <a:xfrm>
            <a:off x="477363" y="4916836"/>
            <a:ext cx="7621939" cy="1106420"/>
            <a:chOff x="477363" y="4916836"/>
            <a:chExt cx="7621939" cy="1106420"/>
          </a:xfrm>
        </p:grpSpPr>
        <p:sp>
          <p:nvSpPr>
            <p:cNvPr id="43" name="TextBox 42"/>
            <p:cNvSpPr txBox="1"/>
            <p:nvPr/>
          </p:nvSpPr>
          <p:spPr>
            <a:xfrm>
              <a:off x="477363" y="5115334"/>
              <a:ext cx="6808340" cy="400110"/>
            </a:xfrm>
            <a:prstGeom prst="rect">
              <a:avLst/>
            </a:prstGeom>
            <a:noFill/>
          </p:spPr>
          <p:txBody>
            <a:bodyPr wrap="square" rtlCol="0">
              <a:spAutoFit/>
            </a:bodyPr>
            <a:lstStyle/>
            <a:p>
              <a:pPr marL="457200" indent="-457200"/>
              <a:r>
                <a:rPr lang="en-US" sz="2000" dirty="0">
                  <a:solidFill>
                    <a:srgbClr val="0000CC"/>
                  </a:solidFill>
                </a:rPr>
                <a:t>(4)	What happens to a liquid when you take out  4 </a:t>
              </a:r>
              <a:r>
                <a:rPr lang="en-US" sz="2000" b="1" dirty="0">
                  <a:solidFill>
                    <a:srgbClr val="0000CC"/>
                  </a:solidFill>
                </a:rPr>
                <a:t>hot </a:t>
              </a:r>
              <a:r>
                <a:rPr lang="en-US" sz="2000" dirty="0">
                  <a:solidFill>
                    <a:srgbClr val="0000CC"/>
                  </a:solidFill>
                </a:rPr>
                <a:t> cubes?</a:t>
              </a:r>
            </a:p>
          </p:txBody>
        </p:sp>
        <p:pic>
          <p:nvPicPr>
            <p:cNvPr id="17" name="Picture 20" descr="C:\Users\Mark\AppData\Local\Microsoft\Windows\INetCache\IE\389D83NU\large-Ice-Cube-0-13470[1].gif"/>
            <p:cNvPicPr>
              <a:picLocks noChangeAspect="1" noChangeArrowheads="1"/>
            </p:cNvPicPr>
            <p:nvPr/>
          </p:nvPicPr>
          <p:blipFill>
            <a:blip r:embed="rId4"/>
            <a:srcRect/>
            <a:stretch>
              <a:fillRect/>
            </a:stretch>
          </p:blipFill>
          <p:spPr bwMode="auto">
            <a:xfrm>
              <a:off x="7560023" y="5470046"/>
              <a:ext cx="457200" cy="553210"/>
            </a:xfrm>
            <a:prstGeom prst="rect">
              <a:avLst/>
            </a:prstGeom>
            <a:noFill/>
          </p:spPr>
        </p:pic>
        <p:pic>
          <p:nvPicPr>
            <p:cNvPr id="19" name="Picture 20" descr="C:\Users\Mark\AppData\Local\Microsoft\Windows\INetCache\IE\389D83NU\large-Ice-Cube-0-13470[1].gif"/>
            <p:cNvPicPr>
              <a:picLocks noChangeAspect="1" noChangeArrowheads="1"/>
            </p:cNvPicPr>
            <p:nvPr/>
          </p:nvPicPr>
          <p:blipFill>
            <a:blip r:embed="rId4"/>
            <a:srcRect/>
            <a:stretch>
              <a:fillRect/>
            </a:stretch>
          </p:blipFill>
          <p:spPr bwMode="auto">
            <a:xfrm>
              <a:off x="7057103" y="5470046"/>
              <a:ext cx="457200" cy="553210"/>
            </a:xfrm>
            <a:prstGeom prst="rect">
              <a:avLst/>
            </a:prstGeom>
            <a:noFill/>
          </p:spPr>
        </p:pic>
        <p:pic>
          <p:nvPicPr>
            <p:cNvPr id="12" name="Picture 20" descr="C:\Users\Mark\AppData\Local\Microsoft\Windows\INetCache\IE\389D83NU\large-Ice-Cube-0-13470[1].gif"/>
            <p:cNvPicPr>
              <a:picLocks noChangeAspect="1" noChangeArrowheads="1"/>
            </p:cNvPicPr>
            <p:nvPr/>
          </p:nvPicPr>
          <p:blipFill>
            <a:blip r:embed="rId4"/>
            <a:srcRect/>
            <a:stretch>
              <a:fillRect/>
            </a:stretch>
          </p:blipFill>
          <p:spPr bwMode="auto">
            <a:xfrm>
              <a:off x="7642102" y="4916836"/>
              <a:ext cx="457200" cy="553210"/>
            </a:xfrm>
            <a:prstGeom prst="rect">
              <a:avLst/>
            </a:prstGeom>
            <a:noFill/>
          </p:spPr>
        </p:pic>
        <p:pic>
          <p:nvPicPr>
            <p:cNvPr id="13" name="Picture 20" descr="C:\Users\Mark\AppData\Local\Microsoft\Windows\INetCache\IE\389D83NU\large-Ice-Cube-0-13470[1].gif"/>
            <p:cNvPicPr>
              <a:picLocks noChangeAspect="1" noChangeArrowheads="1"/>
            </p:cNvPicPr>
            <p:nvPr/>
          </p:nvPicPr>
          <p:blipFill>
            <a:blip r:embed="rId4"/>
            <a:srcRect/>
            <a:stretch>
              <a:fillRect/>
            </a:stretch>
          </p:blipFill>
          <p:spPr bwMode="auto">
            <a:xfrm>
              <a:off x="7139182" y="4916836"/>
              <a:ext cx="457200" cy="553210"/>
            </a:xfrm>
            <a:prstGeom prst="rect">
              <a:avLst/>
            </a:prstGeom>
            <a:noFill/>
          </p:spPr>
        </p:pic>
      </p:grpSp>
      <p:sp>
        <p:nvSpPr>
          <p:cNvPr id="16" name="Title 1">
            <a:extLst>
              <a:ext uri="{FF2B5EF4-FFF2-40B4-BE49-F238E27FC236}">
                <a16:creationId xmlns:a16="http://schemas.microsoft.com/office/drawing/2014/main" id="{5F8763C1-2411-4939-B9B1-2BEC0A5C8AF4}"/>
              </a:ext>
            </a:extLst>
          </p:cNvPr>
          <p:cNvSpPr>
            <a:spLocks noGrp="1"/>
          </p:cNvSpPr>
          <p:nvPr>
            <p:ph type="title"/>
          </p:nvPr>
        </p:nvSpPr>
        <p:spPr>
          <a:xfrm>
            <a:off x="457200" y="274638"/>
            <a:ext cx="8229600" cy="685800"/>
          </a:xfrm>
        </p:spPr>
        <p:txBody>
          <a:bodyPr>
            <a:normAutofit/>
          </a:bodyPr>
          <a:lstStyle/>
          <a:p>
            <a:r>
              <a:rPr lang="en-US" sz="2400" dirty="0"/>
              <a:t>INTRODUCTION TO MAGIC HOT AND COLD CUBES</a:t>
            </a:r>
            <a:endParaRPr lang="en-US" dirty="0"/>
          </a:p>
        </p:txBody>
      </p:sp>
    </p:spTree>
    <p:extLst>
      <p:ext uri="{BB962C8B-B14F-4D97-AF65-F5344CB8AC3E}">
        <p14:creationId xmlns:p14="http://schemas.microsoft.com/office/powerpoint/2010/main" val="39582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 COUNTER MODEL</a:t>
            </a:r>
            <a:endParaRPr lang="en-US" sz="4400" dirty="0"/>
          </a:p>
        </p:txBody>
      </p:sp>
      <p:sp>
        <p:nvSpPr>
          <p:cNvPr id="10" name="TextBox 9"/>
          <p:cNvSpPr txBox="1"/>
          <p:nvPr/>
        </p:nvSpPr>
        <p:spPr>
          <a:xfrm>
            <a:off x="529098" y="1523586"/>
            <a:ext cx="4042902" cy="523220"/>
          </a:xfrm>
          <a:prstGeom prst="rect">
            <a:avLst/>
          </a:prstGeom>
          <a:noFill/>
        </p:spPr>
        <p:txBody>
          <a:bodyPr wrap="square" rtlCol="0">
            <a:spAutoFit/>
          </a:bodyPr>
          <a:lstStyle/>
          <a:p>
            <a:pPr marL="731520" indent="-731520"/>
            <a:r>
              <a:rPr lang="en-US" sz="2800" dirty="0">
                <a:solidFill>
                  <a:srgbClr val="00B050"/>
                </a:solidFill>
              </a:rPr>
              <a:t>This is a  positive counter.</a:t>
            </a:r>
          </a:p>
        </p:txBody>
      </p:sp>
      <p:sp>
        <p:nvSpPr>
          <p:cNvPr id="11" name="TextBox 10"/>
          <p:cNvSpPr txBox="1"/>
          <p:nvPr/>
        </p:nvSpPr>
        <p:spPr>
          <a:xfrm>
            <a:off x="5994693" y="1462031"/>
            <a:ext cx="1610817" cy="584775"/>
          </a:xfrm>
          <a:prstGeom prst="rect">
            <a:avLst/>
          </a:prstGeom>
          <a:noFill/>
        </p:spPr>
        <p:txBody>
          <a:bodyPr wrap="square" rtlCol="0">
            <a:spAutoFit/>
          </a:bodyPr>
          <a:lstStyle/>
          <a:p>
            <a:r>
              <a:rPr lang="en-US" sz="2000" dirty="0">
                <a:solidFill>
                  <a:srgbClr val="0000CC"/>
                </a:solidFill>
              </a:rPr>
              <a:t>Record:  </a:t>
            </a:r>
            <a:r>
              <a:rPr lang="en-US" sz="3200" b="1" dirty="0"/>
              <a:t>+</a:t>
            </a:r>
            <a:endParaRPr lang="en-US" sz="2000" b="1" dirty="0"/>
          </a:p>
        </p:txBody>
      </p:sp>
      <p:sp>
        <p:nvSpPr>
          <p:cNvPr id="13" name="TextBox 12"/>
          <p:cNvSpPr txBox="1"/>
          <p:nvPr/>
        </p:nvSpPr>
        <p:spPr>
          <a:xfrm>
            <a:off x="529098" y="3042633"/>
            <a:ext cx="4129529" cy="523220"/>
          </a:xfrm>
          <a:prstGeom prst="rect">
            <a:avLst/>
          </a:prstGeom>
          <a:noFill/>
        </p:spPr>
        <p:txBody>
          <a:bodyPr wrap="square" rtlCol="0">
            <a:spAutoFit/>
          </a:bodyPr>
          <a:lstStyle/>
          <a:p>
            <a:pPr marL="731520" indent="-731520"/>
            <a:r>
              <a:rPr lang="en-US" sz="2800" dirty="0">
                <a:solidFill>
                  <a:srgbClr val="00B050"/>
                </a:solidFill>
              </a:rPr>
              <a:t>This is a  negative counter.</a:t>
            </a:r>
          </a:p>
        </p:txBody>
      </p:sp>
      <p:sp>
        <p:nvSpPr>
          <p:cNvPr id="14" name="TextBox 13"/>
          <p:cNvSpPr txBox="1"/>
          <p:nvPr/>
        </p:nvSpPr>
        <p:spPr>
          <a:xfrm>
            <a:off x="5994693" y="2981078"/>
            <a:ext cx="1807381" cy="584775"/>
          </a:xfrm>
          <a:prstGeom prst="rect">
            <a:avLst/>
          </a:prstGeom>
          <a:noFill/>
        </p:spPr>
        <p:txBody>
          <a:bodyPr wrap="square" rtlCol="0">
            <a:spAutoFit/>
          </a:bodyPr>
          <a:lstStyle/>
          <a:p>
            <a:r>
              <a:rPr lang="en-US" sz="2000" dirty="0">
                <a:solidFill>
                  <a:srgbClr val="0000CC"/>
                </a:solidFill>
              </a:rPr>
              <a:t>Record:    </a:t>
            </a:r>
            <a:r>
              <a:rPr lang="en-US" sz="3200" b="1" dirty="0"/>
              <a:t>–</a:t>
            </a:r>
          </a:p>
        </p:txBody>
      </p:sp>
      <p:sp>
        <p:nvSpPr>
          <p:cNvPr id="15" name="TextBox 14"/>
          <p:cNvSpPr txBox="1"/>
          <p:nvPr/>
        </p:nvSpPr>
        <p:spPr>
          <a:xfrm>
            <a:off x="529098" y="4567840"/>
            <a:ext cx="2906891" cy="523220"/>
          </a:xfrm>
          <a:prstGeom prst="rect">
            <a:avLst/>
          </a:prstGeom>
          <a:noFill/>
        </p:spPr>
        <p:txBody>
          <a:bodyPr wrap="square" rtlCol="0">
            <a:spAutoFit/>
          </a:bodyPr>
          <a:lstStyle/>
          <a:p>
            <a:pPr marL="731520" indent="-731520"/>
            <a:r>
              <a:rPr lang="en-US" sz="2800" dirty="0">
                <a:solidFill>
                  <a:srgbClr val="00B050"/>
                </a:solidFill>
              </a:rPr>
              <a:t>This is a  </a:t>
            </a:r>
            <a:r>
              <a:rPr lang="en-US" sz="2800" u="sng" dirty="0">
                <a:solidFill>
                  <a:srgbClr val="00B050"/>
                </a:solidFill>
              </a:rPr>
              <a:t>zero pair</a:t>
            </a:r>
            <a:r>
              <a:rPr lang="en-US" sz="2800" dirty="0">
                <a:solidFill>
                  <a:srgbClr val="00B050"/>
                </a:solidFill>
              </a:rPr>
              <a:t>.</a:t>
            </a:r>
          </a:p>
        </p:txBody>
      </p:sp>
      <p:grpSp>
        <p:nvGrpSpPr>
          <p:cNvPr id="29" name="Group 28"/>
          <p:cNvGrpSpPr/>
          <p:nvPr/>
        </p:nvGrpSpPr>
        <p:grpSpPr>
          <a:xfrm>
            <a:off x="4912506" y="1568397"/>
            <a:ext cx="514290" cy="514290"/>
            <a:chOff x="3879907" y="1462571"/>
            <a:chExt cx="514290" cy="514290"/>
          </a:xfrm>
        </p:grpSpPr>
        <p:sp>
          <p:nvSpPr>
            <p:cNvPr id="7" name="Plus 6"/>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12" name="Rounded Rectangle 11"/>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902061" y="3072869"/>
            <a:ext cx="514290" cy="514290"/>
            <a:chOff x="7531694" y="1860158"/>
            <a:chExt cx="514290" cy="514290"/>
          </a:xfrm>
        </p:grpSpPr>
        <p:sp>
          <p:nvSpPr>
            <p:cNvPr id="26" name="Minus 2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3678199" y="4589722"/>
            <a:ext cx="514290" cy="514290"/>
            <a:chOff x="4803331" y="1631701"/>
            <a:chExt cx="514290" cy="514290"/>
          </a:xfrm>
        </p:grpSpPr>
        <p:sp>
          <p:nvSpPr>
            <p:cNvPr id="47" name="Plus 46"/>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49" name="Rounded Rectangle 48"/>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413068" y="4586562"/>
            <a:ext cx="514290" cy="514290"/>
            <a:chOff x="7531694" y="1860158"/>
            <a:chExt cx="514290" cy="514290"/>
          </a:xfrm>
        </p:grpSpPr>
        <p:sp>
          <p:nvSpPr>
            <p:cNvPr id="51" name="Minus 50"/>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994693" y="4361696"/>
            <a:ext cx="2967253" cy="820072"/>
            <a:chOff x="5994693" y="4211665"/>
            <a:chExt cx="2967253" cy="820072"/>
          </a:xfrm>
        </p:grpSpPr>
        <p:grpSp>
          <p:nvGrpSpPr>
            <p:cNvPr id="3" name="Group 2"/>
            <p:cNvGrpSpPr/>
            <p:nvPr/>
          </p:nvGrpSpPr>
          <p:grpSpPr>
            <a:xfrm>
              <a:off x="8061008" y="4211665"/>
              <a:ext cx="658728" cy="820072"/>
              <a:chOff x="7722172" y="3755755"/>
              <a:chExt cx="546340" cy="820072"/>
            </a:xfrm>
          </p:grpSpPr>
          <p:sp>
            <p:nvSpPr>
              <p:cNvPr id="38" name="TextBox 37"/>
              <p:cNvSpPr txBox="1"/>
              <p:nvPr/>
            </p:nvSpPr>
            <p:spPr>
              <a:xfrm>
                <a:off x="7811313" y="3755755"/>
                <a:ext cx="457199" cy="584775"/>
              </a:xfrm>
              <a:prstGeom prst="rect">
                <a:avLst/>
              </a:prstGeom>
              <a:noFill/>
            </p:spPr>
            <p:txBody>
              <a:bodyPr wrap="square" rtlCol="0">
                <a:spAutoFit/>
              </a:bodyPr>
              <a:lstStyle/>
              <a:p>
                <a:r>
                  <a:rPr lang="en-US" sz="3200" b="1" dirty="0"/>
                  <a:t>+</a:t>
                </a:r>
              </a:p>
            </p:txBody>
          </p:sp>
          <p:sp>
            <p:nvSpPr>
              <p:cNvPr id="40" name="TextBox 39"/>
              <p:cNvSpPr txBox="1"/>
              <p:nvPr/>
            </p:nvSpPr>
            <p:spPr>
              <a:xfrm>
                <a:off x="7722172" y="3991052"/>
                <a:ext cx="529629" cy="584775"/>
              </a:xfrm>
              <a:prstGeom prst="rect">
                <a:avLst/>
              </a:prstGeom>
              <a:noFill/>
            </p:spPr>
            <p:txBody>
              <a:bodyPr wrap="square" rtlCol="0">
                <a:spAutoFit/>
              </a:bodyPr>
              <a:lstStyle/>
              <a:p>
                <a:r>
                  <a:rPr lang="en-US" sz="3200" b="1" dirty="0">
                    <a:solidFill>
                      <a:srgbClr val="0070C0"/>
                    </a:solidFill>
                  </a:rPr>
                  <a:t> </a:t>
                </a:r>
                <a:r>
                  <a:rPr lang="en-US" sz="3200" b="1" dirty="0"/>
                  <a:t>–</a:t>
                </a:r>
              </a:p>
            </p:txBody>
          </p:sp>
        </p:grpSp>
        <p:sp>
          <p:nvSpPr>
            <p:cNvPr id="28" name="TextBox 27"/>
            <p:cNvSpPr txBox="1"/>
            <p:nvPr/>
          </p:nvSpPr>
          <p:spPr>
            <a:xfrm>
              <a:off x="5994693" y="4344647"/>
              <a:ext cx="2967253" cy="584775"/>
            </a:xfrm>
            <a:prstGeom prst="rect">
              <a:avLst/>
            </a:prstGeom>
            <a:noFill/>
          </p:spPr>
          <p:txBody>
            <a:bodyPr wrap="square" rtlCol="0">
              <a:spAutoFit/>
            </a:bodyPr>
            <a:lstStyle/>
            <a:p>
              <a:r>
                <a:rPr lang="en-US" sz="2000" dirty="0">
                  <a:solidFill>
                    <a:srgbClr val="0000CC"/>
                  </a:solidFill>
                </a:rPr>
                <a:t>Record:    </a:t>
              </a:r>
              <a:r>
                <a:rPr lang="en-US" sz="3200" b="1" dirty="0"/>
                <a:t>+ –</a:t>
              </a:r>
              <a:r>
                <a:rPr lang="en-US" sz="3200" b="1" dirty="0">
                  <a:solidFill>
                    <a:srgbClr val="7030A0"/>
                  </a:solidFill>
                </a:rPr>
                <a:t>  </a:t>
              </a:r>
              <a:r>
                <a:rPr lang="en-US" sz="2000" dirty="0">
                  <a:solidFill>
                    <a:srgbClr val="0000CC"/>
                  </a:solidFill>
                </a:rPr>
                <a:t>or</a:t>
              </a:r>
              <a:r>
                <a:rPr lang="en-US" sz="2000" b="1" dirty="0">
                  <a:solidFill>
                    <a:srgbClr val="7030A0"/>
                  </a:solidFill>
                </a:rPr>
                <a:t> </a:t>
              </a:r>
              <a:endParaRPr lang="en-US" sz="3200" b="1" dirty="0">
                <a:solidFill>
                  <a:srgbClr val="7030A0"/>
                </a:solidFill>
              </a:endParaRPr>
            </a:p>
          </p:txBody>
        </p:sp>
      </p:grpSp>
    </p:spTree>
    <p:extLst>
      <p:ext uri="{BB962C8B-B14F-4D97-AF65-F5344CB8AC3E}">
        <p14:creationId xmlns:p14="http://schemas.microsoft.com/office/powerpoint/2010/main" val="30236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4008"/>
          </a:xfrm>
        </p:spPr>
        <p:txBody>
          <a:bodyPr>
            <a:normAutofit/>
          </a:bodyPr>
          <a:lstStyle/>
          <a:p>
            <a:r>
              <a:rPr lang="en-US" sz="3600" dirty="0"/>
              <a:t>BUILD -3</a:t>
            </a:r>
          </a:p>
        </p:txBody>
      </p:sp>
      <p:sp>
        <p:nvSpPr>
          <p:cNvPr id="10" name="Oval 9"/>
          <p:cNvSpPr/>
          <p:nvPr/>
        </p:nvSpPr>
        <p:spPr>
          <a:xfrm>
            <a:off x="3950894" y="2582196"/>
            <a:ext cx="838200" cy="152400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352DD74-02C2-4017-A392-BE098B7583F6}"/>
              </a:ext>
            </a:extLst>
          </p:cNvPr>
          <p:cNvGrpSpPr/>
          <p:nvPr/>
        </p:nvGrpSpPr>
        <p:grpSpPr>
          <a:xfrm>
            <a:off x="3874694" y="4258596"/>
            <a:ext cx="2514600" cy="1600200"/>
            <a:chOff x="3874694" y="4258596"/>
            <a:chExt cx="2514600" cy="1600200"/>
          </a:xfrm>
        </p:grpSpPr>
        <p:sp>
          <p:nvSpPr>
            <p:cNvPr id="13" name="Oval 12"/>
            <p:cNvSpPr/>
            <p:nvPr/>
          </p:nvSpPr>
          <p:spPr>
            <a:xfrm>
              <a:off x="4712894" y="4334796"/>
              <a:ext cx="838200" cy="152400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74694" y="4334796"/>
              <a:ext cx="838200" cy="152400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51094" y="4258596"/>
              <a:ext cx="838200" cy="152400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4AA91B1-56D4-434F-A9AD-AB869BE4693A}"/>
              </a:ext>
            </a:extLst>
          </p:cNvPr>
          <p:cNvGrpSpPr/>
          <p:nvPr/>
        </p:nvGrpSpPr>
        <p:grpSpPr>
          <a:xfrm>
            <a:off x="5032078" y="2201196"/>
            <a:ext cx="2133600" cy="533400"/>
            <a:chOff x="5032078" y="2201196"/>
            <a:chExt cx="2133600" cy="533400"/>
          </a:xfrm>
        </p:grpSpPr>
        <p:sp>
          <p:nvSpPr>
            <p:cNvPr id="80" name="TextBox 79"/>
            <p:cNvSpPr txBox="1"/>
            <p:nvPr/>
          </p:nvSpPr>
          <p:spPr>
            <a:xfrm>
              <a:off x="5794078" y="2201196"/>
              <a:ext cx="1371600" cy="369332"/>
            </a:xfrm>
            <a:prstGeom prst="rect">
              <a:avLst/>
            </a:prstGeom>
            <a:noFill/>
          </p:spPr>
          <p:txBody>
            <a:bodyPr wrap="square" rtlCol="0">
              <a:spAutoFit/>
            </a:bodyPr>
            <a:lstStyle/>
            <a:p>
              <a:r>
                <a:rPr lang="en-US" dirty="0">
                  <a:solidFill>
                    <a:srgbClr val="7030A0"/>
                  </a:solidFill>
                </a:rPr>
                <a:t>Think  -3 + 0</a:t>
              </a:r>
            </a:p>
          </p:txBody>
        </p:sp>
        <p:cxnSp>
          <p:nvCxnSpPr>
            <p:cNvPr id="82" name="Straight Arrow Connector 81"/>
            <p:cNvCxnSpPr/>
            <p:nvPr/>
          </p:nvCxnSpPr>
          <p:spPr>
            <a:xfrm flipH="1">
              <a:off x="5032078" y="2505996"/>
              <a:ext cx="685800" cy="2286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FC7BEC0-6DCC-4F6B-A35D-3F34C47D63DA}"/>
              </a:ext>
            </a:extLst>
          </p:cNvPr>
          <p:cNvGrpSpPr/>
          <p:nvPr/>
        </p:nvGrpSpPr>
        <p:grpSpPr>
          <a:xfrm>
            <a:off x="6084494" y="3191796"/>
            <a:ext cx="2087956" cy="932912"/>
            <a:chOff x="6084494" y="3191796"/>
            <a:chExt cx="2087956" cy="932912"/>
          </a:xfrm>
        </p:grpSpPr>
        <p:sp>
          <p:nvSpPr>
            <p:cNvPr id="81" name="TextBox 80"/>
            <p:cNvSpPr txBox="1"/>
            <p:nvPr/>
          </p:nvSpPr>
          <p:spPr>
            <a:xfrm>
              <a:off x="6084494" y="3191796"/>
              <a:ext cx="2087956" cy="369332"/>
            </a:xfrm>
            <a:prstGeom prst="rect">
              <a:avLst/>
            </a:prstGeom>
            <a:noFill/>
          </p:spPr>
          <p:txBody>
            <a:bodyPr wrap="square" rtlCol="0">
              <a:spAutoFit/>
            </a:bodyPr>
            <a:lstStyle/>
            <a:p>
              <a:r>
                <a:rPr lang="en-US" dirty="0">
                  <a:solidFill>
                    <a:srgbClr val="7030A0"/>
                  </a:solidFill>
                </a:rPr>
                <a:t>Think  -3 + 0 + 0 + 0</a:t>
              </a:r>
            </a:p>
          </p:txBody>
        </p:sp>
        <p:cxnSp>
          <p:nvCxnSpPr>
            <p:cNvPr id="83" name="Straight Arrow Connector 82"/>
            <p:cNvCxnSpPr/>
            <p:nvPr/>
          </p:nvCxnSpPr>
          <p:spPr>
            <a:xfrm flipH="1">
              <a:off x="6231615" y="3591308"/>
              <a:ext cx="609600" cy="5334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54821" y="1022143"/>
            <a:ext cx="4909039" cy="523220"/>
          </a:xfrm>
          <a:prstGeom prst="rect">
            <a:avLst/>
          </a:prstGeom>
          <a:noFill/>
        </p:spPr>
        <p:txBody>
          <a:bodyPr wrap="square" rtlCol="0">
            <a:spAutoFit/>
          </a:bodyPr>
          <a:lstStyle/>
          <a:p>
            <a:pPr marL="731520" indent="-731520"/>
            <a:r>
              <a:rPr lang="en-US" sz="2800" dirty="0">
                <a:solidFill>
                  <a:srgbClr val="0000CC"/>
                </a:solidFill>
              </a:rPr>
              <a:t>Build -3 in three different ways.  </a:t>
            </a:r>
          </a:p>
        </p:txBody>
      </p:sp>
      <p:grpSp>
        <p:nvGrpSpPr>
          <p:cNvPr id="125" name="Group 124"/>
          <p:cNvGrpSpPr/>
          <p:nvPr/>
        </p:nvGrpSpPr>
        <p:grpSpPr>
          <a:xfrm>
            <a:off x="1037444" y="1706341"/>
            <a:ext cx="1821189" cy="514290"/>
            <a:chOff x="4781757" y="1106326"/>
            <a:chExt cx="1821189" cy="514290"/>
          </a:xfrm>
        </p:grpSpPr>
        <p:grpSp>
          <p:nvGrpSpPr>
            <p:cNvPr id="113" name="Group 118"/>
            <p:cNvGrpSpPr/>
            <p:nvPr/>
          </p:nvGrpSpPr>
          <p:grpSpPr>
            <a:xfrm flipV="1">
              <a:off x="4781757" y="1106326"/>
              <a:ext cx="514290" cy="514290"/>
              <a:chOff x="7531694" y="1860158"/>
              <a:chExt cx="514290" cy="514290"/>
            </a:xfrm>
          </p:grpSpPr>
          <p:sp>
            <p:nvSpPr>
              <p:cNvPr id="117" name="Minus 116"/>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ounded Rectangle 11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p:cNvGrpSpPr/>
            <p:nvPr/>
          </p:nvGrpSpPr>
          <p:grpSpPr>
            <a:xfrm flipV="1">
              <a:off x="6088656" y="1106326"/>
              <a:ext cx="514290" cy="514290"/>
              <a:chOff x="7531694" y="1860158"/>
              <a:chExt cx="514290" cy="514290"/>
            </a:xfrm>
          </p:grpSpPr>
          <p:sp>
            <p:nvSpPr>
              <p:cNvPr id="120" name="Minus 11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ounded Rectangle 12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p:cNvGrpSpPr/>
            <p:nvPr/>
          </p:nvGrpSpPr>
          <p:grpSpPr>
            <a:xfrm flipV="1">
              <a:off x="5433595" y="1106326"/>
              <a:ext cx="514290" cy="514290"/>
              <a:chOff x="7531694" y="1860158"/>
              <a:chExt cx="514290" cy="514290"/>
            </a:xfrm>
          </p:grpSpPr>
          <p:sp>
            <p:nvSpPr>
              <p:cNvPr id="123" name="Minus 122"/>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ounded Rectangle 123"/>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54C4D612-C499-4DF2-A080-383CE3E60622}"/>
              </a:ext>
            </a:extLst>
          </p:cNvPr>
          <p:cNvGrpSpPr/>
          <p:nvPr/>
        </p:nvGrpSpPr>
        <p:grpSpPr>
          <a:xfrm>
            <a:off x="1052297" y="2758423"/>
            <a:ext cx="3580527" cy="1171545"/>
            <a:chOff x="1052297" y="2758423"/>
            <a:chExt cx="3580527" cy="1171545"/>
          </a:xfrm>
        </p:grpSpPr>
        <p:grpSp>
          <p:nvGrpSpPr>
            <p:cNvPr id="84" name="Group 83"/>
            <p:cNvGrpSpPr/>
            <p:nvPr/>
          </p:nvGrpSpPr>
          <p:grpSpPr>
            <a:xfrm flipV="1">
              <a:off x="4118534" y="2758423"/>
              <a:ext cx="514290" cy="1171545"/>
              <a:chOff x="7709373" y="1452703"/>
              <a:chExt cx="514290" cy="1171545"/>
            </a:xfrm>
          </p:grpSpPr>
          <p:grpSp>
            <p:nvGrpSpPr>
              <p:cNvPr id="85" name="Group 118"/>
              <p:cNvGrpSpPr/>
              <p:nvPr/>
            </p:nvGrpSpPr>
            <p:grpSpPr>
              <a:xfrm>
                <a:off x="7709373" y="2109958"/>
                <a:ext cx="514290" cy="514290"/>
                <a:chOff x="7531694" y="1860158"/>
                <a:chExt cx="514290" cy="514290"/>
              </a:xfrm>
            </p:grpSpPr>
            <p:sp>
              <p:nvSpPr>
                <p:cNvPr id="89" name="Minus 88"/>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150"/>
              <p:cNvGrpSpPr/>
              <p:nvPr/>
            </p:nvGrpSpPr>
            <p:grpSpPr>
              <a:xfrm>
                <a:off x="7709373" y="1452703"/>
                <a:ext cx="514290" cy="514290"/>
                <a:chOff x="4803331" y="1631701"/>
                <a:chExt cx="514290" cy="514290"/>
              </a:xfrm>
            </p:grpSpPr>
            <p:sp>
              <p:nvSpPr>
                <p:cNvPr id="87" name="Plus 86"/>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88" name="Rounded Rectangle 87"/>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26" name="Group 125"/>
            <p:cNvGrpSpPr/>
            <p:nvPr/>
          </p:nvGrpSpPr>
          <p:grpSpPr>
            <a:xfrm>
              <a:off x="1052297" y="2896521"/>
              <a:ext cx="1821189" cy="514290"/>
              <a:chOff x="4781757" y="1106326"/>
              <a:chExt cx="1821189" cy="514290"/>
            </a:xfrm>
          </p:grpSpPr>
          <p:grpSp>
            <p:nvGrpSpPr>
              <p:cNvPr id="127" name="Group 118"/>
              <p:cNvGrpSpPr/>
              <p:nvPr/>
            </p:nvGrpSpPr>
            <p:grpSpPr>
              <a:xfrm flipV="1">
                <a:off x="4781757" y="1106326"/>
                <a:ext cx="514290" cy="514290"/>
                <a:chOff x="7531694" y="1860158"/>
                <a:chExt cx="514290" cy="514290"/>
              </a:xfrm>
            </p:grpSpPr>
            <p:sp>
              <p:nvSpPr>
                <p:cNvPr id="134" name="Minus 133"/>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ounded Rectangle 134"/>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flipV="1">
                <a:off x="6088656" y="1106326"/>
                <a:ext cx="514290" cy="514290"/>
                <a:chOff x="7531694" y="1860158"/>
                <a:chExt cx="514290" cy="514290"/>
              </a:xfrm>
            </p:grpSpPr>
            <p:sp>
              <p:nvSpPr>
                <p:cNvPr id="132" name="Minus 131"/>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ounded Rectangle 132"/>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9" name="Group 128"/>
              <p:cNvGrpSpPr/>
              <p:nvPr/>
            </p:nvGrpSpPr>
            <p:grpSpPr>
              <a:xfrm flipV="1">
                <a:off x="5433595" y="1106326"/>
                <a:ext cx="514290" cy="514290"/>
                <a:chOff x="7531694" y="1860158"/>
                <a:chExt cx="514290" cy="514290"/>
              </a:xfrm>
            </p:grpSpPr>
            <p:sp>
              <p:nvSpPr>
                <p:cNvPr id="130" name="Minus 12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ounded Rectangle 13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5" name="Group 4">
            <a:extLst>
              <a:ext uri="{FF2B5EF4-FFF2-40B4-BE49-F238E27FC236}">
                <a16:creationId xmlns:a16="http://schemas.microsoft.com/office/drawing/2014/main" id="{12DBB989-9052-44F1-9BA5-5C89D23F2971}"/>
              </a:ext>
            </a:extLst>
          </p:cNvPr>
          <p:cNvGrpSpPr/>
          <p:nvPr/>
        </p:nvGrpSpPr>
        <p:grpSpPr>
          <a:xfrm>
            <a:off x="1067150" y="4450063"/>
            <a:ext cx="5159059" cy="1243363"/>
            <a:chOff x="1067150" y="4450063"/>
            <a:chExt cx="5159059" cy="1243363"/>
          </a:xfrm>
        </p:grpSpPr>
        <p:grpSp>
          <p:nvGrpSpPr>
            <p:cNvPr id="91" name="Group 90"/>
            <p:cNvGrpSpPr/>
            <p:nvPr/>
          </p:nvGrpSpPr>
          <p:grpSpPr>
            <a:xfrm flipV="1">
              <a:off x="4036397" y="4450063"/>
              <a:ext cx="514290" cy="1171545"/>
              <a:chOff x="7709373" y="1452703"/>
              <a:chExt cx="514290" cy="1171545"/>
            </a:xfrm>
          </p:grpSpPr>
          <p:grpSp>
            <p:nvGrpSpPr>
              <p:cNvPr id="92" name="Group 118"/>
              <p:cNvGrpSpPr/>
              <p:nvPr/>
            </p:nvGrpSpPr>
            <p:grpSpPr>
              <a:xfrm>
                <a:off x="7709373" y="2109958"/>
                <a:ext cx="514290" cy="514290"/>
                <a:chOff x="7531694" y="1860158"/>
                <a:chExt cx="514290" cy="514290"/>
              </a:xfrm>
            </p:grpSpPr>
            <p:sp>
              <p:nvSpPr>
                <p:cNvPr id="96" name="Minus 9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3" name="Group 150"/>
              <p:cNvGrpSpPr/>
              <p:nvPr/>
            </p:nvGrpSpPr>
            <p:grpSpPr>
              <a:xfrm>
                <a:off x="7709373" y="1452703"/>
                <a:ext cx="514290" cy="514290"/>
                <a:chOff x="4803331" y="1631701"/>
                <a:chExt cx="514290" cy="514290"/>
              </a:xfrm>
            </p:grpSpPr>
            <p:sp>
              <p:nvSpPr>
                <p:cNvPr id="94" name="Plus 93"/>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95" name="Rounded Rectangle 94"/>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flipV="1">
              <a:off x="4874158" y="4521881"/>
              <a:ext cx="514290" cy="1171545"/>
              <a:chOff x="7709373" y="1452703"/>
              <a:chExt cx="514290" cy="1171545"/>
            </a:xfrm>
          </p:grpSpPr>
          <p:grpSp>
            <p:nvGrpSpPr>
              <p:cNvPr id="99" name="Group 118"/>
              <p:cNvGrpSpPr/>
              <p:nvPr/>
            </p:nvGrpSpPr>
            <p:grpSpPr>
              <a:xfrm>
                <a:off x="7709373" y="2109958"/>
                <a:ext cx="514290" cy="514290"/>
                <a:chOff x="7531694" y="1860158"/>
                <a:chExt cx="514290" cy="514290"/>
              </a:xfrm>
            </p:grpSpPr>
            <p:sp>
              <p:nvSpPr>
                <p:cNvPr id="103" name="Minus 102"/>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0" name="Group 150"/>
              <p:cNvGrpSpPr/>
              <p:nvPr/>
            </p:nvGrpSpPr>
            <p:grpSpPr>
              <a:xfrm>
                <a:off x="7709373" y="1452703"/>
                <a:ext cx="514290" cy="514290"/>
                <a:chOff x="4803331" y="1631701"/>
                <a:chExt cx="514290" cy="514290"/>
              </a:xfrm>
            </p:grpSpPr>
            <p:sp>
              <p:nvSpPr>
                <p:cNvPr id="101" name="Plus 100"/>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102" name="Rounded Rectangle 101"/>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5" name="Group 104"/>
            <p:cNvGrpSpPr/>
            <p:nvPr/>
          </p:nvGrpSpPr>
          <p:grpSpPr>
            <a:xfrm flipV="1">
              <a:off x="5711919" y="4487369"/>
              <a:ext cx="514290" cy="1171545"/>
              <a:chOff x="7709373" y="1452703"/>
              <a:chExt cx="514290" cy="1171545"/>
            </a:xfrm>
          </p:grpSpPr>
          <p:grpSp>
            <p:nvGrpSpPr>
              <p:cNvPr id="106" name="Group 118"/>
              <p:cNvGrpSpPr/>
              <p:nvPr/>
            </p:nvGrpSpPr>
            <p:grpSpPr>
              <a:xfrm>
                <a:off x="7709373" y="2109958"/>
                <a:ext cx="514290" cy="514290"/>
                <a:chOff x="7531694" y="1860158"/>
                <a:chExt cx="514290" cy="514290"/>
              </a:xfrm>
            </p:grpSpPr>
            <p:sp>
              <p:nvSpPr>
                <p:cNvPr id="110" name="Minus 10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ounded Rectangle 11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50"/>
              <p:cNvGrpSpPr/>
              <p:nvPr/>
            </p:nvGrpSpPr>
            <p:grpSpPr>
              <a:xfrm>
                <a:off x="7709373" y="1452703"/>
                <a:ext cx="514290" cy="514290"/>
                <a:chOff x="4803331" y="1631701"/>
                <a:chExt cx="514290" cy="514290"/>
              </a:xfrm>
            </p:grpSpPr>
            <p:sp>
              <p:nvSpPr>
                <p:cNvPr id="108" name="Plus 107"/>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109" name="Rounded Rectangle 108"/>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6" name="Group 135"/>
            <p:cNvGrpSpPr/>
            <p:nvPr/>
          </p:nvGrpSpPr>
          <p:grpSpPr>
            <a:xfrm>
              <a:off x="1067150" y="4533287"/>
              <a:ext cx="1821189" cy="514290"/>
              <a:chOff x="4781757" y="1106326"/>
              <a:chExt cx="1821189" cy="514290"/>
            </a:xfrm>
          </p:grpSpPr>
          <p:grpSp>
            <p:nvGrpSpPr>
              <p:cNvPr id="137" name="Group 118"/>
              <p:cNvGrpSpPr/>
              <p:nvPr/>
            </p:nvGrpSpPr>
            <p:grpSpPr>
              <a:xfrm flipV="1">
                <a:off x="4781757" y="1106326"/>
                <a:ext cx="514290" cy="514290"/>
                <a:chOff x="7531694" y="1860158"/>
                <a:chExt cx="514290" cy="514290"/>
              </a:xfrm>
            </p:grpSpPr>
            <p:sp>
              <p:nvSpPr>
                <p:cNvPr id="144" name="Minus 143"/>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ounded Rectangle 144"/>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8" name="Group 137"/>
              <p:cNvGrpSpPr/>
              <p:nvPr/>
            </p:nvGrpSpPr>
            <p:grpSpPr>
              <a:xfrm flipV="1">
                <a:off x="6088656" y="1106326"/>
                <a:ext cx="514290" cy="514290"/>
                <a:chOff x="7531694" y="1860158"/>
                <a:chExt cx="514290" cy="514290"/>
              </a:xfrm>
            </p:grpSpPr>
            <p:sp>
              <p:nvSpPr>
                <p:cNvPr id="142" name="Minus 141"/>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ounded Rectangle 142"/>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flipV="1">
                <a:off x="5433595" y="1106326"/>
                <a:ext cx="514290" cy="514290"/>
                <a:chOff x="7531694" y="1860158"/>
                <a:chExt cx="514290" cy="514290"/>
              </a:xfrm>
            </p:grpSpPr>
            <p:sp>
              <p:nvSpPr>
                <p:cNvPr id="140" name="Minus 13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ounded Rectangle 14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19576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685800"/>
          </a:xfrm>
        </p:spPr>
        <p:txBody>
          <a:bodyPr>
            <a:normAutofit/>
          </a:bodyPr>
          <a:lstStyle/>
          <a:p>
            <a:r>
              <a:rPr lang="en-US" sz="2800" dirty="0"/>
              <a:t>ADDING INTEGERS WITH COUNTERS </a:t>
            </a:r>
            <a:endParaRPr lang="en-US" sz="2200" dirty="0"/>
          </a:p>
        </p:txBody>
      </p:sp>
      <p:sp>
        <p:nvSpPr>
          <p:cNvPr id="4" name="TextBox 3"/>
          <p:cNvSpPr txBox="1"/>
          <p:nvPr/>
        </p:nvSpPr>
        <p:spPr>
          <a:xfrm>
            <a:off x="565049" y="1136843"/>
            <a:ext cx="2130526" cy="769441"/>
          </a:xfrm>
          <a:prstGeom prst="rect">
            <a:avLst/>
          </a:prstGeom>
          <a:noFill/>
        </p:spPr>
        <p:txBody>
          <a:bodyPr wrap="square" rtlCol="0">
            <a:spAutoFit/>
          </a:bodyPr>
          <a:lstStyle/>
          <a:p>
            <a:r>
              <a:rPr lang="en-US" dirty="0"/>
              <a:t> </a:t>
            </a:r>
            <a:r>
              <a:rPr lang="en-US" sz="4400" dirty="0">
                <a:solidFill>
                  <a:srgbClr val="0000CC"/>
                </a:solidFill>
                <a:latin typeface="Arial" panose="020B0604020202020204" pitchFamily="34" charset="0"/>
                <a:cs typeface="Arial" panose="020B0604020202020204" pitchFamily="34" charset="0"/>
              </a:rPr>
              <a:t>4 + (-3) </a:t>
            </a:r>
          </a:p>
        </p:txBody>
      </p:sp>
      <p:grpSp>
        <p:nvGrpSpPr>
          <p:cNvPr id="19" name="Group 18">
            <a:extLst>
              <a:ext uri="{FF2B5EF4-FFF2-40B4-BE49-F238E27FC236}">
                <a16:creationId xmlns:a16="http://schemas.microsoft.com/office/drawing/2014/main" id="{E1BAAB6D-F3DD-4D79-9D81-66B9E0C1C84F}"/>
              </a:ext>
            </a:extLst>
          </p:cNvPr>
          <p:cNvGrpSpPr/>
          <p:nvPr/>
        </p:nvGrpSpPr>
        <p:grpSpPr>
          <a:xfrm>
            <a:off x="3745503" y="2566378"/>
            <a:ext cx="3945655" cy="3392035"/>
            <a:chOff x="3745503" y="2566378"/>
            <a:chExt cx="3945655" cy="3392035"/>
          </a:xfrm>
        </p:grpSpPr>
        <p:grpSp>
          <p:nvGrpSpPr>
            <p:cNvPr id="17" name="Group 16">
              <a:extLst>
                <a:ext uri="{FF2B5EF4-FFF2-40B4-BE49-F238E27FC236}">
                  <a16:creationId xmlns:a16="http://schemas.microsoft.com/office/drawing/2014/main" id="{0F480144-9B61-4628-82E5-715157DACB3E}"/>
                </a:ext>
              </a:extLst>
            </p:cNvPr>
            <p:cNvGrpSpPr/>
            <p:nvPr/>
          </p:nvGrpSpPr>
          <p:grpSpPr>
            <a:xfrm>
              <a:off x="3745503" y="4927712"/>
              <a:ext cx="1501750" cy="1030701"/>
              <a:chOff x="3745503" y="4927712"/>
              <a:chExt cx="1501750" cy="1030701"/>
            </a:xfrm>
          </p:grpSpPr>
          <p:sp>
            <p:nvSpPr>
              <p:cNvPr id="5" name="TextBox 4"/>
              <p:cNvSpPr txBox="1"/>
              <p:nvPr/>
            </p:nvSpPr>
            <p:spPr>
              <a:xfrm>
                <a:off x="3745503" y="5312082"/>
                <a:ext cx="1501750" cy="646331"/>
              </a:xfrm>
              <a:prstGeom prst="rect">
                <a:avLst/>
              </a:prstGeom>
              <a:noFill/>
            </p:spPr>
            <p:txBody>
              <a:bodyPr wrap="square" rtlCol="0">
                <a:spAutoFit/>
              </a:bodyPr>
              <a:lstStyle/>
              <a:p>
                <a:pPr algn="ctr"/>
                <a:r>
                  <a:rPr lang="en-US" dirty="0"/>
                  <a:t>REMOVE</a:t>
                </a:r>
              </a:p>
              <a:p>
                <a:pPr algn="ctr"/>
                <a:r>
                  <a:rPr lang="en-US" dirty="0"/>
                  <a:t>ZERO PAIRS</a:t>
                </a:r>
              </a:p>
            </p:txBody>
          </p:sp>
          <p:cxnSp>
            <p:nvCxnSpPr>
              <p:cNvPr id="6" name="Straight Arrow Connector 5"/>
              <p:cNvCxnSpPr>
                <a:cxnSpLocks/>
              </p:cNvCxnSpPr>
              <p:nvPr/>
            </p:nvCxnSpPr>
            <p:spPr>
              <a:xfrm flipV="1">
                <a:off x="4776131" y="4927712"/>
                <a:ext cx="329269" cy="4353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08B4AF3B-ABBD-48F2-89AB-BFF90404B12C}"/>
                </a:ext>
              </a:extLst>
            </p:cNvPr>
            <p:cNvGrpSpPr/>
            <p:nvPr/>
          </p:nvGrpSpPr>
          <p:grpSpPr>
            <a:xfrm>
              <a:off x="4338358" y="2566378"/>
              <a:ext cx="3352800" cy="1905000"/>
              <a:chOff x="4338358" y="2566378"/>
              <a:chExt cx="3352800" cy="1905000"/>
            </a:xfrm>
          </p:grpSpPr>
          <p:sp>
            <p:nvSpPr>
              <p:cNvPr id="7" name="Oval 6"/>
              <p:cNvSpPr/>
              <p:nvPr/>
            </p:nvSpPr>
            <p:spPr>
              <a:xfrm>
                <a:off x="4338358" y="2566378"/>
                <a:ext cx="990600" cy="1828800"/>
              </a:xfrm>
              <a:prstGeom prst="ellipse">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1358" y="2642578"/>
                <a:ext cx="990600" cy="1828800"/>
              </a:xfrm>
              <a:prstGeom prst="ellipse">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700558" y="2566378"/>
                <a:ext cx="990600" cy="1828800"/>
              </a:xfrm>
              <a:prstGeom prst="ellipse">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2698002" y="1136843"/>
            <a:ext cx="1080750" cy="769441"/>
          </a:xfrm>
          <a:prstGeom prst="rect">
            <a:avLst/>
          </a:prstGeom>
          <a:noFill/>
        </p:spPr>
        <p:txBody>
          <a:bodyPr wrap="square" rtlCol="0">
            <a:spAutoFit/>
          </a:bodyPr>
          <a:lstStyle/>
          <a:p>
            <a:r>
              <a:rPr lang="en-US" sz="4400" dirty="0">
                <a:solidFill>
                  <a:schemeClr val="accent2">
                    <a:lumMod val="75000"/>
                  </a:schemeClr>
                </a:solidFill>
                <a:latin typeface="Arial" panose="020B0604020202020204" pitchFamily="34" charset="0"/>
                <a:cs typeface="Arial" panose="020B0604020202020204" pitchFamily="34" charset="0"/>
              </a:rPr>
              <a:t>= 1</a:t>
            </a:r>
          </a:p>
        </p:txBody>
      </p:sp>
      <p:grpSp>
        <p:nvGrpSpPr>
          <p:cNvPr id="14" name="Group 13">
            <a:extLst>
              <a:ext uri="{FF2B5EF4-FFF2-40B4-BE49-F238E27FC236}">
                <a16:creationId xmlns:a16="http://schemas.microsoft.com/office/drawing/2014/main" id="{F2A4F470-01BB-4922-8AF3-37C59162795D}"/>
              </a:ext>
            </a:extLst>
          </p:cNvPr>
          <p:cNvGrpSpPr/>
          <p:nvPr/>
        </p:nvGrpSpPr>
        <p:grpSpPr>
          <a:xfrm>
            <a:off x="260225" y="1868979"/>
            <a:ext cx="2435350" cy="1339415"/>
            <a:chOff x="260225" y="1868979"/>
            <a:chExt cx="2435350" cy="1339415"/>
          </a:xfrm>
        </p:grpSpPr>
        <p:cxnSp>
          <p:nvCxnSpPr>
            <p:cNvPr id="11" name="Straight Arrow Connector 10"/>
            <p:cNvCxnSpPr>
              <a:cxnSpLocks/>
            </p:cNvCxnSpPr>
            <p:nvPr/>
          </p:nvCxnSpPr>
          <p:spPr>
            <a:xfrm flipH="1" flipV="1">
              <a:off x="1369532" y="1868979"/>
              <a:ext cx="157518" cy="6930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60225" y="2562063"/>
              <a:ext cx="2435350" cy="646331"/>
            </a:xfrm>
            <a:prstGeom prst="rect">
              <a:avLst/>
            </a:prstGeom>
            <a:noFill/>
          </p:spPr>
          <p:txBody>
            <a:bodyPr wrap="square" rtlCol="0">
              <a:spAutoFit/>
            </a:bodyPr>
            <a:lstStyle/>
            <a:p>
              <a:pPr algn="ctr"/>
              <a:r>
                <a:rPr lang="en-US" dirty="0"/>
                <a:t>“ADD” OR </a:t>
              </a:r>
            </a:p>
            <a:p>
              <a:pPr algn="ctr"/>
              <a:r>
                <a:rPr lang="en-US" dirty="0"/>
                <a:t>“PUT ON WORKSPACE”</a:t>
              </a:r>
            </a:p>
          </p:txBody>
        </p:sp>
      </p:grpSp>
      <p:sp>
        <p:nvSpPr>
          <p:cNvPr id="43" name="TextBox 42"/>
          <p:cNvSpPr txBox="1"/>
          <p:nvPr/>
        </p:nvSpPr>
        <p:spPr>
          <a:xfrm>
            <a:off x="4675853" y="1868979"/>
            <a:ext cx="3232174" cy="369332"/>
          </a:xfrm>
          <a:prstGeom prst="rect">
            <a:avLst/>
          </a:prstGeom>
          <a:noFill/>
        </p:spPr>
        <p:txBody>
          <a:bodyPr wrap="square" rtlCol="0">
            <a:spAutoFit/>
          </a:bodyPr>
          <a:lstStyle/>
          <a:p>
            <a:r>
              <a:rPr lang="en-US" dirty="0"/>
              <a:t>Start with workspace equal to 0</a:t>
            </a:r>
          </a:p>
        </p:txBody>
      </p:sp>
      <p:grpSp>
        <p:nvGrpSpPr>
          <p:cNvPr id="9" name="Group 8">
            <a:extLst>
              <a:ext uri="{FF2B5EF4-FFF2-40B4-BE49-F238E27FC236}">
                <a16:creationId xmlns:a16="http://schemas.microsoft.com/office/drawing/2014/main" id="{830BCD76-51D4-4D53-9563-2236239793B4}"/>
              </a:ext>
            </a:extLst>
          </p:cNvPr>
          <p:cNvGrpSpPr/>
          <p:nvPr/>
        </p:nvGrpSpPr>
        <p:grpSpPr>
          <a:xfrm>
            <a:off x="4496378" y="2885229"/>
            <a:ext cx="3903331" cy="574474"/>
            <a:chOff x="4496378" y="2885229"/>
            <a:chExt cx="3903331" cy="574474"/>
          </a:xfrm>
        </p:grpSpPr>
        <p:grpSp>
          <p:nvGrpSpPr>
            <p:cNvPr id="47" name="Group 46"/>
            <p:cNvGrpSpPr/>
            <p:nvPr/>
          </p:nvGrpSpPr>
          <p:grpSpPr>
            <a:xfrm>
              <a:off x="4496378" y="2914934"/>
              <a:ext cx="514290" cy="514290"/>
              <a:chOff x="4803331" y="1631701"/>
              <a:chExt cx="514290" cy="514290"/>
            </a:xfrm>
          </p:grpSpPr>
          <p:sp>
            <p:nvSpPr>
              <p:cNvPr id="48" name="Plus 47"/>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49" name="Rounded Rectangle 48"/>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7885419" y="2945413"/>
              <a:ext cx="514290" cy="514290"/>
              <a:chOff x="4803331" y="1631701"/>
              <a:chExt cx="514290" cy="514290"/>
            </a:xfrm>
          </p:grpSpPr>
          <p:sp>
            <p:nvSpPr>
              <p:cNvPr id="54" name="Plus 53"/>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55" name="Rounded Rectangle 54"/>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892528" y="2892862"/>
              <a:ext cx="514290" cy="514290"/>
              <a:chOff x="4803331" y="1631701"/>
              <a:chExt cx="514290" cy="514290"/>
            </a:xfrm>
          </p:grpSpPr>
          <p:sp>
            <p:nvSpPr>
              <p:cNvPr id="57" name="Plus 56"/>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58" name="Rounded Rectangle 57"/>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5710957" y="2885229"/>
              <a:ext cx="514290" cy="514290"/>
              <a:chOff x="4803331" y="1631701"/>
              <a:chExt cx="514290" cy="514290"/>
            </a:xfrm>
          </p:grpSpPr>
          <p:sp>
            <p:nvSpPr>
              <p:cNvPr id="63" name="Plus 62"/>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64" name="Rounded Rectangle 63"/>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386F3F43-5270-4943-9C25-AED478B65B4C}"/>
              </a:ext>
            </a:extLst>
          </p:cNvPr>
          <p:cNvGrpSpPr/>
          <p:nvPr/>
        </p:nvGrpSpPr>
        <p:grpSpPr>
          <a:xfrm>
            <a:off x="4518986" y="3540876"/>
            <a:ext cx="2910440" cy="543995"/>
            <a:chOff x="4518986" y="3540876"/>
            <a:chExt cx="2910440" cy="543995"/>
          </a:xfrm>
        </p:grpSpPr>
        <p:grpSp>
          <p:nvGrpSpPr>
            <p:cNvPr id="50" name="Group 49"/>
            <p:cNvGrpSpPr/>
            <p:nvPr/>
          </p:nvGrpSpPr>
          <p:grpSpPr>
            <a:xfrm>
              <a:off x="4518986" y="3570581"/>
              <a:ext cx="514290" cy="514290"/>
              <a:chOff x="7531694" y="1860158"/>
              <a:chExt cx="514290" cy="514290"/>
            </a:xfrm>
          </p:grpSpPr>
          <p:sp>
            <p:nvSpPr>
              <p:cNvPr id="51" name="Minus 50"/>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915136" y="3548509"/>
              <a:ext cx="514290" cy="514290"/>
              <a:chOff x="7531694" y="1860158"/>
              <a:chExt cx="514290" cy="514290"/>
            </a:xfrm>
          </p:grpSpPr>
          <p:sp>
            <p:nvSpPr>
              <p:cNvPr id="60" name="Minus 5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733565" y="3540876"/>
              <a:ext cx="514290" cy="514290"/>
              <a:chOff x="7531694" y="1860158"/>
              <a:chExt cx="514290" cy="514290"/>
            </a:xfrm>
          </p:grpSpPr>
          <p:sp>
            <p:nvSpPr>
              <p:cNvPr id="66" name="Minus 6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Rectangle: Rounded Corners 1">
            <a:extLst>
              <a:ext uri="{FF2B5EF4-FFF2-40B4-BE49-F238E27FC236}">
                <a16:creationId xmlns:a16="http://schemas.microsoft.com/office/drawing/2014/main" id="{C269AF37-7B6F-42B5-8AC0-6D1F5D46928E}"/>
              </a:ext>
            </a:extLst>
          </p:cNvPr>
          <p:cNvSpPr/>
          <p:nvPr/>
        </p:nvSpPr>
        <p:spPr>
          <a:xfrm>
            <a:off x="3962400" y="2238312"/>
            <a:ext cx="4791069" cy="2541236"/>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6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rmAutofit/>
          </a:bodyPr>
          <a:lstStyle/>
          <a:p>
            <a:pPr lvl="0"/>
            <a:r>
              <a:rPr lang="en-US" sz="2800" dirty="0"/>
              <a:t>OUR EXPERIENCES</a:t>
            </a:r>
            <a:endParaRPr lang="en-US" sz="3200" dirty="0"/>
          </a:p>
        </p:txBody>
      </p:sp>
      <p:sp>
        <p:nvSpPr>
          <p:cNvPr id="12" name="TextBox 11">
            <a:extLst>
              <a:ext uri="{FF2B5EF4-FFF2-40B4-BE49-F238E27FC236}">
                <a16:creationId xmlns:a16="http://schemas.microsoft.com/office/drawing/2014/main" id="{67791B2F-8749-4080-93F1-B66E1D611644}"/>
              </a:ext>
            </a:extLst>
          </p:cNvPr>
          <p:cNvSpPr txBox="1"/>
          <p:nvPr/>
        </p:nvSpPr>
        <p:spPr>
          <a:xfrm>
            <a:off x="486073" y="1885123"/>
            <a:ext cx="4709113" cy="461665"/>
          </a:xfrm>
          <a:prstGeom prst="rect">
            <a:avLst/>
          </a:prstGeom>
          <a:noFill/>
        </p:spPr>
        <p:txBody>
          <a:bodyPr wrap="square" rtlCol="0">
            <a:spAutoFit/>
          </a:bodyPr>
          <a:lstStyle/>
          <a:p>
            <a:pPr algn="ctr"/>
            <a:r>
              <a:rPr lang="en-US" sz="2400" dirty="0">
                <a:highlight>
                  <a:srgbClr val="FFFF00"/>
                </a:highlight>
                <a:latin typeface="Verdana" panose="020B0604030504040204" pitchFamily="34" charset="0"/>
                <a:ea typeface="Verdana" panose="020B0604030504040204" pitchFamily="34" charset="0"/>
              </a:rPr>
              <a:t>Major</a:t>
            </a:r>
            <a:r>
              <a:rPr lang="en-US" sz="2400" dirty="0">
                <a:latin typeface="Verdana" panose="020B0604030504040204" pitchFamily="34" charset="0"/>
                <a:ea typeface="Verdana" panose="020B0604030504040204" pitchFamily="34" charset="0"/>
              </a:rPr>
              <a:t> topics of middle school</a:t>
            </a:r>
          </a:p>
        </p:txBody>
      </p:sp>
      <p:sp>
        <p:nvSpPr>
          <p:cNvPr id="6" name="TextBox 5">
            <a:extLst>
              <a:ext uri="{FF2B5EF4-FFF2-40B4-BE49-F238E27FC236}">
                <a16:creationId xmlns:a16="http://schemas.microsoft.com/office/drawing/2014/main" id="{FD5CD47D-084C-40CC-A8B1-3BA236423BD0}"/>
              </a:ext>
            </a:extLst>
          </p:cNvPr>
          <p:cNvSpPr txBox="1"/>
          <p:nvPr/>
        </p:nvSpPr>
        <p:spPr>
          <a:xfrm>
            <a:off x="486074" y="4787375"/>
            <a:ext cx="3101641" cy="461665"/>
          </a:xfrm>
          <a:prstGeom prst="rect">
            <a:avLst/>
          </a:prstGeom>
          <a:noFill/>
        </p:spPr>
        <p:txBody>
          <a:bodyPr wrap="square" rtlCol="0">
            <a:spAutoFit/>
          </a:bodyPr>
          <a:lstStyle/>
          <a:p>
            <a:r>
              <a:rPr lang="en-US" sz="2400" dirty="0">
                <a:solidFill>
                  <a:srgbClr val="00B050"/>
                </a:solidFill>
                <a:latin typeface="Verdana" panose="020B0604030504040204" pitchFamily="34" charset="0"/>
                <a:ea typeface="Verdana" panose="020B0604030504040204" pitchFamily="34" charset="0"/>
              </a:rPr>
              <a:t>High Expectations</a:t>
            </a:r>
          </a:p>
        </p:txBody>
      </p:sp>
      <p:pic>
        <p:nvPicPr>
          <p:cNvPr id="7" name="Picture 6">
            <a:extLst>
              <a:ext uri="{FF2B5EF4-FFF2-40B4-BE49-F238E27FC236}">
                <a16:creationId xmlns:a16="http://schemas.microsoft.com/office/drawing/2014/main" id="{A005E3C3-634F-44BA-8A3F-0801F49F87F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91629" y="643386"/>
            <a:ext cx="3095171" cy="1280160"/>
          </a:xfrm>
          <a:prstGeom prst="rect">
            <a:avLst/>
          </a:prstGeom>
        </p:spPr>
      </p:pic>
      <p:sp>
        <p:nvSpPr>
          <p:cNvPr id="8" name="Content Placeholder 2">
            <a:extLst>
              <a:ext uri="{FF2B5EF4-FFF2-40B4-BE49-F238E27FC236}">
                <a16:creationId xmlns:a16="http://schemas.microsoft.com/office/drawing/2014/main" id="{67682F37-1425-443A-B147-677919E99736}"/>
              </a:ext>
            </a:extLst>
          </p:cNvPr>
          <p:cNvSpPr txBox="1">
            <a:spLocks/>
          </p:cNvSpPr>
          <p:nvPr/>
        </p:nvSpPr>
        <p:spPr>
          <a:xfrm>
            <a:off x="486073" y="5512940"/>
            <a:ext cx="5481590" cy="461666"/>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dirty="0">
                <a:solidFill>
                  <a:schemeClr val="accent6">
                    <a:lumMod val="75000"/>
                  </a:schemeClr>
                </a:solidFill>
              </a:rPr>
              <a:t>Increase confidence and </a:t>
            </a:r>
            <a:r>
              <a:rPr lang="en-US" sz="2400" u="sng" dirty="0">
                <a:solidFill>
                  <a:schemeClr val="accent6">
                    <a:lumMod val="75000"/>
                  </a:schemeClr>
                </a:solidFill>
              </a:rPr>
              <a:t>success</a:t>
            </a:r>
          </a:p>
        </p:txBody>
      </p:sp>
      <p:sp>
        <p:nvSpPr>
          <p:cNvPr id="9" name="Rectangle 8">
            <a:extLst>
              <a:ext uri="{FF2B5EF4-FFF2-40B4-BE49-F238E27FC236}">
                <a16:creationId xmlns:a16="http://schemas.microsoft.com/office/drawing/2014/main" id="{8E6A4EE3-A5C7-42C1-B6E5-E47648AEBDA4}"/>
              </a:ext>
            </a:extLst>
          </p:cNvPr>
          <p:cNvSpPr/>
          <p:nvPr/>
        </p:nvSpPr>
        <p:spPr>
          <a:xfrm>
            <a:off x="486074" y="1159560"/>
            <a:ext cx="4904074" cy="461665"/>
          </a:xfrm>
          <a:prstGeom prst="rect">
            <a:avLst/>
          </a:prstGeom>
        </p:spPr>
        <p:txBody>
          <a:bodyPr wrap="square">
            <a:spAutoFit/>
          </a:bodyPr>
          <a:lstStyle/>
          <a:p>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Plan to get students back on track</a:t>
            </a:r>
          </a:p>
        </p:txBody>
      </p:sp>
      <p:sp>
        <p:nvSpPr>
          <p:cNvPr id="10" name="TextBox 9">
            <a:extLst>
              <a:ext uri="{FF2B5EF4-FFF2-40B4-BE49-F238E27FC236}">
                <a16:creationId xmlns:a16="http://schemas.microsoft.com/office/drawing/2014/main" id="{6E001406-E131-40CC-B297-8793C967C3E4}"/>
              </a:ext>
            </a:extLst>
          </p:cNvPr>
          <p:cNvSpPr txBox="1"/>
          <p:nvPr/>
        </p:nvSpPr>
        <p:spPr>
          <a:xfrm>
            <a:off x="486073" y="3336249"/>
            <a:ext cx="3633870" cy="461665"/>
          </a:xfrm>
          <a:prstGeom prst="rect">
            <a:avLst/>
          </a:prstGeom>
          <a:noFill/>
        </p:spPr>
        <p:txBody>
          <a:bodyPr wrap="square" rtlCol="0">
            <a:spAutoFit/>
          </a:bodyPr>
          <a:lstStyle/>
          <a:p>
            <a:r>
              <a:rPr lang="en-US" sz="2400" dirty="0">
                <a:solidFill>
                  <a:srgbClr val="7030A0"/>
                </a:solidFill>
                <a:latin typeface="Verdana" panose="020B0604030504040204" pitchFamily="34" charset="0"/>
                <a:ea typeface="Verdana" panose="020B0604030504040204" pitchFamily="34" charset="0"/>
              </a:rPr>
              <a:t>Backfill   /   Frontload </a:t>
            </a:r>
          </a:p>
        </p:txBody>
      </p:sp>
      <p:sp>
        <p:nvSpPr>
          <p:cNvPr id="13" name="Rectangle 12">
            <a:extLst>
              <a:ext uri="{FF2B5EF4-FFF2-40B4-BE49-F238E27FC236}">
                <a16:creationId xmlns:a16="http://schemas.microsoft.com/office/drawing/2014/main" id="{0F51BC78-B073-488F-B0EE-36C9D57991AE}"/>
              </a:ext>
            </a:extLst>
          </p:cNvPr>
          <p:cNvSpPr/>
          <p:nvPr/>
        </p:nvSpPr>
        <p:spPr>
          <a:xfrm>
            <a:off x="486074" y="4061812"/>
            <a:ext cx="6819498" cy="461665"/>
          </a:xfrm>
          <a:prstGeom prst="rect">
            <a:avLst/>
          </a:prstGeom>
        </p:spPr>
        <p:txBody>
          <a:bodyPr wrap="square">
            <a:spAutoFit/>
          </a:bodyPr>
          <a:lstStyle/>
          <a:p>
            <a:r>
              <a:rPr lang="en-US" sz="2400" dirty="0">
                <a:solidFill>
                  <a:schemeClr val="accent6">
                    <a:lumMod val="50000"/>
                  </a:schemeClr>
                </a:solidFill>
                <a:latin typeface="Arial" panose="020B0604020202020204" pitchFamily="34" charset="0"/>
                <a:ea typeface="Calibri" panose="020F0502020204030204" pitchFamily="34" charset="0"/>
                <a:cs typeface="Times New Roman" panose="02020603050405020304" pitchFamily="18" charset="0"/>
              </a:rPr>
              <a:t>Appropriate content - pitched to students’ needs</a:t>
            </a:r>
          </a:p>
        </p:txBody>
      </p:sp>
      <p:sp>
        <p:nvSpPr>
          <p:cNvPr id="14" name="TextBox 13">
            <a:extLst>
              <a:ext uri="{FF2B5EF4-FFF2-40B4-BE49-F238E27FC236}">
                <a16:creationId xmlns:a16="http://schemas.microsoft.com/office/drawing/2014/main" id="{CCCA30EC-8BE9-4C1C-A44D-B8BFA1D01228}"/>
              </a:ext>
            </a:extLst>
          </p:cNvPr>
          <p:cNvSpPr txBox="1"/>
          <p:nvPr/>
        </p:nvSpPr>
        <p:spPr>
          <a:xfrm>
            <a:off x="486073" y="2610686"/>
            <a:ext cx="5029202" cy="461665"/>
          </a:xfrm>
          <a:prstGeom prst="rect">
            <a:avLst/>
          </a:prstGeom>
          <a:noFill/>
        </p:spPr>
        <p:txBody>
          <a:bodyPr wrap="square" rtlCol="0">
            <a:spAutoFit/>
          </a:bodyPr>
          <a:lstStyle/>
          <a:p>
            <a:r>
              <a:rPr lang="en-US" sz="2400" dirty="0">
                <a:solidFill>
                  <a:srgbClr val="00B0F0"/>
                </a:solidFill>
                <a:latin typeface="Verdana" panose="020B0604030504040204" pitchFamily="34" charset="0"/>
                <a:ea typeface="Verdana" panose="020B0604030504040204" pitchFamily="34" charset="0"/>
              </a:rPr>
              <a:t>Try to stay close to grade level</a:t>
            </a:r>
          </a:p>
        </p:txBody>
      </p:sp>
    </p:spTree>
    <p:extLst>
      <p:ext uri="{BB962C8B-B14F-4D97-AF65-F5344CB8AC3E}">
        <p14:creationId xmlns:p14="http://schemas.microsoft.com/office/powerpoint/2010/main" val="3477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10"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591055-C485-415B-99AE-428EE0BE0884}"/>
              </a:ext>
            </a:extLst>
          </p:cNvPr>
          <p:cNvPicPr>
            <a:picLocks noChangeAspect="1"/>
          </p:cNvPicPr>
          <p:nvPr/>
        </p:nvPicPr>
        <p:blipFill>
          <a:blip r:embed="rId3"/>
          <a:stretch>
            <a:fillRect/>
          </a:stretch>
        </p:blipFill>
        <p:spPr>
          <a:xfrm>
            <a:off x="2401505" y="1009151"/>
            <a:ext cx="4402438" cy="5376672"/>
          </a:xfrm>
          <a:prstGeom prst="rect">
            <a:avLst/>
          </a:prstGeom>
          <a:ln w="57150">
            <a:solidFill>
              <a:srgbClr val="92D050"/>
            </a:solidFill>
          </a:ln>
        </p:spPr>
      </p:pic>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 THE RULES</a:t>
            </a:r>
          </a:p>
        </p:txBody>
      </p:sp>
      <p:sp>
        <p:nvSpPr>
          <p:cNvPr id="3" name="Oval 2">
            <a:extLst>
              <a:ext uri="{FF2B5EF4-FFF2-40B4-BE49-F238E27FC236}">
                <a16:creationId xmlns:a16="http://schemas.microsoft.com/office/drawing/2014/main" id="{3A73B5F6-043E-4521-9743-BA0F91148451}"/>
              </a:ext>
            </a:extLst>
          </p:cNvPr>
          <p:cNvSpPr/>
          <p:nvPr/>
        </p:nvSpPr>
        <p:spPr>
          <a:xfrm>
            <a:off x="2343754" y="1665171"/>
            <a:ext cx="1102093" cy="34650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F5ACC8B-FC0E-427E-BCD0-89D37532A719}"/>
              </a:ext>
            </a:extLst>
          </p:cNvPr>
          <p:cNvSpPr/>
          <p:nvPr/>
        </p:nvSpPr>
        <p:spPr>
          <a:xfrm>
            <a:off x="2343754" y="2625991"/>
            <a:ext cx="1102093" cy="34650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62ABD9-A965-4237-8BA9-47C0B8067A16}"/>
              </a:ext>
            </a:extLst>
          </p:cNvPr>
          <p:cNvSpPr/>
          <p:nvPr/>
        </p:nvSpPr>
        <p:spPr>
          <a:xfrm>
            <a:off x="2343754" y="3697487"/>
            <a:ext cx="1506354" cy="34650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2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685800"/>
          </a:xfrm>
        </p:spPr>
        <p:txBody>
          <a:bodyPr>
            <a:normAutofit/>
          </a:bodyPr>
          <a:lstStyle/>
          <a:p>
            <a:r>
              <a:rPr lang="en-US" sz="2700" dirty="0"/>
              <a:t>SUBTRACTING INTEGERS WITH COUNTERS</a:t>
            </a:r>
            <a:endParaRPr lang="en-US" dirty="0"/>
          </a:p>
        </p:txBody>
      </p:sp>
      <p:sp>
        <p:nvSpPr>
          <p:cNvPr id="19" name="TextBox 18"/>
          <p:cNvSpPr txBox="1"/>
          <p:nvPr/>
        </p:nvSpPr>
        <p:spPr>
          <a:xfrm>
            <a:off x="4647718" y="1868697"/>
            <a:ext cx="3232174" cy="369332"/>
          </a:xfrm>
          <a:prstGeom prst="rect">
            <a:avLst/>
          </a:prstGeom>
          <a:noFill/>
        </p:spPr>
        <p:txBody>
          <a:bodyPr wrap="square" rtlCol="0">
            <a:spAutoFit/>
          </a:bodyPr>
          <a:lstStyle/>
          <a:p>
            <a:r>
              <a:rPr lang="en-US" dirty="0"/>
              <a:t>Start with workspace equal to 0</a:t>
            </a:r>
          </a:p>
        </p:txBody>
      </p:sp>
      <p:grpSp>
        <p:nvGrpSpPr>
          <p:cNvPr id="2" name="Group 1">
            <a:extLst>
              <a:ext uri="{FF2B5EF4-FFF2-40B4-BE49-F238E27FC236}">
                <a16:creationId xmlns:a16="http://schemas.microsoft.com/office/drawing/2014/main" id="{E966F866-4FBA-4820-8E28-DA7EE9CE7B22}"/>
              </a:ext>
            </a:extLst>
          </p:cNvPr>
          <p:cNvGrpSpPr/>
          <p:nvPr/>
        </p:nvGrpSpPr>
        <p:grpSpPr>
          <a:xfrm>
            <a:off x="605432" y="1874129"/>
            <a:ext cx="1857689" cy="1379237"/>
            <a:chOff x="910961" y="3253366"/>
            <a:chExt cx="1857689" cy="1379237"/>
          </a:xfrm>
        </p:grpSpPr>
        <p:cxnSp>
          <p:nvCxnSpPr>
            <p:cNvPr id="5" name="Straight Arrow Connector 4"/>
            <p:cNvCxnSpPr/>
            <p:nvPr/>
          </p:nvCxnSpPr>
          <p:spPr>
            <a:xfrm flipV="1">
              <a:off x="1839915" y="3253366"/>
              <a:ext cx="0" cy="4014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910961" y="3709273"/>
              <a:ext cx="1857689" cy="923330"/>
            </a:xfrm>
            <a:prstGeom prst="rect">
              <a:avLst/>
            </a:prstGeom>
            <a:noFill/>
          </p:spPr>
          <p:txBody>
            <a:bodyPr wrap="square" rtlCol="0">
              <a:spAutoFit/>
            </a:bodyPr>
            <a:lstStyle/>
            <a:p>
              <a:r>
                <a:rPr lang="en-US" dirty="0"/>
                <a:t>“SUBTRACT” OR </a:t>
              </a:r>
            </a:p>
            <a:p>
              <a:r>
                <a:rPr lang="en-US" dirty="0"/>
                <a:t>“REMOVE FROM </a:t>
              </a:r>
            </a:p>
            <a:p>
              <a:r>
                <a:rPr lang="en-US" dirty="0"/>
                <a:t>WORKSPACE”</a:t>
              </a:r>
            </a:p>
          </p:txBody>
        </p:sp>
      </p:grpSp>
      <p:grpSp>
        <p:nvGrpSpPr>
          <p:cNvPr id="8" name="Group 7">
            <a:extLst>
              <a:ext uri="{FF2B5EF4-FFF2-40B4-BE49-F238E27FC236}">
                <a16:creationId xmlns:a16="http://schemas.microsoft.com/office/drawing/2014/main" id="{9289B7DE-FD85-4581-A81F-22B289DEAF07}"/>
              </a:ext>
            </a:extLst>
          </p:cNvPr>
          <p:cNvGrpSpPr/>
          <p:nvPr/>
        </p:nvGrpSpPr>
        <p:grpSpPr>
          <a:xfrm>
            <a:off x="4572000" y="2634146"/>
            <a:ext cx="2683944" cy="594803"/>
            <a:chOff x="4554740" y="3724180"/>
            <a:chExt cx="2683944" cy="594803"/>
          </a:xfrm>
        </p:grpSpPr>
        <p:cxnSp>
          <p:nvCxnSpPr>
            <p:cNvPr id="24" name="Straight Connector 23"/>
            <p:cNvCxnSpPr/>
            <p:nvPr/>
          </p:nvCxnSpPr>
          <p:spPr>
            <a:xfrm>
              <a:off x="4554740" y="3804693"/>
              <a:ext cx="2683944" cy="5142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554740" y="3724180"/>
              <a:ext cx="2553419" cy="5948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7FC1FB3-E548-46E5-BE61-B768191C41E8}"/>
              </a:ext>
            </a:extLst>
          </p:cNvPr>
          <p:cNvGrpSpPr/>
          <p:nvPr/>
        </p:nvGrpSpPr>
        <p:grpSpPr>
          <a:xfrm>
            <a:off x="4739890" y="2633118"/>
            <a:ext cx="3140002" cy="514290"/>
            <a:chOff x="4739890" y="3804693"/>
            <a:chExt cx="3140002" cy="514290"/>
          </a:xfrm>
        </p:grpSpPr>
        <p:grpSp>
          <p:nvGrpSpPr>
            <p:cNvPr id="26" name="Group 25"/>
            <p:cNvGrpSpPr/>
            <p:nvPr/>
          </p:nvGrpSpPr>
          <p:grpSpPr>
            <a:xfrm>
              <a:off x="7365602" y="3804693"/>
              <a:ext cx="514290" cy="514290"/>
              <a:chOff x="7531694" y="1860158"/>
              <a:chExt cx="514290" cy="514290"/>
            </a:xfrm>
          </p:grpSpPr>
          <p:sp>
            <p:nvSpPr>
              <p:cNvPr id="27" name="Minus 26"/>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404395" y="3804693"/>
              <a:ext cx="514290" cy="514290"/>
              <a:chOff x="7531694" y="1860158"/>
              <a:chExt cx="514290" cy="514290"/>
            </a:xfrm>
          </p:grpSpPr>
          <p:sp>
            <p:nvSpPr>
              <p:cNvPr id="30" name="Minus 2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5601086" y="3804693"/>
              <a:ext cx="514290" cy="514290"/>
              <a:chOff x="7531694" y="1860158"/>
              <a:chExt cx="514290" cy="514290"/>
            </a:xfrm>
          </p:grpSpPr>
          <p:sp>
            <p:nvSpPr>
              <p:cNvPr id="33" name="Minus 32"/>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4739890" y="3804693"/>
              <a:ext cx="514290" cy="514290"/>
              <a:chOff x="7531694" y="1860158"/>
              <a:chExt cx="514290" cy="514290"/>
            </a:xfrm>
          </p:grpSpPr>
          <p:sp>
            <p:nvSpPr>
              <p:cNvPr id="36" name="Minus 3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8" name="TextBox 37">
            <a:extLst>
              <a:ext uri="{FF2B5EF4-FFF2-40B4-BE49-F238E27FC236}">
                <a16:creationId xmlns:a16="http://schemas.microsoft.com/office/drawing/2014/main" id="{291DAE4A-402E-4BD7-9FF0-7ED89A2CF2BF}"/>
              </a:ext>
            </a:extLst>
          </p:cNvPr>
          <p:cNvSpPr txBox="1"/>
          <p:nvPr/>
        </p:nvSpPr>
        <p:spPr>
          <a:xfrm>
            <a:off x="565049" y="1136843"/>
            <a:ext cx="2390128" cy="769441"/>
          </a:xfrm>
          <a:prstGeom prst="rect">
            <a:avLst/>
          </a:prstGeom>
          <a:noFill/>
        </p:spPr>
        <p:txBody>
          <a:bodyPr wrap="square" rtlCol="0">
            <a:spAutoFit/>
          </a:bodyPr>
          <a:lstStyle/>
          <a:p>
            <a:r>
              <a:rPr lang="en-US" dirty="0"/>
              <a:t> </a:t>
            </a:r>
            <a:r>
              <a:rPr lang="en-US" sz="4400" dirty="0">
                <a:solidFill>
                  <a:srgbClr val="0000CC"/>
                </a:solidFill>
                <a:latin typeface="Arial" panose="020B0604020202020204" pitchFamily="34" charset="0"/>
                <a:cs typeface="Arial" panose="020B0604020202020204" pitchFamily="34" charset="0"/>
              </a:rPr>
              <a:t>-4 </a:t>
            </a:r>
            <a:r>
              <a:rPr lang="en-US" sz="4400" dirty="0">
                <a:solidFill>
                  <a:srgbClr val="0000CC"/>
                </a:solidFill>
              </a:rPr>
              <a:t>– </a:t>
            </a:r>
            <a:r>
              <a:rPr lang="en-US" sz="4400" dirty="0">
                <a:solidFill>
                  <a:srgbClr val="0000CC"/>
                </a:solidFill>
                <a:latin typeface="Arial" panose="020B0604020202020204" pitchFamily="34" charset="0"/>
                <a:cs typeface="Arial" panose="020B0604020202020204" pitchFamily="34" charset="0"/>
              </a:rPr>
              <a:t>(-3) </a:t>
            </a:r>
          </a:p>
        </p:txBody>
      </p:sp>
      <p:sp>
        <p:nvSpPr>
          <p:cNvPr id="39" name="TextBox 38">
            <a:extLst>
              <a:ext uri="{FF2B5EF4-FFF2-40B4-BE49-F238E27FC236}">
                <a16:creationId xmlns:a16="http://schemas.microsoft.com/office/drawing/2014/main" id="{E85C7688-F221-4D17-8BA8-341B8837CCC1}"/>
              </a:ext>
            </a:extLst>
          </p:cNvPr>
          <p:cNvSpPr txBox="1"/>
          <p:nvPr/>
        </p:nvSpPr>
        <p:spPr>
          <a:xfrm>
            <a:off x="2955177" y="1136843"/>
            <a:ext cx="1188198" cy="769441"/>
          </a:xfrm>
          <a:prstGeom prst="rect">
            <a:avLst/>
          </a:prstGeom>
          <a:noFill/>
        </p:spPr>
        <p:txBody>
          <a:bodyPr wrap="square" rtlCol="0">
            <a:spAutoFit/>
          </a:bodyPr>
          <a:lstStyle/>
          <a:p>
            <a:r>
              <a:rPr lang="en-US" sz="4400" dirty="0">
                <a:solidFill>
                  <a:schemeClr val="accent2">
                    <a:lumMod val="75000"/>
                  </a:schemeClr>
                </a:solidFill>
                <a:latin typeface="Arial" panose="020B0604020202020204" pitchFamily="34" charset="0"/>
                <a:cs typeface="Arial" panose="020B0604020202020204" pitchFamily="34" charset="0"/>
              </a:rPr>
              <a:t>= -1</a:t>
            </a:r>
          </a:p>
        </p:txBody>
      </p:sp>
      <p:sp>
        <p:nvSpPr>
          <p:cNvPr id="40" name="Rectangle: Rounded Corners 39">
            <a:extLst>
              <a:ext uri="{FF2B5EF4-FFF2-40B4-BE49-F238E27FC236}">
                <a16:creationId xmlns:a16="http://schemas.microsoft.com/office/drawing/2014/main" id="{7741C93B-82B3-42AC-ADC7-FA25CD50E18B}"/>
              </a:ext>
            </a:extLst>
          </p:cNvPr>
          <p:cNvSpPr/>
          <p:nvPr/>
        </p:nvSpPr>
        <p:spPr>
          <a:xfrm>
            <a:off x="3962400" y="2238312"/>
            <a:ext cx="4791069" cy="1190688"/>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96D2D78-7909-4131-80B0-3D5CDE92913B}"/>
              </a:ext>
            </a:extLst>
          </p:cNvPr>
          <p:cNvSpPr txBox="1"/>
          <p:nvPr/>
        </p:nvSpPr>
        <p:spPr>
          <a:xfrm>
            <a:off x="4647718" y="3536015"/>
            <a:ext cx="3232174" cy="369332"/>
          </a:xfrm>
          <a:prstGeom prst="rect">
            <a:avLst/>
          </a:prstGeom>
          <a:noFill/>
        </p:spPr>
        <p:txBody>
          <a:bodyPr wrap="square" rtlCol="0">
            <a:spAutoFit/>
          </a:bodyPr>
          <a:lstStyle/>
          <a:p>
            <a:r>
              <a:rPr lang="en-US" dirty="0">
                <a:solidFill>
                  <a:srgbClr val="00B050"/>
                </a:solidFill>
                <a:latin typeface="Comic Sans MS" panose="030F0702030302020204" pitchFamily="66" charset="0"/>
                <a:ea typeface="Verdana" panose="020B0604030504040204" pitchFamily="34" charset="0"/>
              </a:rPr>
              <a:t>I have enough to take away.</a:t>
            </a:r>
          </a:p>
        </p:txBody>
      </p:sp>
    </p:spTree>
    <p:extLst>
      <p:ext uri="{BB962C8B-B14F-4D97-AF65-F5344CB8AC3E}">
        <p14:creationId xmlns:p14="http://schemas.microsoft.com/office/powerpoint/2010/main" val="11193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21751" cy="685800"/>
          </a:xfrm>
        </p:spPr>
        <p:txBody>
          <a:bodyPr>
            <a:normAutofit/>
          </a:bodyPr>
          <a:lstStyle/>
          <a:p>
            <a:r>
              <a:rPr lang="en-US" sz="2800" dirty="0"/>
              <a:t>SUBTRACTING INTEGERS WITH COUNTERS</a:t>
            </a:r>
            <a:endParaRPr lang="en-US" sz="2400" dirty="0"/>
          </a:p>
        </p:txBody>
      </p:sp>
      <p:sp>
        <p:nvSpPr>
          <p:cNvPr id="35" name="TextBox 34"/>
          <p:cNvSpPr txBox="1"/>
          <p:nvPr/>
        </p:nvSpPr>
        <p:spPr>
          <a:xfrm>
            <a:off x="4590908" y="1409629"/>
            <a:ext cx="3232174" cy="369332"/>
          </a:xfrm>
          <a:prstGeom prst="rect">
            <a:avLst/>
          </a:prstGeom>
          <a:noFill/>
        </p:spPr>
        <p:txBody>
          <a:bodyPr wrap="square" rtlCol="0">
            <a:spAutoFit/>
          </a:bodyPr>
          <a:lstStyle/>
          <a:p>
            <a:r>
              <a:rPr lang="en-US" dirty="0"/>
              <a:t>Start with workspace equal to 0</a:t>
            </a:r>
          </a:p>
        </p:txBody>
      </p:sp>
      <p:grpSp>
        <p:nvGrpSpPr>
          <p:cNvPr id="42" name="Group 41"/>
          <p:cNvGrpSpPr/>
          <p:nvPr/>
        </p:nvGrpSpPr>
        <p:grpSpPr>
          <a:xfrm>
            <a:off x="449944" y="1906284"/>
            <a:ext cx="1805914" cy="1428015"/>
            <a:chOff x="795361" y="2202709"/>
            <a:chExt cx="1805914" cy="1428015"/>
          </a:xfrm>
        </p:grpSpPr>
        <p:cxnSp>
          <p:nvCxnSpPr>
            <p:cNvPr id="43" name="Straight Arrow Connector 42"/>
            <p:cNvCxnSpPr/>
            <p:nvPr/>
          </p:nvCxnSpPr>
          <p:spPr>
            <a:xfrm flipV="1">
              <a:off x="1690777" y="2202709"/>
              <a:ext cx="0" cy="5498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795361" y="2707394"/>
              <a:ext cx="1805914" cy="923330"/>
            </a:xfrm>
            <a:prstGeom prst="rect">
              <a:avLst/>
            </a:prstGeom>
            <a:noFill/>
          </p:spPr>
          <p:txBody>
            <a:bodyPr wrap="square" rtlCol="0">
              <a:spAutoFit/>
            </a:bodyPr>
            <a:lstStyle/>
            <a:p>
              <a:pPr algn="ctr"/>
              <a:r>
                <a:rPr lang="en-US" dirty="0"/>
                <a:t>“SUBTRACT” OR </a:t>
              </a:r>
            </a:p>
            <a:p>
              <a:pPr algn="ctr"/>
              <a:r>
                <a:rPr lang="en-US" dirty="0"/>
                <a:t>“REMOVE FROM </a:t>
              </a:r>
            </a:p>
            <a:p>
              <a:pPr algn="ctr"/>
              <a:r>
                <a:rPr lang="en-US" dirty="0"/>
                <a:t>WORKSPACE”</a:t>
              </a:r>
            </a:p>
          </p:txBody>
        </p:sp>
      </p:grpSp>
      <p:grpSp>
        <p:nvGrpSpPr>
          <p:cNvPr id="12" name="Group 11">
            <a:extLst>
              <a:ext uri="{FF2B5EF4-FFF2-40B4-BE49-F238E27FC236}">
                <a16:creationId xmlns:a16="http://schemas.microsoft.com/office/drawing/2014/main" id="{60B0685E-0813-4B88-AF3E-2E5B90E7AA90}"/>
              </a:ext>
            </a:extLst>
          </p:cNvPr>
          <p:cNvGrpSpPr/>
          <p:nvPr/>
        </p:nvGrpSpPr>
        <p:grpSpPr>
          <a:xfrm>
            <a:off x="3839661" y="4047830"/>
            <a:ext cx="4647509" cy="428439"/>
            <a:chOff x="3839661" y="4266905"/>
            <a:chExt cx="4647509" cy="428439"/>
          </a:xfrm>
        </p:grpSpPr>
        <p:cxnSp>
          <p:nvCxnSpPr>
            <p:cNvPr id="63" name="Straight Connector 62"/>
            <p:cNvCxnSpPr/>
            <p:nvPr/>
          </p:nvCxnSpPr>
          <p:spPr>
            <a:xfrm>
              <a:off x="3839661" y="4266905"/>
              <a:ext cx="4647509" cy="4284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3907766" y="4266905"/>
              <a:ext cx="4545864" cy="42843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9">
            <a:extLst>
              <a:ext uri="{FF2B5EF4-FFF2-40B4-BE49-F238E27FC236}">
                <a16:creationId xmlns:a16="http://schemas.microsoft.com/office/drawing/2014/main" id="{FF3A0106-65F3-40D4-BFD0-BBB45EBA570B}"/>
              </a:ext>
            </a:extLst>
          </p:cNvPr>
          <p:cNvGrpSpPr/>
          <p:nvPr/>
        </p:nvGrpSpPr>
        <p:grpSpPr>
          <a:xfrm>
            <a:off x="5623965" y="2069885"/>
            <a:ext cx="1245810" cy="525147"/>
            <a:chOff x="5623965" y="2269910"/>
            <a:chExt cx="1245810" cy="525147"/>
          </a:xfrm>
        </p:grpSpPr>
        <p:grpSp>
          <p:nvGrpSpPr>
            <p:cNvPr id="68" name="Group 67"/>
            <p:cNvGrpSpPr/>
            <p:nvPr/>
          </p:nvGrpSpPr>
          <p:grpSpPr>
            <a:xfrm>
              <a:off x="5623965" y="2269910"/>
              <a:ext cx="514290" cy="514290"/>
              <a:chOff x="3879907" y="1462571"/>
              <a:chExt cx="514290" cy="514290"/>
            </a:xfrm>
          </p:grpSpPr>
          <p:sp>
            <p:nvSpPr>
              <p:cNvPr id="69" name="Plus 68"/>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70" name="Rounded Rectangle 69"/>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6355485" y="2280767"/>
              <a:ext cx="514290" cy="514290"/>
              <a:chOff x="3879907" y="1462571"/>
              <a:chExt cx="514290" cy="514290"/>
            </a:xfrm>
          </p:grpSpPr>
          <p:sp>
            <p:nvSpPr>
              <p:cNvPr id="93" name="Plus 92"/>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94" name="Rounded Rectangle 93"/>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4" name="Rectangle: Rounded Corners 53">
            <a:extLst>
              <a:ext uri="{FF2B5EF4-FFF2-40B4-BE49-F238E27FC236}">
                <a16:creationId xmlns:a16="http://schemas.microsoft.com/office/drawing/2014/main" id="{B9604FD9-2F64-4F2F-B8A6-FE5B63951F05}"/>
              </a:ext>
            </a:extLst>
          </p:cNvPr>
          <p:cNvSpPr/>
          <p:nvPr/>
        </p:nvSpPr>
        <p:spPr>
          <a:xfrm>
            <a:off x="3733805" y="1760807"/>
            <a:ext cx="4857740" cy="3154094"/>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19E9C3D-C772-473A-9D76-10F4FB311557}"/>
              </a:ext>
            </a:extLst>
          </p:cNvPr>
          <p:cNvSpPr txBox="1"/>
          <p:nvPr/>
        </p:nvSpPr>
        <p:spPr>
          <a:xfrm>
            <a:off x="4791064" y="5050363"/>
            <a:ext cx="2622892" cy="1046440"/>
          </a:xfrm>
          <a:prstGeom prst="rect">
            <a:avLst/>
          </a:prstGeom>
          <a:noFill/>
        </p:spPr>
        <p:txBody>
          <a:bodyPr wrap="square" rtlCol="0">
            <a:spAutoFit/>
          </a:bodyPr>
          <a:lstStyle/>
          <a:p>
            <a:pPr algn="ctr"/>
            <a:r>
              <a:rPr lang="en-US" dirty="0">
                <a:solidFill>
                  <a:srgbClr val="00B050"/>
                </a:solidFill>
                <a:latin typeface="Comic Sans MS" panose="030F0702030302020204" pitchFamily="66" charset="0"/>
                <a:ea typeface="Verdana" panose="020B0604030504040204" pitchFamily="34" charset="0"/>
              </a:rPr>
              <a:t>I </a:t>
            </a:r>
            <a:r>
              <a:rPr lang="en-US" b="1" i="1" dirty="0">
                <a:solidFill>
                  <a:srgbClr val="00B050"/>
                </a:solidFill>
                <a:latin typeface="Comic Sans MS" panose="030F0702030302020204" pitchFamily="66" charset="0"/>
                <a:ea typeface="Verdana" panose="020B0604030504040204" pitchFamily="34" charset="0"/>
              </a:rPr>
              <a:t>don’t</a:t>
            </a:r>
            <a:r>
              <a:rPr lang="en-US" dirty="0">
                <a:solidFill>
                  <a:srgbClr val="00B050"/>
                </a:solidFill>
                <a:latin typeface="Comic Sans MS" panose="030F0702030302020204" pitchFamily="66" charset="0"/>
                <a:ea typeface="Verdana" panose="020B0604030504040204" pitchFamily="34" charset="0"/>
              </a:rPr>
              <a:t> have what </a:t>
            </a:r>
          </a:p>
          <a:p>
            <a:pPr algn="ctr"/>
            <a:r>
              <a:rPr lang="en-US" dirty="0">
                <a:solidFill>
                  <a:srgbClr val="00B050"/>
                </a:solidFill>
                <a:latin typeface="Comic Sans MS" panose="030F0702030302020204" pitchFamily="66" charset="0"/>
                <a:ea typeface="Verdana" panose="020B0604030504040204" pitchFamily="34" charset="0"/>
              </a:rPr>
              <a:t>I need to take away.</a:t>
            </a:r>
          </a:p>
          <a:p>
            <a:pPr algn="ctr"/>
            <a:endParaRPr lang="en-US" sz="700" dirty="0">
              <a:solidFill>
                <a:srgbClr val="00B050"/>
              </a:solidFill>
              <a:latin typeface="Comic Sans MS" panose="030F0702030302020204" pitchFamily="66" charset="0"/>
              <a:ea typeface="Verdana" panose="020B0604030504040204" pitchFamily="34" charset="0"/>
            </a:endParaRPr>
          </a:p>
          <a:p>
            <a:pPr algn="ctr"/>
            <a:r>
              <a:rPr lang="en-US" dirty="0">
                <a:solidFill>
                  <a:srgbClr val="00B050"/>
                </a:solidFill>
                <a:latin typeface="Comic Sans MS" panose="030F0702030302020204" pitchFamily="66" charset="0"/>
                <a:ea typeface="Verdana" panose="020B0604030504040204" pitchFamily="34" charset="0"/>
              </a:rPr>
              <a:t>What now?</a:t>
            </a:r>
          </a:p>
        </p:txBody>
      </p:sp>
      <p:sp>
        <p:nvSpPr>
          <p:cNvPr id="56" name="TextBox 55">
            <a:extLst>
              <a:ext uri="{FF2B5EF4-FFF2-40B4-BE49-F238E27FC236}">
                <a16:creationId xmlns:a16="http://schemas.microsoft.com/office/drawing/2014/main" id="{E42164C5-4A1B-43A5-8B4B-D5DB0D21D14B}"/>
              </a:ext>
            </a:extLst>
          </p:cNvPr>
          <p:cNvSpPr txBox="1"/>
          <p:nvPr/>
        </p:nvSpPr>
        <p:spPr>
          <a:xfrm>
            <a:off x="555524" y="1136843"/>
            <a:ext cx="2123822" cy="769441"/>
          </a:xfrm>
          <a:prstGeom prst="rect">
            <a:avLst/>
          </a:prstGeom>
          <a:noFill/>
        </p:spPr>
        <p:txBody>
          <a:bodyPr wrap="square" rtlCol="0">
            <a:spAutoFit/>
          </a:bodyPr>
          <a:lstStyle/>
          <a:p>
            <a:r>
              <a:rPr lang="en-US" dirty="0"/>
              <a:t> </a:t>
            </a:r>
            <a:r>
              <a:rPr lang="en-US" sz="4400" dirty="0">
                <a:solidFill>
                  <a:srgbClr val="0000CC"/>
                </a:solidFill>
                <a:latin typeface="Arial" panose="020B0604020202020204" pitchFamily="34" charset="0"/>
                <a:cs typeface="Arial" panose="020B0604020202020204" pitchFamily="34" charset="0"/>
              </a:rPr>
              <a:t>2 </a:t>
            </a:r>
            <a:r>
              <a:rPr lang="en-US" sz="4400" dirty="0">
                <a:solidFill>
                  <a:srgbClr val="0000CC"/>
                </a:solidFill>
              </a:rPr>
              <a:t>– </a:t>
            </a:r>
            <a:r>
              <a:rPr lang="en-US" sz="4400" dirty="0">
                <a:solidFill>
                  <a:srgbClr val="0000CC"/>
                </a:solidFill>
                <a:latin typeface="Arial" panose="020B0604020202020204" pitchFamily="34" charset="0"/>
                <a:cs typeface="Arial" panose="020B0604020202020204" pitchFamily="34" charset="0"/>
              </a:rPr>
              <a:t>(-5) </a:t>
            </a:r>
          </a:p>
        </p:txBody>
      </p:sp>
      <p:sp>
        <p:nvSpPr>
          <p:cNvPr id="57" name="TextBox 56">
            <a:extLst>
              <a:ext uri="{FF2B5EF4-FFF2-40B4-BE49-F238E27FC236}">
                <a16:creationId xmlns:a16="http://schemas.microsoft.com/office/drawing/2014/main" id="{5F937C77-DACF-4330-BB98-9D4C394FB363}"/>
              </a:ext>
            </a:extLst>
          </p:cNvPr>
          <p:cNvSpPr txBox="1"/>
          <p:nvPr/>
        </p:nvSpPr>
        <p:spPr>
          <a:xfrm>
            <a:off x="2564652" y="1136843"/>
            <a:ext cx="1026290" cy="769441"/>
          </a:xfrm>
          <a:prstGeom prst="rect">
            <a:avLst/>
          </a:prstGeom>
          <a:noFill/>
        </p:spPr>
        <p:txBody>
          <a:bodyPr wrap="square" rtlCol="0">
            <a:spAutoFit/>
          </a:bodyPr>
          <a:lstStyle/>
          <a:p>
            <a:r>
              <a:rPr lang="en-US" sz="4400" dirty="0">
                <a:solidFill>
                  <a:schemeClr val="accent2">
                    <a:lumMod val="75000"/>
                  </a:schemeClr>
                </a:solidFill>
                <a:latin typeface="Arial" panose="020B0604020202020204" pitchFamily="34" charset="0"/>
                <a:cs typeface="Arial" panose="020B0604020202020204" pitchFamily="34" charset="0"/>
              </a:rPr>
              <a:t>= 7</a:t>
            </a:r>
          </a:p>
        </p:txBody>
      </p:sp>
      <p:grpSp>
        <p:nvGrpSpPr>
          <p:cNvPr id="17" name="Group 16">
            <a:extLst>
              <a:ext uri="{FF2B5EF4-FFF2-40B4-BE49-F238E27FC236}">
                <a16:creationId xmlns:a16="http://schemas.microsoft.com/office/drawing/2014/main" id="{13037C6F-A13C-4771-9BDF-91E23CCC3C4E}"/>
              </a:ext>
            </a:extLst>
          </p:cNvPr>
          <p:cNvGrpSpPr/>
          <p:nvPr/>
        </p:nvGrpSpPr>
        <p:grpSpPr>
          <a:xfrm>
            <a:off x="6810335" y="3088882"/>
            <a:ext cx="618473" cy="1437272"/>
            <a:chOff x="6810335" y="3088882"/>
            <a:chExt cx="618473" cy="1437272"/>
          </a:xfrm>
        </p:grpSpPr>
        <p:grpSp>
          <p:nvGrpSpPr>
            <p:cNvPr id="77" name="Group 76"/>
            <p:cNvGrpSpPr/>
            <p:nvPr/>
          </p:nvGrpSpPr>
          <p:grpSpPr>
            <a:xfrm>
              <a:off x="6914518" y="4011864"/>
              <a:ext cx="514290" cy="514290"/>
              <a:chOff x="7531694" y="1860158"/>
              <a:chExt cx="514290" cy="514290"/>
            </a:xfrm>
          </p:grpSpPr>
          <p:sp>
            <p:nvSpPr>
              <p:cNvPr id="78" name="Minus 77"/>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6810335" y="3088882"/>
              <a:ext cx="514290" cy="514290"/>
              <a:chOff x="3879907" y="1462571"/>
              <a:chExt cx="514290" cy="514290"/>
            </a:xfrm>
          </p:grpSpPr>
          <p:sp>
            <p:nvSpPr>
              <p:cNvPr id="81" name="Plus 80"/>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82" name="Rounded Rectangle 81"/>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8C12D1FC-02BF-4A44-9F49-E7D517F73F26}"/>
              </a:ext>
            </a:extLst>
          </p:cNvPr>
          <p:cNvGrpSpPr/>
          <p:nvPr/>
        </p:nvGrpSpPr>
        <p:grpSpPr>
          <a:xfrm>
            <a:off x="5866116" y="3104302"/>
            <a:ext cx="567637" cy="1392147"/>
            <a:chOff x="5866116" y="3104302"/>
            <a:chExt cx="567637" cy="1392147"/>
          </a:xfrm>
        </p:grpSpPr>
        <p:grpSp>
          <p:nvGrpSpPr>
            <p:cNvPr id="83" name="Group 82"/>
            <p:cNvGrpSpPr/>
            <p:nvPr/>
          </p:nvGrpSpPr>
          <p:grpSpPr>
            <a:xfrm>
              <a:off x="5919463" y="3982159"/>
              <a:ext cx="514290" cy="514290"/>
              <a:chOff x="7531694" y="1860158"/>
              <a:chExt cx="514290" cy="514290"/>
            </a:xfrm>
          </p:grpSpPr>
          <p:sp>
            <p:nvSpPr>
              <p:cNvPr id="84" name="Minus 83"/>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5866116" y="3104302"/>
              <a:ext cx="514290" cy="514290"/>
              <a:chOff x="3879907" y="1462571"/>
              <a:chExt cx="514290" cy="514290"/>
            </a:xfrm>
          </p:grpSpPr>
          <p:sp>
            <p:nvSpPr>
              <p:cNvPr id="87" name="Plus 86"/>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88" name="Rounded Rectangle 87"/>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42616C44-23CA-4CFF-9327-A431E19C137E}"/>
              </a:ext>
            </a:extLst>
          </p:cNvPr>
          <p:cNvGrpSpPr/>
          <p:nvPr/>
        </p:nvGrpSpPr>
        <p:grpSpPr>
          <a:xfrm>
            <a:off x="4975244" y="3104302"/>
            <a:ext cx="529143" cy="1421852"/>
            <a:chOff x="4975244" y="3104302"/>
            <a:chExt cx="529143" cy="1421852"/>
          </a:xfrm>
        </p:grpSpPr>
        <p:grpSp>
          <p:nvGrpSpPr>
            <p:cNvPr id="74" name="Group 73"/>
            <p:cNvGrpSpPr/>
            <p:nvPr/>
          </p:nvGrpSpPr>
          <p:grpSpPr>
            <a:xfrm>
              <a:off x="4990097" y="3104302"/>
              <a:ext cx="514290" cy="514290"/>
              <a:chOff x="3879907" y="1462571"/>
              <a:chExt cx="514290" cy="514290"/>
            </a:xfrm>
          </p:grpSpPr>
          <p:sp>
            <p:nvSpPr>
              <p:cNvPr id="75" name="Plus 74"/>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76" name="Rounded Rectangle 75"/>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4975244" y="4011864"/>
              <a:ext cx="514290" cy="514290"/>
              <a:chOff x="7531694" y="1860158"/>
              <a:chExt cx="514290" cy="514290"/>
            </a:xfrm>
          </p:grpSpPr>
          <p:sp>
            <p:nvSpPr>
              <p:cNvPr id="90" name="Minus 8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8F333F75-0901-4EF1-A095-FA00A61F686D}"/>
              </a:ext>
            </a:extLst>
          </p:cNvPr>
          <p:cNvGrpSpPr/>
          <p:nvPr/>
        </p:nvGrpSpPr>
        <p:grpSpPr>
          <a:xfrm>
            <a:off x="7760175" y="3104302"/>
            <a:ext cx="578288" cy="1421852"/>
            <a:chOff x="7760175" y="3104302"/>
            <a:chExt cx="578288" cy="1421852"/>
          </a:xfrm>
        </p:grpSpPr>
        <p:grpSp>
          <p:nvGrpSpPr>
            <p:cNvPr id="71" name="Group 70"/>
            <p:cNvGrpSpPr/>
            <p:nvPr/>
          </p:nvGrpSpPr>
          <p:grpSpPr>
            <a:xfrm>
              <a:off x="7824173" y="4011864"/>
              <a:ext cx="514290" cy="514290"/>
              <a:chOff x="7531694" y="1860158"/>
              <a:chExt cx="514290" cy="514290"/>
            </a:xfrm>
          </p:grpSpPr>
          <p:sp>
            <p:nvSpPr>
              <p:cNvPr id="72" name="Minus 71"/>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7760175" y="3104302"/>
              <a:ext cx="514290" cy="514290"/>
              <a:chOff x="3879907" y="1462571"/>
              <a:chExt cx="514290" cy="514290"/>
            </a:xfrm>
          </p:grpSpPr>
          <p:sp>
            <p:nvSpPr>
              <p:cNvPr id="105" name="Plus 104"/>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106" name="Rounded Rectangle 105"/>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C6087B72-4CE9-4CBD-862C-2A533D18F13C}"/>
              </a:ext>
            </a:extLst>
          </p:cNvPr>
          <p:cNvGrpSpPr/>
          <p:nvPr/>
        </p:nvGrpSpPr>
        <p:grpSpPr>
          <a:xfrm>
            <a:off x="4099225" y="3136538"/>
            <a:ext cx="514290" cy="1389616"/>
            <a:chOff x="4099225" y="3136538"/>
            <a:chExt cx="514290" cy="1389616"/>
          </a:xfrm>
        </p:grpSpPr>
        <p:grpSp>
          <p:nvGrpSpPr>
            <p:cNvPr id="95" name="Group 94"/>
            <p:cNvGrpSpPr/>
            <p:nvPr/>
          </p:nvGrpSpPr>
          <p:grpSpPr>
            <a:xfrm>
              <a:off x="4099225" y="4011864"/>
              <a:ext cx="514290" cy="514290"/>
              <a:chOff x="7531694" y="1860158"/>
              <a:chExt cx="514290" cy="514290"/>
            </a:xfrm>
          </p:grpSpPr>
          <p:sp>
            <p:nvSpPr>
              <p:cNvPr id="96" name="Minus 9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ounded Rectangle 96"/>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099225" y="3136538"/>
              <a:ext cx="514290" cy="514290"/>
              <a:chOff x="3879907" y="1462571"/>
              <a:chExt cx="514290" cy="514290"/>
            </a:xfrm>
          </p:grpSpPr>
          <p:sp>
            <p:nvSpPr>
              <p:cNvPr id="108" name="Plus 107"/>
              <p:cNvSpPr/>
              <p:nvPr/>
            </p:nvSpPr>
            <p:spPr>
              <a:xfrm>
                <a:off x="3902515" y="149480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ln>
                </a:endParaRPr>
              </a:p>
            </p:txBody>
          </p:sp>
          <p:sp>
            <p:nvSpPr>
              <p:cNvPr id="109" name="Rounded Rectangle 108"/>
              <p:cNvSpPr/>
              <p:nvPr/>
            </p:nvSpPr>
            <p:spPr>
              <a:xfrm>
                <a:off x="3879907" y="146257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AC8C9ABA-3DE4-431B-8149-0343F59B3F7F}"/>
              </a:ext>
            </a:extLst>
          </p:cNvPr>
          <p:cNvGrpSpPr/>
          <p:nvPr/>
        </p:nvGrpSpPr>
        <p:grpSpPr>
          <a:xfrm>
            <a:off x="1959354" y="2616410"/>
            <a:ext cx="6936996" cy="2462629"/>
            <a:chOff x="1959354" y="2616410"/>
            <a:chExt cx="6936996" cy="2462629"/>
          </a:xfrm>
        </p:grpSpPr>
        <p:grpSp>
          <p:nvGrpSpPr>
            <p:cNvPr id="4" name="Group 3"/>
            <p:cNvGrpSpPr/>
            <p:nvPr/>
          </p:nvGrpSpPr>
          <p:grpSpPr>
            <a:xfrm>
              <a:off x="1959354" y="4108423"/>
              <a:ext cx="1709942" cy="646331"/>
              <a:chOff x="3675454" y="5256351"/>
              <a:chExt cx="1709942" cy="646331"/>
            </a:xfrm>
          </p:grpSpPr>
          <p:sp>
            <p:nvSpPr>
              <p:cNvPr id="5" name="TextBox 4"/>
              <p:cNvSpPr txBox="1"/>
              <p:nvPr/>
            </p:nvSpPr>
            <p:spPr>
              <a:xfrm>
                <a:off x="3675454" y="5256351"/>
                <a:ext cx="1501750" cy="646331"/>
              </a:xfrm>
              <a:prstGeom prst="rect">
                <a:avLst/>
              </a:prstGeom>
              <a:noFill/>
            </p:spPr>
            <p:txBody>
              <a:bodyPr wrap="square" rtlCol="0">
                <a:spAutoFit/>
              </a:bodyPr>
              <a:lstStyle/>
              <a:p>
                <a:pPr algn="ctr"/>
                <a:r>
                  <a:rPr lang="en-US" dirty="0"/>
                  <a:t>ADD</a:t>
                </a:r>
              </a:p>
              <a:p>
                <a:pPr algn="ctr"/>
                <a:r>
                  <a:rPr lang="en-US" dirty="0"/>
                  <a:t>ZERO PAIRS</a:t>
                </a:r>
              </a:p>
            </p:txBody>
          </p:sp>
          <p:cxnSp>
            <p:nvCxnSpPr>
              <p:cNvPr id="6" name="Straight Arrow Connector 5"/>
              <p:cNvCxnSpPr>
                <a:cxnSpLocks/>
              </p:cNvCxnSpPr>
              <p:nvPr/>
            </p:nvCxnSpPr>
            <p:spPr>
              <a:xfrm flipV="1">
                <a:off x="4750962" y="5256351"/>
                <a:ext cx="634434" cy="2166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98" name="Oval 97">
              <a:extLst>
                <a:ext uri="{FF2B5EF4-FFF2-40B4-BE49-F238E27FC236}">
                  <a16:creationId xmlns:a16="http://schemas.microsoft.com/office/drawing/2014/main" id="{1C8DBCDB-E724-4CC2-9DFC-C41BCBCE37AE}"/>
                </a:ext>
              </a:extLst>
            </p:cNvPr>
            <p:cNvSpPr/>
            <p:nvPr/>
          </p:nvSpPr>
          <p:spPr>
            <a:xfrm>
              <a:off x="3461104" y="2616410"/>
              <a:ext cx="5435246" cy="2462629"/>
            </a:xfrm>
            <a:prstGeom prst="ellipse">
              <a:avLst/>
            </a:prstGeom>
            <a:noFill/>
            <a:ln w="190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52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 THE RULES</a:t>
            </a:r>
          </a:p>
        </p:txBody>
      </p:sp>
      <p:pic>
        <p:nvPicPr>
          <p:cNvPr id="6" name="Picture 5">
            <a:extLst>
              <a:ext uri="{FF2B5EF4-FFF2-40B4-BE49-F238E27FC236}">
                <a16:creationId xmlns:a16="http://schemas.microsoft.com/office/drawing/2014/main" id="{EB8AD6DE-A362-4FEA-A703-F3617CB99E24}"/>
              </a:ext>
            </a:extLst>
          </p:cNvPr>
          <p:cNvPicPr>
            <a:picLocks noChangeAspect="1"/>
          </p:cNvPicPr>
          <p:nvPr/>
        </p:nvPicPr>
        <p:blipFill>
          <a:blip r:embed="rId3"/>
          <a:stretch>
            <a:fillRect/>
          </a:stretch>
        </p:blipFill>
        <p:spPr>
          <a:xfrm>
            <a:off x="520762" y="1095776"/>
            <a:ext cx="4402430" cy="3263595"/>
          </a:xfrm>
          <a:prstGeom prst="rect">
            <a:avLst/>
          </a:prstGeom>
          <a:ln w="57150">
            <a:solidFill>
              <a:srgbClr val="92D050"/>
            </a:solidFill>
          </a:ln>
        </p:spPr>
      </p:pic>
      <p:pic>
        <p:nvPicPr>
          <p:cNvPr id="7" name="Picture 6">
            <a:extLst>
              <a:ext uri="{FF2B5EF4-FFF2-40B4-BE49-F238E27FC236}">
                <a16:creationId xmlns:a16="http://schemas.microsoft.com/office/drawing/2014/main" id="{6490FA3C-65DE-44B6-99C2-85F09AFB67F4}"/>
              </a:ext>
            </a:extLst>
          </p:cNvPr>
          <p:cNvPicPr>
            <a:picLocks noChangeAspect="1"/>
          </p:cNvPicPr>
          <p:nvPr/>
        </p:nvPicPr>
        <p:blipFill>
          <a:blip r:embed="rId4"/>
          <a:stretch>
            <a:fillRect/>
          </a:stretch>
        </p:blipFill>
        <p:spPr>
          <a:xfrm>
            <a:off x="3610488" y="2991587"/>
            <a:ext cx="4402430" cy="2075576"/>
          </a:xfrm>
          <a:prstGeom prst="rect">
            <a:avLst/>
          </a:prstGeom>
          <a:ln w="57150">
            <a:solidFill>
              <a:srgbClr val="92D050"/>
            </a:solidFill>
          </a:ln>
        </p:spPr>
      </p:pic>
      <p:cxnSp>
        <p:nvCxnSpPr>
          <p:cNvPr id="13" name="Straight Arrow Connector 12">
            <a:extLst>
              <a:ext uri="{FF2B5EF4-FFF2-40B4-BE49-F238E27FC236}">
                <a16:creationId xmlns:a16="http://schemas.microsoft.com/office/drawing/2014/main" id="{4C7150CC-409E-44C1-9B3E-D04DE8494D7A}"/>
              </a:ext>
            </a:extLst>
          </p:cNvPr>
          <p:cNvCxnSpPr/>
          <p:nvPr/>
        </p:nvCxnSpPr>
        <p:spPr>
          <a:xfrm>
            <a:off x="2791318" y="1973177"/>
            <a:ext cx="0" cy="73943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B395A15-C474-42DE-B5F5-1C71A89B421D}"/>
              </a:ext>
            </a:extLst>
          </p:cNvPr>
          <p:cNvCxnSpPr>
            <a:cxnSpLocks/>
          </p:cNvCxnSpPr>
          <p:nvPr/>
        </p:nvCxnSpPr>
        <p:spPr>
          <a:xfrm flipV="1">
            <a:off x="2791318" y="3202118"/>
            <a:ext cx="0" cy="73943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 name="Group 3">
            <a:extLst>
              <a:ext uri="{FF2B5EF4-FFF2-40B4-BE49-F238E27FC236}">
                <a16:creationId xmlns:a16="http://schemas.microsoft.com/office/drawing/2014/main" id="{57434680-2A3B-4578-8781-06456114B475}"/>
              </a:ext>
            </a:extLst>
          </p:cNvPr>
          <p:cNvGrpSpPr/>
          <p:nvPr/>
        </p:nvGrpSpPr>
        <p:grpSpPr>
          <a:xfrm>
            <a:off x="1730940" y="1867299"/>
            <a:ext cx="964126" cy="835795"/>
            <a:chOff x="1730940" y="1780674"/>
            <a:chExt cx="964126" cy="835795"/>
          </a:xfrm>
        </p:grpSpPr>
        <p:sp>
          <p:nvSpPr>
            <p:cNvPr id="11" name="Oval 10">
              <a:extLst>
                <a:ext uri="{FF2B5EF4-FFF2-40B4-BE49-F238E27FC236}">
                  <a16:creationId xmlns:a16="http://schemas.microsoft.com/office/drawing/2014/main" id="{D0F89875-7270-40F9-A2ED-90A0016C0BF7}"/>
                </a:ext>
              </a:extLst>
            </p:cNvPr>
            <p:cNvSpPr/>
            <p:nvPr/>
          </p:nvSpPr>
          <p:spPr>
            <a:xfrm>
              <a:off x="1742165" y="1780674"/>
              <a:ext cx="952901" cy="250258"/>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DB8CC79-4C04-4D67-8FD2-19E7AFC10BC7}"/>
                </a:ext>
              </a:extLst>
            </p:cNvPr>
            <p:cNvSpPr/>
            <p:nvPr/>
          </p:nvSpPr>
          <p:spPr>
            <a:xfrm>
              <a:off x="1730940" y="2366211"/>
              <a:ext cx="952901" cy="250258"/>
            </a:xfrm>
            <a:prstGeom prst="ellipse">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882AF67-7CE0-4B6E-8F09-6AC1060C2D9E}"/>
              </a:ext>
            </a:extLst>
          </p:cNvPr>
          <p:cNvGrpSpPr/>
          <p:nvPr/>
        </p:nvGrpSpPr>
        <p:grpSpPr>
          <a:xfrm>
            <a:off x="1719361" y="3048114"/>
            <a:ext cx="973757" cy="925513"/>
            <a:chOff x="1719361" y="2961489"/>
            <a:chExt cx="973757" cy="925513"/>
          </a:xfrm>
        </p:grpSpPr>
        <p:sp>
          <p:nvSpPr>
            <p:cNvPr id="12" name="Oval 11">
              <a:extLst>
                <a:ext uri="{FF2B5EF4-FFF2-40B4-BE49-F238E27FC236}">
                  <a16:creationId xmlns:a16="http://schemas.microsoft.com/office/drawing/2014/main" id="{A6AFEFE1-3CED-45D3-87D5-4A00FA1F6E27}"/>
                </a:ext>
              </a:extLst>
            </p:cNvPr>
            <p:cNvSpPr/>
            <p:nvPr/>
          </p:nvSpPr>
          <p:spPr>
            <a:xfrm>
              <a:off x="1740217" y="2961489"/>
              <a:ext cx="952901" cy="330352"/>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8BBC835-44A9-48CA-95E4-20C13BDF3E2F}"/>
                </a:ext>
              </a:extLst>
            </p:cNvPr>
            <p:cNvSpPr/>
            <p:nvPr/>
          </p:nvSpPr>
          <p:spPr>
            <a:xfrm>
              <a:off x="1719361" y="3556650"/>
              <a:ext cx="952901" cy="330352"/>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39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BIG SQUARE PUZZLE FOR REVIEW</a:t>
            </a:r>
          </a:p>
        </p:txBody>
      </p:sp>
      <p:pic>
        <p:nvPicPr>
          <p:cNvPr id="8" name="Picture 7">
            <a:extLst>
              <a:ext uri="{FF2B5EF4-FFF2-40B4-BE49-F238E27FC236}">
                <a16:creationId xmlns:a16="http://schemas.microsoft.com/office/drawing/2014/main" id="{8CC32694-5A7E-4117-8283-6A4DA7FF60D6}"/>
              </a:ext>
            </a:extLst>
          </p:cNvPr>
          <p:cNvPicPr>
            <a:picLocks noChangeAspect="1"/>
          </p:cNvPicPr>
          <p:nvPr/>
        </p:nvPicPr>
        <p:blipFill>
          <a:blip r:embed="rId3"/>
          <a:stretch>
            <a:fillRect/>
          </a:stretch>
        </p:blipFill>
        <p:spPr>
          <a:xfrm>
            <a:off x="6347058" y="1496228"/>
            <a:ext cx="1485900" cy="1485900"/>
          </a:xfrm>
          <a:prstGeom prst="rect">
            <a:avLst/>
          </a:prstGeom>
          <a:ln w="12700">
            <a:solidFill>
              <a:schemeClr val="tx1"/>
            </a:solidFill>
          </a:ln>
        </p:spPr>
      </p:pic>
      <p:pic>
        <p:nvPicPr>
          <p:cNvPr id="9" name="Picture 8">
            <a:extLst>
              <a:ext uri="{FF2B5EF4-FFF2-40B4-BE49-F238E27FC236}">
                <a16:creationId xmlns:a16="http://schemas.microsoft.com/office/drawing/2014/main" id="{0EB7FA5A-F280-44F7-A873-F4256029A147}"/>
              </a:ext>
            </a:extLst>
          </p:cNvPr>
          <p:cNvPicPr>
            <a:picLocks noChangeAspect="1"/>
          </p:cNvPicPr>
          <p:nvPr/>
        </p:nvPicPr>
        <p:blipFill>
          <a:blip r:embed="rId4"/>
          <a:stretch>
            <a:fillRect/>
          </a:stretch>
        </p:blipFill>
        <p:spPr>
          <a:xfrm>
            <a:off x="4201427" y="1850457"/>
            <a:ext cx="1476375" cy="1476375"/>
          </a:xfrm>
          <a:prstGeom prst="rect">
            <a:avLst/>
          </a:prstGeom>
          <a:ln w="12700">
            <a:solidFill>
              <a:schemeClr val="tx1"/>
            </a:solidFill>
          </a:ln>
        </p:spPr>
      </p:pic>
      <p:pic>
        <p:nvPicPr>
          <p:cNvPr id="14" name="Picture 13">
            <a:extLst>
              <a:ext uri="{FF2B5EF4-FFF2-40B4-BE49-F238E27FC236}">
                <a16:creationId xmlns:a16="http://schemas.microsoft.com/office/drawing/2014/main" id="{EBCECE3F-615E-4B03-8A92-89E4F10C1F4B}"/>
              </a:ext>
            </a:extLst>
          </p:cNvPr>
          <p:cNvPicPr>
            <a:picLocks noChangeAspect="1"/>
          </p:cNvPicPr>
          <p:nvPr/>
        </p:nvPicPr>
        <p:blipFill>
          <a:blip r:embed="rId5"/>
          <a:stretch>
            <a:fillRect/>
          </a:stretch>
        </p:blipFill>
        <p:spPr>
          <a:xfrm>
            <a:off x="1149418" y="3893226"/>
            <a:ext cx="1447800" cy="1457325"/>
          </a:xfrm>
          <a:prstGeom prst="rect">
            <a:avLst/>
          </a:prstGeom>
          <a:ln w="12700">
            <a:solidFill>
              <a:schemeClr val="tx1"/>
            </a:solidFill>
          </a:ln>
        </p:spPr>
      </p:pic>
      <p:pic>
        <p:nvPicPr>
          <p:cNvPr id="15" name="Picture 14">
            <a:extLst>
              <a:ext uri="{FF2B5EF4-FFF2-40B4-BE49-F238E27FC236}">
                <a16:creationId xmlns:a16="http://schemas.microsoft.com/office/drawing/2014/main" id="{35C69EFD-27A6-4BFF-A7E5-9F4D0244DA27}"/>
              </a:ext>
            </a:extLst>
          </p:cNvPr>
          <p:cNvPicPr>
            <a:picLocks noChangeAspect="1"/>
          </p:cNvPicPr>
          <p:nvPr/>
        </p:nvPicPr>
        <p:blipFill>
          <a:blip r:embed="rId6"/>
          <a:stretch>
            <a:fillRect/>
          </a:stretch>
        </p:blipFill>
        <p:spPr>
          <a:xfrm>
            <a:off x="6046471" y="4065880"/>
            <a:ext cx="1447800" cy="1466850"/>
          </a:xfrm>
          <a:prstGeom prst="rect">
            <a:avLst/>
          </a:prstGeom>
          <a:ln w="12700">
            <a:solidFill>
              <a:schemeClr val="tx1"/>
            </a:solidFill>
          </a:ln>
        </p:spPr>
      </p:pic>
    </p:spTree>
    <p:extLst>
      <p:ext uri="{BB962C8B-B14F-4D97-AF65-F5344CB8AC3E}">
        <p14:creationId xmlns:p14="http://schemas.microsoft.com/office/powerpoint/2010/main" val="41353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nodeType="clickEffect">
                                  <p:stCondLst>
                                    <p:cond delay="0"/>
                                  </p:stCondLst>
                                  <p:childTnLst>
                                    <p:animMotion origin="layout" path="M -0.35764 -0.10069 C -0.36163 -0.1088 -0.3757 -0.11667 -0.38056 -0.11667 C -0.41163 -0.11667 -0.44358 0.00833 -0.44358 0.13333 C -0.44358 0.07037 -0.45955 0.00833 -0.47466 0.00833 C -0.49063 0.00833 -0.50573 0.0713 -0.50573 0.13333 C -0.50573 0.10232 -0.51372 0.07037 -0.5217 0.07037 C -0.52969 0.07037 -0.53768 0.10139 -0.53768 0.13333 C -0.53768 0.11736 -0.54167 0.10232 -0.54566 0.10232 C -0.54966 0.10232 -0.55365 0.11829 -0.55365 0.13333 C -0.55365 0.12523 -0.55573 0.11736 -0.55764 0.11736 C -0.55868 0.11736 -0.56163 0.12546 -0.56163 0.13333 C -0.56163 0.1294 -0.56268 0.12523 -0.56372 0.12523 C -0.56372 0.12431 -0.5658 0.12917 -0.5658 0.13333 C -0.5658 0.13125 -0.5658 0.1294 -0.56684 0.1294 C -0.56684 0.13032 -0.56788 0.13148 -0.56788 0.13333 C -0.56788 0.13241 -0.56788 0.13125 -0.56788 0.13032 C -0.56893 0.13032 -0.56893 0.13125 -0.56893 0.13241 C -0.56997 0.13241 -0.56997 0.13148 -0.56997 0.13032 C -0.57101 0.13032 -0.57101 0.13125 -0.57101 0.13241 " pathEditMode="relative" rAng="0" ptsTypes="AAAAAAAAAAAAAAAAAAA">
                                      <p:cBhvr>
                                        <p:cTn id="6" dur="2000" fill="hold"/>
                                        <p:tgtEl>
                                          <p:spTgt spid="8"/>
                                        </p:tgtEl>
                                        <p:attrNameLst>
                                          <p:attrName>ppt_x</p:attrName>
                                          <p:attrName>ppt_y</p:attrName>
                                        </p:attrNameLst>
                                      </p:cBhvr>
                                      <p:rCtr x="-10677" y="10903"/>
                                    </p:animMotion>
                                  </p:childTnLst>
                                </p:cTn>
                              </p:par>
                            </p:childTnLst>
                          </p:cTn>
                        </p:par>
                      </p:childTnLst>
                    </p:cTn>
                  </p:par>
                  <p:par>
                    <p:cTn id="7" fill="hold">
                      <p:stCondLst>
                        <p:cond delay="indefinite"/>
                      </p:stCondLst>
                      <p:childTnLst>
                        <p:par>
                          <p:cTn id="8" fill="hold">
                            <p:stCondLst>
                              <p:cond delay="0"/>
                            </p:stCondLst>
                            <p:childTnLst>
                              <p:par>
                                <p:cTn id="9" presetID="41" presetClass="path" presetSubtype="0" accel="50000" decel="50000" fill="hold" nodeType="clickEffect">
                                  <p:stCondLst>
                                    <p:cond delay="0"/>
                                  </p:stCondLst>
                                  <p:childTnLst>
                                    <p:animMotion origin="layout" path="M 0.0368 -0.15301 C 0.03281 -0.16111 0.01875 -0.16899 0.01389 -0.16899 C -0.01719 -0.16899 -0.04913 -0.04399 -0.04913 0.08101 C -0.04913 0.01805 -0.06511 -0.04399 -0.08021 -0.04399 C -0.09618 -0.04399 -0.11129 0.01898 -0.11129 0.08101 C -0.11129 0.05 -0.11927 0.01805 -0.12726 0.01805 C -0.13525 0.01805 -0.14323 0.04907 -0.14323 0.08101 C -0.14323 0.06504 -0.14722 0.05 -0.15122 0.05 C -0.15521 0.05 -0.1592 0.06597 -0.1592 0.08101 C -0.1592 0.07291 -0.16129 0.06504 -0.1632 0.06504 C -0.16424 0.06504 -0.16719 0.07314 -0.16719 0.08101 C -0.16719 0.07708 -0.16823 0.07291 -0.16927 0.07291 C -0.16927 0.07199 -0.17136 0.07685 -0.17136 0.08101 C -0.17136 0.07893 -0.17136 0.07708 -0.1724 0.07708 C -0.1724 0.07801 -0.17344 0.07916 -0.17344 0.08101 C -0.17344 0.08009 -0.17344 0.07893 -0.17344 0.07801 C -0.17448 0.07801 -0.17448 0.07893 -0.17448 0.08009 C -0.17552 0.08009 -0.17552 0.07916 -0.17552 0.07801 C -0.17656 0.07801 -0.17656 0.07893 -0.17656 0.08009 " pathEditMode="relative" rAng="0" ptsTypes="AAAAAAAAAAAAAAAAAAA">
                                      <p:cBhvr>
                                        <p:cTn id="10" dur="2000" fill="hold"/>
                                        <p:tgtEl>
                                          <p:spTgt spid="9"/>
                                        </p:tgtEl>
                                        <p:attrNameLst>
                                          <p:attrName>ppt_x</p:attrName>
                                          <p:attrName>ppt_y</p:attrName>
                                        </p:attrNameLst>
                                      </p:cBhvr>
                                      <p:rCtr x="-10677" y="10903"/>
                                    </p:animMotion>
                                  </p:childTnLst>
                                </p:cTn>
                              </p:par>
                            </p:childTnLst>
                          </p:cTn>
                        </p:par>
                      </p:childTnLst>
                    </p:cTn>
                  </p:par>
                  <p:par>
                    <p:cTn id="11" fill="hold">
                      <p:stCondLst>
                        <p:cond delay="indefinite"/>
                      </p:stCondLst>
                      <p:childTnLst>
                        <p:par>
                          <p:cTn id="12" fill="hold">
                            <p:stCondLst>
                              <p:cond delay="0"/>
                            </p:stCondLst>
                            <p:childTnLst>
                              <p:par>
                                <p:cTn id="13" presetID="41" presetClass="path" presetSubtype="0" accel="50000" decel="50000" fill="hold" nodeType="clickEffect">
                                  <p:stCondLst>
                                    <p:cond delay="0"/>
                                  </p:stCondLst>
                                  <p:childTnLst>
                                    <p:animMotion origin="layout" path="M -0.02014 -0.1507 C -0.02708 -0.15509 -0.05052 -0.15903 -0.05851 -0.15903 C -0.11059 -0.15903 -0.16371 -0.09306 -0.16371 -0.02685 C -0.16371 -0.06042 -0.19045 -0.09306 -0.21562 -0.09306 C -0.24236 -0.09306 -0.26753 -0.05996 -0.26753 -0.02685 C -0.26753 -0.04352 -0.2809 -0.06042 -0.29427 -0.06042 C -0.30764 -0.06042 -0.32083 -0.04398 -0.32083 -0.02685 C -0.32083 -0.03542 -0.3276 -0.04352 -0.3342 -0.04352 C -0.3408 -0.04352 -0.34757 -0.03496 -0.34757 -0.02685 C -0.34757 -0.03125 -0.35104 -0.03542 -0.35434 -0.03542 C -0.35607 -0.03542 -0.36094 -0.03125 -0.36094 -0.02685 C -0.36094 -0.02917 -0.36267 -0.03125 -0.36441 -0.03125 C -0.36441 -0.03171 -0.36788 -0.02917 -0.36788 -0.02685 C -0.36788 -0.02824 -0.36788 -0.02917 -0.36962 -0.02917 C -0.36962 -0.02871 -0.37135 -0.02801 -0.37135 -0.02685 C -0.37135 -0.02755 -0.37135 -0.02824 -0.37135 -0.02871 C -0.37309 -0.02871 -0.37309 -0.02824 -0.37309 -0.02755 C -0.37482 -0.02755 -0.37482 -0.02801 -0.37482 -0.02871 C -0.37639 -0.02871 -0.37639 -0.02824 -0.37639 -0.02755 " pathEditMode="relative" rAng="0" ptsTypes="AAAAAAAAAAAAAAAAAAA">
                                      <p:cBhvr>
                                        <p:cTn id="14" dur="2000" fill="hold"/>
                                        <p:tgtEl>
                                          <p:spTgt spid="15"/>
                                        </p:tgtEl>
                                        <p:attrNameLst>
                                          <p:attrName>ppt_x</p:attrName>
                                          <p:attrName>ppt_y</p:attrName>
                                        </p:attrNameLst>
                                      </p:cBhvr>
                                      <p:rCtr x="-17812"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3286B7-3EBC-482B-91B1-399A387B270E}"/>
              </a:ext>
            </a:extLst>
          </p:cNvPr>
          <p:cNvPicPr>
            <a:picLocks noChangeAspect="1"/>
          </p:cNvPicPr>
          <p:nvPr/>
        </p:nvPicPr>
        <p:blipFill>
          <a:blip r:embed="rId3"/>
          <a:stretch>
            <a:fillRect/>
          </a:stretch>
        </p:blipFill>
        <p:spPr>
          <a:xfrm>
            <a:off x="1819177" y="893059"/>
            <a:ext cx="5605472" cy="5613619"/>
          </a:xfrm>
          <a:prstGeom prst="rect">
            <a:avLst/>
          </a:prstGeom>
        </p:spPr>
      </p:pic>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400" dirty="0"/>
              <a:t>FINISHED PRODUCT</a:t>
            </a:r>
          </a:p>
        </p:txBody>
      </p:sp>
    </p:spTree>
    <p:extLst>
      <p:ext uri="{BB962C8B-B14F-4D97-AF65-F5344CB8AC3E}">
        <p14:creationId xmlns:p14="http://schemas.microsoft.com/office/powerpoint/2010/main" val="3879683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NBT MODULE</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2088682" y="3583004"/>
            <a:ext cx="4477661" cy="1384995"/>
          </a:xfrm>
          <a:prstGeom prst="rect">
            <a:avLst/>
          </a:prstGeom>
          <a:noFill/>
        </p:spPr>
        <p:txBody>
          <a:bodyPr wrap="square" rtlCol="0">
            <a:spAutoFit/>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INTEGERS</a:t>
            </a:r>
          </a:p>
          <a:p>
            <a:pPr algn="ctr"/>
            <a:r>
              <a:rPr lang="en-US" sz="2800" dirty="0">
                <a:solidFill>
                  <a:srgbClr val="92D050"/>
                </a:solidFill>
                <a:latin typeface="Arial" panose="020B0604020202020204" pitchFamily="34" charset="0"/>
                <a:cs typeface="Arial" panose="020B0604020202020204" pitchFamily="34" charset="0"/>
              </a:rPr>
              <a:t>Third Unit: “Packet 3”</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Multiplication and Division</a:t>
            </a:r>
            <a:endParaRPr lang="en-US" sz="20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383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a:xfrm>
            <a:off x="457200" y="274638"/>
            <a:ext cx="8229600" cy="685800"/>
          </a:xfrm>
        </p:spPr>
        <p:txBody>
          <a:bodyPr>
            <a:normAutofit/>
          </a:bodyPr>
          <a:lstStyle/>
          <a:p>
            <a:r>
              <a:rPr lang="en-US" sz="2800" dirty="0"/>
              <a:t>REVISITING A CONTEXT</a:t>
            </a:r>
            <a:endParaRPr lang="en-US" sz="2800" i="1" dirty="0"/>
          </a:p>
        </p:txBody>
      </p:sp>
      <p:pic>
        <p:nvPicPr>
          <p:cNvPr id="3" name="Picture 2">
            <a:extLst>
              <a:ext uri="{FF2B5EF4-FFF2-40B4-BE49-F238E27FC236}">
                <a16:creationId xmlns:a16="http://schemas.microsoft.com/office/drawing/2014/main" id="{46A42D2C-000D-4619-83CB-AA2C107CCD1A}"/>
              </a:ext>
            </a:extLst>
          </p:cNvPr>
          <p:cNvPicPr>
            <a:picLocks noChangeAspect="1"/>
          </p:cNvPicPr>
          <p:nvPr/>
        </p:nvPicPr>
        <p:blipFill>
          <a:blip r:embed="rId3"/>
          <a:stretch>
            <a:fillRect/>
          </a:stretch>
        </p:blipFill>
        <p:spPr>
          <a:xfrm>
            <a:off x="956710" y="1229627"/>
            <a:ext cx="6686061" cy="4430028"/>
          </a:xfrm>
          <a:prstGeom prst="rect">
            <a:avLst/>
          </a:prstGeom>
          <a:ln w="57150">
            <a:solidFill>
              <a:schemeClr val="accent5"/>
            </a:solidFill>
          </a:ln>
        </p:spPr>
      </p:pic>
      <p:grpSp>
        <p:nvGrpSpPr>
          <p:cNvPr id="10" name="Group 9">
            <a:extLst>
              <a:ext uri="{FF2B5EF4-FFF2-40B4-BE49-F238E27FC236}">
                <a16:creationId xmlns:a16="http://schemas.microsoft.com/office/drawing/2014/main" id="{43CD4A4C-798B-4F98-8BC6-E054EDE50C5D}"/>
              </a:ext>
            </a:extLst>
          </p:cNvPr>
          <p:cNvGrpSpPr/>
          <p:nvPr/>
        </p:nvGrpSpPr>
        <p:grpSpPr>
          <a:xfrm>
            <a:off x="4273617" y="3070457"/>
            <a:ext cx="2031093" cy="923330"/>
            <a:chOff x="4061861" y="2829827"/>
            <a:chExt cx="2031093" cy="923330"/>
          </a:xfrm>
        </p:grpSpPr>
        <p:sp>
          <p:nvSpPr>
            <p:cNvPr id="6" name="Right Brace 5">
              <a:extLst>
                <a:ext uri="{FF2B5EF4-FFF2-40B4-BE49-F238E27FC236}">
                  <a16:creationId xmlns:a16="http://schemas.microsoft.com/office/drawing/2014/main" id="{EA145837-4818-4170-A4B8-73EF31D68439}"/>
                </a:ext>
              </a:extLst>
            </p:cNvPr>
            <p:cNvSpPr/>
            <p:nvPr/>
          </p:nvSpPr>
          <p:spPr>
            <a:xfrm>
              <a:off x="4061861" y="2829827"/>
              <a:ext cx="242075" cy="914400"/>
            </a:xfrm>
            <a:prstGeom prst="rightBrace">
              <a:avLst/>
            </a:prstGeom>
            <a:ln>
              <a:solidFill>
                <a:srgbClr val="92D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12E626E9-8012-409C-A15D-7B81C99E6C33}"/>
                </a:ext>
              </a:extLst>
            </p:cNvPr>
            <p:cNvSpPr txBox="1"/>
            <p:nvPr/>
          </p:nvSpPr>
          <p:spPr>
            <a:xfrm>
              <a:off x="4303936" y="2829827"/>
              <a:ext cx="1789018" cy="923330"/>
            </a:xfrm>
            <a:prstGeom prst="rect">
              <a:avLst/>
            </a:prstGeom>
            <a:noFill/>
          </p:spPr>
          <p:txBody>
            <a:bodyPr wrap="square" rtlCol="0">
              <a:spAutoFit/>
            </a:bodyPr>
            <a:lstStyle/>
            <a:p>
              <a:pPr algn="ctr"/>
              <a:r>
                <a:rPr lang="en-US" dirty="0">
                  <a:solidFill>
                    <a:srgbClr val="00B050"/>
                  </a:solidFill>
                  <a:latin typeface="Verdana" panose="020B0604030504040204" pitchFamily="34" charset="0"/>
                  <a:ea typeface="Verdana" panose="020B0604030504040204" pitchFamily="34" charset="0"/>
                </a:rPr>
                <a:t>multiplication </a:t>
              </a:r>
            </a:p>
            <a:p>
              <a:pPr algn="ctr"/>
              <a:r>
                <a:rPr lang="en-US" dirty="0">
                  <a:solidFill>
                    <a:srgbClr val="00B050"/>
                  </a:solidFill>
                  <a:latin typeface="Verdana" panose="020B0604030504040204" pitchFamily="34" charset="0"/>
                  <a:ea typeface="Verdana" panose="020B0604030504040204" pitchFamily="34" charset="0"/>
                </a:rPr>
                <a:t>related to </a:t>
              </a:r>
            </a:p>
            <a:p>
              <a:pPr algn="ctr"/>
              <a:r>
                <a:rPr lang="en-US" dirty="0">
                  <a:solidFill>
                    <a:srgbClr val="00B050"/>
                  </a:solidFill>
                  <a:latin typeface="Verdana" panose="020B0604030504040204" pitchFamily="34" charset="0"/>
                  <a:ea typeface="Verdana" panose="020B0604030504040204" pitchFamily="34" charset="0"/>
                </a:rPr>
                <a:t>addition…</a:t>
              </a:r>
            </a:p>
          </p:txBody>
        </p:sp>
      </p:grpSp>
      <p:grpSp>
        <p:nvGrpSpPr>
          <p:cNvPr id="11" name="Group 10">
            <a:extLst>
              <a:ext uri="{FF2B5EF4-FFF2-40B4-BE49-F238E27FC236}">
                <a16:creationId xmlns:a16="http://schemas.microsoft.com/office/drawing/2014/main" id="{37C47336-0E2F-48C6-A9B3-488CBEA6D44F}"/>
              </a:ext>
            </a:extLst>
          </p:cNvPr>
          <p:cNvGrpSpPr/>
          <p:nvPr/>
        </p:nvGrpSpPr>
        <p:grpSpPr>
          <a:xfrm>
            <a:off x="4481121" y="4580020"/>
            <a:ext cx="2031093" cy="914400"/>
            <a:chOff x="4269365" y="4300887"/>
            <a:chExt cx="2031093" cy="914400"/>
          </a:xfrm>
        </p:grpSpPr>
        <p:sp>
          <p:nvSpPr>
            <p:cNvPr id="7" name="Right Brace 6">
              <a:extLst>
                <a:ext uri="{FF2B5EF4-FFF2-40B4-BE49-F238E27FC236}">
                  <a16:creationId xmlns:a16="http://schemas.microsoft.com/office/drawing/2014/main" id="{6A10EE9B-786A-44ED-A30F-1A9D3ED13F78}"/>
                </a:ext>
              </a:extLst>
            </p:cNvPr>
            <p:cNvSpPr/>
            <p:nvPr/>
          </p:nvSpPr>
          <p:spPr>
            <a:xfrm>
              <a:off x="4269365" y="4300887"/>
              <a:ext cx="242075" cy="914400"/>
            </a:xfrm>
            <a:prstGeom prst="rightBrace">
              <a:avLst/>
            </a:prstGeom>
            <a:ln>
              <a:solidFill>
                <a:srgbClr val="92D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4A538D0E-A260-4FC8-ABBB-309E0F0FA304}"/>
                </a:ext>
              </a:extLst>
            </p:cNvPr>
            <p:cNvSpPr txBox="1"/>
            <p:nvPr/>
          </p:nvSpPr>
          <p:spPr>
            <a:xfrm>
              <a:off x="4511440" y="4393191"/>
              <a:ext cx="1789018" cy="646331"/>
            </a:xfrm>
            <a:prstGeom prst="rect">
              <a:avLst/>
            </a:prstGeom>
            <a:noFill/>
          </p:spPr>
          <p:txBody>
            <a:bodyPr wrap="square" rtlCol="0">
              <a:spAutoFit/>
            </a:bodyPr>
            <a:lstStyle/>
            <a:p>
              <a:pPr algn="ctr"/>
              <a:r>
                <a:rPr lang="en-US" dirty="0">
                  <a:solidFill>
                    <a:srgbClr val="00B050"/>
                  </a:solidFill>
                  <a:latin typeface="Verdana" panose="020B0604030504040204" pitchFamily="34" charset="0"/>
                  <a:ea typeface="Verdana" panose="020B0604030504040204" pitchFamily="34" charset="0"/>
                </a:rPr>
                <a:t>…and to </a:t>
              </a:r>
            </a:p>
            <a:p>
              <a:pPr algn="ctr"/>
              <a:r>
                <a:rPr lang="en-US" dirty="0">
                  <a:solidFill>
                    <a:srgbClr val="00B050"/>
                  </a:solidFill>
                  <a:latin typeface="Verdana" panose="020B0604030504040204" pitchFamily="34" charset="0"/>
                  <a:ea typeface="Verdana" panose="020B0604030504040204" pitchFamily="34" charset="0"/>
                </a:rPr>
                <a:t>subtraction</a:t>
              </a:r>
            </a:p>
          </p:txBody>
        </p:sp>
      </p:grpSp>
      <p:grpSp>
        <p:nvGrpSpPr>
          <p:cNvPr id="5" name="Group 4">
            <a:extLst>
              <a:ext uri="{FF2B5EF4-FFF2-40B4-BE49-F238E27FC236}">
                <a16:creationId xmlns:a16="http://schemas.microsoft.com/office/drawing/2014/main" id="{8D8C34E2-F02A-4CB8-8BAB-70B470455D5D}"/>
              </a:ext>
            </a:extLst>
          </p:cNvPr>
          <p:cNvGrpSpPr/>
          <p:nvPr/>
        </p:nvGrpSpPr>
        <p:grpSpPr>
          <a:xfrm>
            <a:off x="1882433" y="3144587"/>
            <a:ext cx="1611538" cy="2579637"/>
            <a:chOff x="1882433" y="3144587"/>
            <a:chExt cx="1611538" cy="2579637"/>
          </a:xfrm>
        </p:grpSpPr>
        <p:sp>
          <p:nvSpPr>
            <p:cNvPr id="4" name="TextBox 3">
              <a:extLst>
                <a:ext uri="{FF2B5EF4-FFF2-40B4-BE49-F238E27FC236}">
                  <a16:creationId xmlns:a16="http://schemas.microsoft.com/office/drawing/2014/main" id="{788DA04B-DAA0-4063-B04E-B1F47415DC40}"/>
                </a:ext>
              </a:extLst>
            </p:cNvPr>
            <p:cNvSpPr txBox="1"/>
            <p:nvPr/>
          </p:nvSpPr>
          <p:spPr>
            <a:xfrm>
              <a:off x="1884037" y="3144587"/>
              <a:ext cx="1609934" cy="338554"/>
            </a:xfrm>
            <a:prstGeom prst="rect">
              <a:avLst/>
            </a:prstGeom>
            <a:noFill/>
          </p:spPr>
          <p:txBody>
            <a:bodyPr wrap="square" rtlCol="0">
              <a:spAutoFit/>
            </a:bodyPr>
            <a:lstStyle/>
            <a:p>
              <a:r>
                <a:rPr lang="en-US" sz="1600" dirty="0">
                  <a:solidFill>
                    <a:srgbClr val="FF0000"/>
                  </a:solidFill>
                  <a:latin typeface="Comic Sans MS" panose="030F0702030302020204" pitchFamily="66" charset="0"/>
                </a:rPr>
                <a:t>increase temp</a:t>
              </a:r>
            </a:p>
          </p:txBody>
        </p:sp>
        <p:sp>
          <p:nvSpPr>
            <p:cNvPr id="12" name="TextBox 11">
              <a:extLst>
                <a:ext uri="{FF2B5EF4-FFF2-40B4-BE49-F238E27FC236}">
                  <a16:creationId xmlns:a16="http://schemas.microsoft.com/office/drawing/2014/main" id="{A6836DBF-B8A5-4FED-9F9A-A8592F7C61B4}"/>
                </a:ext>
              </a:extLst>
            </p:cNvPr>
            <p:cNvSpPr txBox="1"/>
            <p:nvPr/>
          </p:nvSpPr>
          <p:spPr>
            <a:xfrm>
              <a:off x="1882433" y="5385670"/>
              <a:ext cx="1609934" cy="338554"/>
            </a:xfrm>
            <a:prstGeom prst="rect">
              <a:avLst/>
            </a:prstGeom>
            <a:noFill/>
          </p:spPr>
          <p:txBody>
            <a:bodyPr wrap="square" rtlCol="0">
              <a:spAutoFit/>
            </a:bodyPr>
            <a:lstStyle/>
            <a:p>
              <a:r>
                <a:rPr lang="en-US" sz="1600" dirty="0">
                  <a:solidFill>
                    <a:srgbClr val="FF0000"/>
                  </a:solidFill>
                  <a:latin typeface="Comic Sans MS" panose="030F0702030302020204" pitchFamily="66" charset="0"/>
                </a:rPr>
                <a:t>increase temp</a:t>
              </a:r>
            </a:p>
          </p:txBody>
        </p:sp>
      </p:grpSp>
      <p:grpSp>
        <p:nvGrpSpPr>
          <p:cNvPr id="13" name="Group 12">
            <a:extLst>
              <a:ext uri="{FF2B5EF4-FFF2-40B4-BE49-F238E27FC236}">
                <a16:creationId xmlns:a16="http://schemas.microsoft.com/office/drawing/2014/main" id="{215C6E6C-745F-43F0-8AD1-E88A9CACBF3D}"/>
              </a:ext>
            </a:extLst>
          </p:cNvPr>
          <p:cNvGrpSpPr/>
          <p:nvPr/>
        </p:nvGrpSpPr>
        <p:grpSpPr>
          <a:xfrm>
            <a:off x="1871202" y="3903379"/>
            <a:ext cx="1611538" cy="1097345"/>
            <a:chOff x="1882433" y="3144587"/>
            <a:chExt cx="1611538" cy="1097345"/>
          </a:xfrm>
        </p:grpSpPr>
        <p:sp>
          <p:nvSpPr>
            <p:cNvPr id="14" name="TextBox 13">
              <a:extLst>
                <a:ext uri="{FF2B5EF4-FFF2-40B4-BE49-F238E27FC236}">
                  <a16:creationId xmlns:a16="http://schemas.microsoft.com/office/drawing/2014/main" id="{9A85C651-06F6-4E32-8D29-8E8A0AA3888B}"/>
                </a:ext>
              </a:extLst>
            </p:cNvPr>
            <p:cNvSpPr txBox="1"/>
            <p:nvPr/>
          </p:nvSpPr>
          <p:spPr>
            <a:xfrm>
              <a:off x="1884037" y="3144587"/>
              <a:ext cx="1609934" cy="338554"/>
            </a:xfrm>
            <a:prstGeom prst="rect">
              <a:avLst/>
            </a:prstGeom>
            <a:noFill/>
          </p:spPr>
          <p:txBody>
            <a:bodyPr wrap="square" rtlCol="0">
              <a:spAutoFit/>
            </a:bodyPr>
            <a:lstStyle/>
            <a:p>
              <a:r>
                <a:rPr lang="en-US" sz="1600" dirty="0">
                  <a:solidFill>
                    <a:schemeClr val="tx2">
                      <a:lumMod val="60000"/>
                      <a:lumOff val="40000"/>
                    </a:schemeClr>
                  </a:solidFill>
                  <a:latin typeface="Comic Sans MS" panose="030F0702030302020204" pitchFamily="66" charset="0"/>
                </a:rPr>
                <a:t>decrease temp</a:t>
              </a:r>
            </a:p>
          </p:txBody>
        </p:sp>
        <p:sp>
          <p:nvSpPr>
            <p:cNvPr id="15" name="TextBox 14">
              <a:extLst>
                <a:ext uri="{FF2B5EF4-FFF2-40B4-BE49-F238E27FC236}">
                  <a16:creationId xmlns:a16="http://schemas.microsoft.com/office/drawing/2014/main" id="{64FA4EC1-402D-4167-8A90-6F0554F8D282}"/>
                </a:ext>
              </a:extLst>
            </p:cNvPr>
            <p:cNvSpPr txBox="1"/>
            <p:nvPr/>
          </p:nvSpPr>
          <p:spPr>
            <a:xfrm>
              <a:off x="1882433" y="3903378"/>
              <a:ext cx="1609934" cy="338554"/>
            </a:xfrm>
            <a:prstGeom prst="rect">
              <a:avLst/>
            </a:prstGeom>
            <a:noFill/>
          </p:spPr>
          <p:txBody>
            <a:bodyPr wrap="square" rtlCol="0">
              <a:spAutoFit/>
            </a:bodyPr>
            <a:lstStyle/>
            <a:p>
              <a:r>
                <a:rPr lang="en-US" sz="1600" dirty="0">
                  <a:solidFill>
                    <a:schemeClr val="tx2">
                      <a:lumMod val="60000"/>
                      <a:lumOff val="40000"/>
                    </a:schemeClr>
                  </a:solidFill>
                  <a:latin typeface="Comic Sans MS" panose="030F0702030302020204" pitchFamily="66" charset="0"/>
                </a:rPr>
                <a:t>decrease temp</a:t>
              </a:r>
            </a:p>
          </p:txBody>
        </p:sp>
      </p:grpSp>
    </p:spTree>
    <p:extLst>
      <p:ext uri="{BB962C8B-B14F-4D97-AF65-F5344CB8AC3E}">
        <p14:creationId xmlns:p14="http://schemas.microsoft.com/office/powerpoint/2010/main" val="38171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685800"/>
          </a:xfrm>
        </p:spPr>
        <p:txBody>
          <a:bodyPr>
            <a:normAutofit/>
          </a:bodyPr>
          <a:lstStyle/>
          <a:p>
            <a:r>
              <a:rPr lang="en-US" sz="2800" dirty="0"/>
              <a:t>MULTIPLYING INTEGERS WITH COUNTERS </a:t>
            </a:r>
            <a:endParaRPr lang="en-US" sz="2400" dirty="0"/>
          </a:p>
        </p:txBody>
      </p:sp>
      <p:sp>
        <p:nvSpPr>
          <p:cNvPr id="6" name="TextBox 5"/>
          <p:cNvSpPr txBox="1"/>
          <p:nvPr/>
        </p:nvSpPr>
        <p:spPr>
          <a:xfrm>
            <a:off x="575511" y="1009280"/>
            <a:ext cx="2021940" cy="769441"/>
          </a:xfrm>
          <a:prstGeom prst="rect">
            <a:avLst/>
          </a:prstGeom>
          <a:noFill/>
        </p:spPr>
        <p:txBody>
          <a:bodyPr wrap="square" rtlCol="0">
            <a:spAutoFit/>
          </a:bodyPr>
          <a:lstStyle/>
          <a:p>
            <a:r>
              <a:rPr lang="en-US" dirty="0">
                <a:solidFill>
                  <a:srgbClr val="0000FF"/>
                </a:solidFill>
              </a:rPr>
              <a:t> </a:t>
            </a:r>
            <a:r>
              <a:rPr lang="en-US" sz="4400" dirty="0">
                <a:solidFill>
                  <a:srgbClr val="0000FF"/>
                </a:solidFill>
                <a:latin typeface="Arial" panose="020B0604020202020204" pitchFamily="34" charset="0"/>
                <a:cs typeface="Arial" panose="020B0604020202020204" pitchFamily="34" charset="0"/>
              </a:rPr>
              <a:t>2 • (-3)</a:t>
            </a:r>
          </a:p>
        </p:txBody>
      </p:sp>
      <p:grpSp>
        <p:nvGrpSpPr>
          <p:cNvPr id="9" name="Group 51"/>
          <p:cNvGrpSpPr/>
          <p:nvPr/>
        </p:nvGrpSpPr>
        <p:grpSpPr>
          <a:xfrm>
            <a:off x="575511" y="1827563"/>
            <a:ext cx="1565685" cy="1114715"/>
            <a:chOff x="642683" y="2410331"/>
            <a:chExt cx="1565685" cy="1114715"/>
          </a:xfrm>
        </p:grpSpPr>
        <p:cxnSp>
          <p:nvCxnSpPr>
            <p:cNvPr id="12" name="Straight Arrow Connector 11"/>
            <p:cNvCxnSpPr/>
            <p:nvPr/>
          </p:nvCxnSpPr>
          <p:spPr>
            <a:xfrm flipV="1">
              <a:off x="1337094" y="2410331"/>
              <a:ext cx="0" cy="2743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42683" y="2601716"/>
              <a:ext cx="1565685" cy="923330"/>
            </a:xfrm>
            <a:prstGeom prst="rect">
              <a:avLst/>
            </a:prstGeom>
            <a:noFill/>
          </p:spPr>
          <p:txBody>
            <a:bodyPr wrap="square" rtlCol="0">
              <a:spAutoFit/>
            </a:bodyPr>
            <a:lstStyle/>
            <a:p>
              <a:pPr algn="ctr"/>
              <a:r>
                <a:rPr lang="en-US" dirty="0"/>
                <a:t>Put 2</a:t>
              </a:r>
            </a:p>
            <a:p>
              <a:pPr algn="ctr"/>
              <a:r>
                <a:rPr lang="en-US" dirty="0"/>
                <a:t>groups on</a:t>
              </a:r>
            </a:p>
            <a:p>
              <a:pPr algn="ctr"/>
              <a:r>
                <a:rPr lang="en-US" dirty="0"/>
                <a:t>workspace.</a:t>
              </a:r>
            </a:p>
          </p:txBody>
        </p:sp>
      </p:grpSp>
      <p:sp>
        <p:nvSpPr>
          <p:cNvPr id="15" name="TextBox 14"/>
          <p:cNvSpPr txBox="1"/>
          <p:nvPr/>
        </p:nvSpPr>
        <p:spPr>
          <a:xfrm>
            <a:off x="4320119" y="1980988"/>
            <a:ext cx="3232174" cy="369332"/>
          </a:xfrm>
          <a:prstGeom prst="rect">
            <a:avLst/>
          </a:prstGeom>
          <a:noFill/>
        </p:spPr>
        <p:txBody>
          <a:bodyPr wrap="square" rtlCol="0">
            <a:spAutoFit/>
          </a:bodyPr>
          <a:lstStyle/>
          <a:p>
            <a:r>
              <a:rPr lang="en-US" dirty="0"/>
              <a:t>Start with workspace equal to 0</a:t>
            </a:r>
          </a:p>
        </p:txBody>
      </p:sp>
      <p:grpSp>
        <p:nvGrpSpPr>
          <p:cNvPr id="8" name="Group 7">
            <a:extLst>
              <a:ext uri="{FF2B5EF4-FFF2-40B4-BE49-F238E27FC236}">
                <a16:creationId xmlns:a16="http://schemas.microsoft.com/office/drawing/2014/main" id="{2B9D845C-F3CD-4917-BDA9-3A95D8B1327B}"/>
              </a:ext>
            </a:extLst>
          </p:cNvPr>
          <p:cNvGrpSpPr/>
          <p:nvPr/>
        </p:nvGrpSpPr>
        <p:grpSpPr>
          <a:xfrm>
            <a:off x="4978409" y="3710655"/>
            <a:ext cx="1954886" cy="514290"/>
            <a:chOff x="1390943" y="4900068"/>
            <a:chExt cx="1954886" cy="514290"/>
          </a:xfrm>
        </p:grpSpPr>
        <p:grpSp>
          <p:nvGrpSpPr>
            <p:cNvPr id="43" name="Group 42"/>
            <p:cNvGrpSpPr/>
            <p:nvPr/>
          </p:nvGrpSpPr>
          <p:grpSpPr>
            <a:xfrm>
              <a:off x="2081077" y="4900068"/>
              <a:ext cx="514290" cy="514290"/>
              <a:chOff x="7531694" y="1860158"/>
              <a:chExt cx="514290" cy="514290"/>
            </a:xfrm>
          </p:grpSpPr>
          <p:sp>
            <p:nvSpPr>
              <p:cNvPr id="44" name="Minus 43"/>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Rounded Rectangle 44"/>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46" name="Group 45"/>
            <p:cNvGrpSpPr/>
            <p:nvPr/>
          </p:nvGrpSpPr>
          <p:grpSpPr>
            <a:xfrm>
              <a:off x="2831539" y="4900068"/>
              <a:ext cx="514290" cy="514290"/>
              <a:chOff x="7531694" y="1860158"/>
              <a:chExt cx="514290" cy="514290"/>
            </a:xfrm>
          </p:grpSpPr>
          <p:sp>
            <p:nvSpPr>
              <p:cNvPr id="47" name="Minus 46"/>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Rounded Rectangle 47"/>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49" name="Group 48"/>
            <p:cNvGrpSpPr/>
            <p:nvPr/>
          </p:nvGrpSpPr>
          <p:grpSpPr>
            <a:xfrm>
              <a:off x="1390943" y="4900068"/>
              <a:ext cx="514290" cy="514290"/>
              <a:chOff x="7531694" y="1860158"/>
              <a:chExt cx="514290" cy="514290"/>
            </a:xfrm>
          </p:grpSpPr>
          <p:sp>
            <p:nvSpPr>
              <p:cNvPr id="50" name="Minus 4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1" name="Rounded Rectangle 5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5" name="Group 4">
            <a:extLst>
              <a:ext uri="{FF2B5EF4-FFF2-40B4-BE49-F238E27FC236}">
                <a16:creationId xmlns:a16="http://schemas.microsoft.com/office/drawing/2014/main" id="{15F693BB-B7C4-40C4-A6F0-1FA80BAC2CC9}"/>
              </a:ext>
            </a:extLst>
          </p:cNvPr>
          <p:cNvGrpSpPr/>
          <p:nvPr/>
        </p:nvGrpSpPr>
        <p:grpSpPr>
          <a:xfrm>
            <a:off x="5017199" y="2853916"/>
            <a:ext cx="1954886" cy="514290"/>
            <a:chOff x="5854552" y="2651100"/>
            <a:chExt cx="1954886" cy="514290"/>
          </a:xfrm>
        </p:grpSpPr>
        <p:grpSp>
          <p:nvGrpSpPr>
            <p:cNvPr id="52" name="Group 51"/>
            <p:cNvGrpSpPr/>
            <p:nvPr/>
          </p:nvGrpSpPr>
          <p:grpSpPr>
            <a:xfrm>
              <a:off x="6536060" y="2651100"/>
              <a:ext cx="514290" cy="514290"/>
              <a:chOff x="7531694" y="1860158"/>
              <a:chExt cx="514290" cy="514290"/>
            </a:xfrm>
          </p:grpSpPr>
          <p:sp>
            <p:nvSpPr>
              <p:cNvPr id="53" name="Minus 52"/>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Rounded Rectangle 53"/>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55" name="Group 54"/>
            <p:cNvGrpSpPr/>
            <p:nvPr/>
          </p:nvGrpSpPr>
          <p:grpSpPr>
            <a:xfrm>
              <a:off x="7295148" y="2651100"/>
              <a:ext cx="514290" cy="514290"/>
              <a:chOff x="7531694" y="1860158"/>
              <a:chExt cx="514290" cy="514290"/>
            </a:xfrm>
          </p:grpSpPr>
          <p:sp>
            <p:nvSpPr>
              <p:cNvPr id="56" name="Minus 5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Rounded Rectangle 56"/>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58" name="Group 57"/>
            <p:cNvGrpSpPr/>
            <p:nvPr/>
          </p:nvGrpSpPr>
          <p:grpSpPr>
            <a:xfrm>
              <a:off x="5854552" y="2651100"/>
              <a:ext cx="514290" cy="514290"/>
              <a:chOff x="7531694" y="1860158"/>
              <a:chExt cx="514290" cy="514290"/>
            </a:xfrm>
          </p:grpSpPr>
          <p:sp>
            <p:nvSpPr>
              <p:cNvPr id="59" name="Minus 58"/>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Rounded Rectangle 59"/>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sp>
        <p:nvSpPr>
          <p:cNvPr id="37" name="Rectangle: Rounded Corners 36">
            <a:extLst>
              <a:ext uri="{FF2B5EF4-FFF2-40B4-BE49-F238E27FC236}">
                <a16:creationId xmlns:a16="http://schemas.microsoft.com/office/drawing/2014/main" id="{E9CD5A4F-A12F-4C50-8927-063085EC7D6E}"/>
              </a:ext>
            </a:extLst>
          </p:cNvPr>
          <p:cNvSpPr/>
          <p:nvPr/>
        </p:nvSpPr>
        <p:spPr>
          <a:xfrm>
            <a:off x="4225491" y="2384272"/>
            <a:ext cx="3513221" cy="2207459"/>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58878F3-ED09-472E-821F-9DBF9584124A}"/>
              </a:ext>
            </a:extLst>
          </p:cNvPr>
          <p:cNvSpPr txBox="1"/>
          <p:nvPr/>
        </p:nvSpPr>
        <p:spPr>
          <a:xfrm>
            <a:off x="2597451" y="1009762"/>
            <a:ext cx="1185265" cy="769441"/>
          </a:xfrm>
          <a:prstGeom prst="rect">
            <a:avLst/>
          </a:prstGeom>
          <a:noFill/>
        </p:spPr>
        <p:txBody>
          <a:bodyPr wrap="square" rtlCol="0">
            <a:spAutoFit/>
          </a:bodyPr>
          <a:lstStyle/>
          <a:p>
            <a:r>
              <a:rPr lang="en-US" sz="4400" dirty="0">
                <a:solidFill>
                  <a:schemeClr val="accent2">
                    <a:lumMod val="75000"/>
                  </a:schemeClr>
                </a:solidFill>
                <a:latin typeface="Arial" panose="020B0604020202020204" pitchFamily="34" charset="0"/>
                <a:cs typeface="Arial" panose="020B0604020202020204" pitchFamily="34" charset="0"/>
              </a:rPr>
              <a:t>= -6</a:t>
            </a:r>
          </a:p>
        </p:txBody>
      </p:sp>
    </p:spTree>
    <p:extLst>
      <p:ext uri="{BB962C8B-B14F-4D97-AF65-F5344CB8AC3E}">
        <p14:creationId xmlns:p14="http://schemas.microsoft.com/office/powerpoint/2010/main" val="246330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51"/>
          <p:cNvGrpSpPr/>
          <p:nvPr/>
        </p:nvGrpSpPr>
        <p:grpSpPr>
          <a:xfrm>
            <a:off x="478201" y="1778721"/>
            <a:ext cx="1687562" cy="1190671"/>
            <a:chOff x="642683" y="2317123"/>
            <a:chExt cx="1687562" cy="1190671"/>
          </a:xfrm>
        </p:grpSpPr>
        <p:cxnSp>
          <p:nvCxnSpPr>
            <p:cNvPr id="72" name="Straight Arrow Connector 71"/>
            <p:cNvCxnSpPr>
              <a:cxnSpLocks/>
            </p:cNvCxnSpPr>
            <p:nvPr/>
          </p:nvCxnSpPr>
          <p:spPr>
            <a:xfrm flipV="1">
              <a:off x="1250467" y="2317123"/>
              <a:ext cx="0" cy="3675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642683" y="2584464"/>
              <a:ext cx="1687562" cy="923330"/>
            </a:xfrm>
            <a:prstGeom prst="rect">
              <a:avLst/>
            </a:prstGeom>
            <a:noFill/>
          </p:spPr>
          <p:txBody>
            <a:bodyPr wrap="square" rtlCol="0">
              <a:spAutoFit/>
            </a:bodyPr>
            <a:lstStyle/>
            <a:p>
              <a:pPr algn="ctr"/>
              <a:r>
                <a:rPr lang="en-US" dirty="0"/>
                <a:t>The opposite of </a:t>
              </a:r>
              <a:r>
                <a:rPr lang="en-US" dirty="0">
                  <a:solidFill>
                    <a:srgbClr val="00B050"/>
                  </a:solidFill>
                </a:rPr>
                <a:t>putting </a:t>
              </a:r>
              <a:r>
                <a:rPr lang="en-US" dirty="0"/>
                <a:t>2 groups in…</a:t>
              </a:r>
            </a:p>
          </p:txBody>
        </p:sp>
      </p:grpSp>
      <p:sp>
        <p:nvSpPr>
          <p:cNvPr id="120" name="TextBox 119"/>
          <p:cNvSpPr txBox="1"/>
          <p:nvPr/>
        </p:nvSpPr>
        <p:spPr>
          <a:xfrm>
            <a:off x="5003443" y="1002784"/>
            <a:ext cx="3232174" cy="369332"/>
          </a:xfrm>
          <a:prstGeom prst="rect">
            <a:avLst/>
          </a:prstGeom>
          <a:noFill/>
        </p:spPr>
        <p:txBody>
          <a:bodyPr wrap="square" rtlCol="0">
            <a:spAutoFit/>
          </a:bodyPr>
          <a:lstStyle/>
          <a:p>
            <a:r>
              <a:rPr lang="en-US" dirty="0"/>
              <a:t>Start with workspace equal to 0.</a:t>
            </a:r>
          </a:p>
        </p:txBody>
      </p:sp>
      <p:sp>
        <p:nvSpPr>
          <p:cNvPr id="127" name="TextBox 126"/>
          <p:cNvSpPr txBox="1"/>
          <p:nvPr/>
        </p:nvSpPr>
        <p:spPr>
          <a:xfrm>
            <a:off x="417321" y="4567688"/>
            <a:ext cx="3683041" cy="646331"/>
          </a:xfrm>
          <a:prstGeom prst="rect">
            <a:avLst/>
          </a:prstGeom>
          <a:noFill/>
        </p:spPr>
        <p:txBody>
          <a:bodyPr wrap="square" rtlCol="0">
            <a:spAutoFit/>
          </a:bodyPr>
          <a:lstStyle/>
          <a:p>
            <a:r>
              <a:rPr lang="en-US" dirty="0">
                <a:solidFill>
                  <a:srgbClr val="7030A0"/>
                </a:solidFill>
              </a:rPr>
              <a:t>Since there are no negative counters to remove, add some zero pairs.</a:t>
            </a:r>
          </a:p>
        </p:txBody>
      </p:sp>
      <p:grpSp>
        <p:nvGrpSpPr>
          <p:cNvPr id="135" name="Group 134"/>
          <p:cNvGrpSpPr/>
          <p:nvPr/>
        </p:nvGrpSpPr>
        <p:grpSpPr>
          <a:xfrm>
            <a:off x="5571117" y="1816600"/>
            <a:ext cx="2032086" cy="1307760"/>
            <a:chOff x="5214681" y="2530000"/>
            <a:chExt cx="2032086" cy="1307760"/>
          </a:xfrm>
        </p:grpSpPr>
        <p:grpSp>
          <p:nvGrpSpPr>
            <p:cNvPr id="136" name="Group 81"/>
            <p:cNvGrpSpPr/>
            <p:nvPr/>
          </p:nvGrpSpPr>
          <p:grpSpPr>
            <a:xfrm>
              <a:off x="5214681" y="2604744"/>
              <a:ext cx="514290" cy="514290"/>
              <a:chOff x="4803331" y="1631701"/>
              <a:chExt cx="514290" cy="514290"/>
            </a:xfrm>
          </p:grpSpPr>
          <p:sp>
            <p:nvSpPr>
              <p:cNvPr id="152" name="Plus 151"/>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53" name="Rounded Rectangle 152"/>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37" name="Group 84"/>
            <p:cNvGrpSpPr/>
            <p:nvPr/>
          </p:nvGrpSpPr>
          <p:grpSpPr>
            <a:xfrm>
              <a:off x="5237289" y="3323470"/>
              <a:ext cx="514290" cy="514290"/>
              <a:chOff x="7531694" y="1860158"/>
              <a:chExt cx="514290" cy="514290"/>
            </a:xfrm>
          </p:grpSpPr>
          <p:sp>
            <p:nvSpPr>
              <p:cNvPr id="150" name="Minus 149"/>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1" name="Rounded Rectangle 150"/>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38" name="Group 87"/>
            <p:cNvGrpSpPr/>
            <p:nvPr/>
          </p:nvGrpSpPr>
          <p:grpSpPr>
            <a:xfrm>
              <a:off x="5962275" y="2567372"/>
              <a:ext cx="514290" cy="514290"/>
              <a:chOff x="4803331" y="1631701"/>
              <a:chExt cx="514290" cy="514290"/>
            </a:xfrm>
          </p:grpSpPr>
          <p:sp>
            <p:nvSpPr>
              <p:cNvPr id="148" name="Plus 147"/>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49" name="Rounded Rectangle 148"/>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39" name="Group 90"/>
            <p:cNvGrpSpPr/>
            <p:nvPr/>
          </p:nvGrpSpPr>
          <p:grpSpPr>
            <a:xfrm>
              <a:off x="5984883" y="3286098"/>
              <a:ext cx="514290" cy="514290"/>
              <a:chOff x="7531694" y="1860158"/>
              <a:chExt cx="514290" cy="514290"/>
            </a:xfrm>
          </p:grpSpPr>
          <p:sp>
            <p:nvSpPr>
              <p:cNvPr id="146" name="Minus 145"/>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7" name="Rounded Rectangle 146"/>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40" name="Group 93"/>
            <p:cNvGrpSpPr/>
            <p:nvPr/>
          </p:nvGrpSpPr>
          <p:grpSpPr>
            <a:xfrm>
              <a:off x="6709869" y="2530000"/>
              <a:ext cx="514290" cy="514290"/>
              <a:chOff x="4803331" y="1631701"/>
              <a:chExt cx="514290" cy="514290"/>
            </a:xfrm>
          </p:grpSpPr>
          <p:sp>
            <p:nvSpPr>
              <p:cNvPr id="144" name="Plus 143"/>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45" name="Rounded Rectangle 144"/>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41" name="Group 96"/>
            <p:cNvGrpSpPr/>
            <p:nvPr/>
          </p:nvGrpSpPr>
          <p:grpSpPr>
            <a:xfrm>
              <a:off x="6732477" y="3248726"/>
              <a:ext cx="514290" cy="514290"/>
              <a:chOff x="7531694" y="1860158"/>
              <a:chExt cx="514290" cy="514290"/>
            </a:xfrm>
          </p:grpSpPr>
          <p:sp>
            <p:nvSpPr>
              <p:cNvPr id="142" name="Minus 141"/>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3" name="Rounded Rectangle 142"/>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54" name="Group 153"/>
          <p:cNvGrpSpPr/>
          <p:nvPr/>
        </p:nvGrpSpPr>
        <p:grpSpPr>
          <a:xfrm>
            <a:off x="5609593" y="3639464"/>
            <a:ext cx="2032086" cy="1307760"/>
            <a:chOff x="5261439" y="4410444"/>
            <a:chExt cx="2032086" cy="1307760"/>
          </a:xfrm>
        </p:grpSpPr>
        <p:grpSp>
          <p:nvGrpSpPr>
            <p:cNvPr id="155" name="Group 99"/>
            <p:cNvGrpSpPr/>
            <p:nvPr/>
          </p:nvGrpSpPr>
          <p:grpSpPr>
            <a:xfrm>
              <a:off x="5261439" y="4485188"/>
              <a:ext cx="514290" cy="514290"/>
              <a:chOff x="4803331" y="1631701"/>
              <a:chExt cx="514290" cy="514290"/>
            </a:xfrm>
          </p:grpSpPr>
          <p:sp>
            <p:nvSpPr>
              <p:cNvPr id="171" name="Plus 170"/>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72" name="Rounded Rectangle 171"/>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56" name="Group 102"/>
            <p:cNvGrpSpPr/>
            <p:nvPr/>
          </p:nvGrpSpPr>
          <p:grpSpPr>
            <a:xfrm>
              <a:off x="5284047" y="5203914"/>
              <a:ext cx="514290" cy="514290"/>
              <a:chOff x="7531694" y="1860158"/>
              <a:chExt cx="514290" cy="514290"/>
            </a:xfrm>
          </p:grpSpPr>
          <p:sp>
            <p:nvSpPr>
              <p:cNvPr id="169" name="Minus 168"/>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0" name="Rounded Rectangle 169"/>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57" name="Group 105"/>
            <p:cNvGrpSpPr/>
            <p:nvPr/>
          </p:nvGrpSpPr>
          <p:grpSpPr>
            <a:xfrm>
              <a:off x="6009033" y="4447816"/>
              <a:ext cx="514290" cy="514290"/>
              <a:chOff x="4803331" y="1631701"/>
              <a:chExt cx="514290" cy="514290"/>
            </a:xfrm>
          </p:grpSpPr>
          <p:sp>
            <p:nvSpPr>
              <p:cNvPr id="167" name="Plus 166"/>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68" name="Rounded Rectangle 167"/>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58" name="Group 108"/>
            <p:cNvGrpSpPr/>
            <p:nvPr/>
          </p:nvGrpSpPr>
          <p:grpSpPr>
            <a:xfrm>
              <a:off x="6031641" y="5166542"/>
              <a:ext cx="514290" cy="514290"/>
              <a:chOff x="7531694" y="1860158"/>
              <a:chExt cx="514290" cy="514290"/>
            </a:xfrm>
          </p:grpSpPr>
          <p:sp>
            <p:nvSpPr>
              <p:cNvPr id="165" name="Minus 164"/>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6" name="Rounded Rectangle 165"/>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59" name="Group 111"/>
            <p:cNvGrpSpPr/>
            <p:nvPr/>
          </p:nvGrpSpPr>
          <p:grpSpPr>
            <a:xfrm>
              <a:off x="6756627" y="4410444"/>
              <a:ext cx="514290" cy="514290"/>
              <a:chOff x="4803331" y="1631701"/>
              <a:chExt cx="514290" cy="514290"/>
            </a:xfrm>
          </p:grpSpPr>
          <p:sp>
            <p:nvSpPr>
              <p:cNvPr id="163" name="Plus 162"/>
              <p:cNvSpPr/>
              <p:nvPr/>
            </p:nvSpPr>
            <p:spPr>
              <a:xfrm>
                <a:off x="4825939" y="1663937"/>
                <a:ext cx="469075" cy="449819"/>
              </a:xfrm>
              <a:prstGeom prst="mathPl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n>
                    <a:solidFill>
                      <a:schemeClr val="tx1"/>
                    </a:solidFill>
                  </a:ln>
                </a:endParaRPr>
              </a:p>
            </p:txBody>
          </p:sp>
          <p:sp>
            <p:nvSpPr>
              <p:cNvPr id="164" name="Rounded Rectangle 163"/>
              <p:cNvSpPr/>
              <p:nvPr/>
            </p:nvSpPr>
            <p:spPr>
              <a:xfrm>
                <a:off x="4803331" y="1631701"/>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160" name="Group 114"/>
            <p:cNvGrpSpPr/>
            <p:nvPr/>
          </p:nvGrpSpPr>
          <p:grpSpPr>
            <a:xfrm>
              <a:off x="6779235" y="5129170"/>
              <a:ext cx="514290" cy="514290"/>
              <a:chOff x="7531694" y="1860158"/>
              <a:chExt cx="514290" cy="514290"/>
            </a:xfrm>
          </p:grpSpPr>
          <p:sp>
            <p:nvSpPr>
              <p:cNvPr id="161" name="Minus 160"/>
              <p:cNvSpPr/>
              <p:nvPr/>
            </p:nvSpPr>
            <p:spPr>
              <a:xfrm>
                <a:off x="7546547" y="1860158"/>
                <a:ext cx="484585" cy="484585"/>
              </a:xfrm>
              <a:prstGeom prst="mathMinus">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2" name="Rounded Rectangle 161"/>
              <p:cNvSpPr/>
              <p:nvPr/>
            </p:nvSpPr>
            <p:spPr>
              <a:xfrm>
                <a:off x="7531694" y="1860158"/>
                <a:ext cx="514290" cy="5142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131" name="Group 130"/>
          <p:cNvGrpSpPr/>
          <p:nvPr/>
        </p:nvGrpSpPr>
        <p:grpSpPr>
          <a:xfrm>
            <a:off x="5530034" y="2657385"/>
            <a:ext cx="2178991" cy="379462"/>
            <a:chOff x="5145410" y="3209857"/>
            <a:chExt cx="2178991" cy="379462"/>
          </a:xfrm>
        </p:grpSpPr>
        <p:cxnSp>
          <p:nvCxnSpPr>
            <p:cNvPr id="132" name="Straight Connector 131"/>
            <p:cNvCxnSpPr/>
            <p:nvPr/>
          </p:nvCxnSpPr>
          <p:spPr>
            <a:xfrm>
              <a:off x="5145410" y="3234019"/>
              <a:ext cx="2178991" cy="355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5159767" y="3209857"/>
              <a:ext cx="2164634" cy="3794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8" name="Group 127"/>
          <p:cNvGrpSpPr/>
          <p:nvPr/>
        </p:nvGrpSpPr>
        <p:grpSpPr>
          <a:xfrm>
            <a:off x="5537212" y="4489025"/>
            <a:ext cx="2178991" cy="379462"/>
            <a:chOff x="5145410" y="3209857"/>
            <a:chExt cx="2178991" cy="379462"/>
          </a:xfrm>
        </p:grpSpPr>
        <p:cxnSp>
          <p:nvCxnSpPr>
            <p:cNvPr id="129" name="Straight Connector 128"/>
            <p:cNvCxnSpPr/>
            <p:nvPr/>
          </p:nvCxnSpPr>
          <p:spPr>
            <a:xfrm>
              <a:off x="5145410" y="3234019"/>
              <a:ext cx="2178991" cy="355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5159767" y="3209857"/>
              <a:ext cx="2164634" cy="3794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2" name="Title 1">
            <a:extLst>
              <a:ext uri="{FF2B5EF4-FFF2-40B4-BE49-F238E27FC236}">
                <a16:creationId xmlns:a16="http://schemas.microsoft.com/office/drawing/2014/main" id="{B35668F8-4BD4-4432-9E42-457C1CCB8598}"/>
              </a:ext>
            </a:extLst>
          </p:cNvPr>
          <p:cNvSpPr>
            <a:spLocks noGrp="1"/>
          </p:cNvSpPr>
          <p:nvPr>
            <p:ph type="title"/>
          </p:nvPr>
        </p:nvSpPr>
        <p:spPr>
          <a:xfrm>
            <a:off x="457200" y="274638"/>
            <a:ext cx="8229600" cy="685800"/>
          </a:xfrm>
        </p:spPr>
        <p:txBody>
          <a:bodyPr>
            <a:normAutofit/>
          </a:bodyPr>
          <a:lstStyle/>
          <a:p>
            <a:r>
              <a:rPr lang="en-US" sz="2800" dirty="0"/>
              <a:t>MULTIPLYING INTEGERS WITH COUNTERS </a:t>
            </a:r>
            <a:endParaRPr lang="en-US" sz="2400" dirty="0"/>
          </a:p>
        </p:txBody>
      </p:sp>
      <p:sp>
        <p:nvSpPr>
          <p:cNvPr id="63" name="TextBox 62">
            <a:extLst>
              <a:ext uri="{FF2B5EF4-FFF2-40B4-BE49-F238E27FC236}">
                <a16:creationId xmlns:a16="http://schemas.microsoft.com/office/drawing/2014/main" id="{E7D04CAF-11D2-4017-BE75-373C4FBFEB73}"/>
              </a:ext>
            </a:extLst>
          </p:cNvPr>
          <p:cNvSpPr txBox="1"/>
          <p:nvPr/>
        </p:nvSpPr>
        <p:spPr>
          <a:xfrm>
            <a:off x="575511" y="1009280"/>
            <a:ext cx="2177314" cy="769441"/>
          </a:xfrm>
          <a:prstGeom prst="rect">
            <a:avLst/>
          </a:prstGeom>
          <a:noFill/>
        </p:spPr>
        <p:txBody>
          <a:bodyPr wrap="square" rtlCol="0">
            <a:spAutoFit/>
          </a:bodyPr>
          <a:lstStyle/>
          <a:p>
            <a:r>
              <a:rPr lang="en-US" dirty="0">
                <a:solidFill>
                  <a:srgbClr val="0000FF"/>
                </a:solidFill>
              </a:rPr>
              <a:t> </a:t>
            </a:r>
            <a:r>
              <a:rPr lang="en-US" sz="4400" dirty="0">
                <a:solidFill>
                  <a:srgbClr val="0000FF"/>
                </a:solidFill>
                <a:latin typeface="Arial" panose="020B0604020202020204" pitchFamily="34" charset="0"/>
                <a:cs typeface="Arial" panose="020B0604020202020204" pitchFamily="34" charset="0"/>
              </a:rPr>
              <a:t>-2 • (-3)</a:t>
            </a:r>
          </a:p>
        </p:txBody>
      </p:sp>
      <p:sp>
        <p:nvSpPr>
          <p:cNvPr id="64" name="TextBox 63">
            <a:extLst>
              <a:ext uri="{FF2B5EF4-FFF2-40B4-BE49-F238E27FC236}">
                <a16:creationId xmlns:a16="http://schemas.microsoft.com/office/drawing/2014/main" id="{53AD6B0F-C70C-408C-AB85-F858D49D1BF8}"/>
              </a:ext>
            </a:extLst>
          </p:cNvPr>
          <p:cNvSpPr txBox="1"/>
          <p:nvPr/>
        </p:nvSpPr>
        <p:spPr>
          <a:xfrm>
            <a:off x="2828459" y="1009762"/>
            <a:ext cx="1050524" cy="769441"/>
          </a:xfrm>
          <a:prstGeom prst="rect">
            <a:avLst/>
          </a:prstGeom>
          <a:noFill/>
        </p:spPr>
        <p:txBody>
          <a:bodyPr wrap="square" rtlCol="0">
            <a:spAutoFit/>
          </a:bodyPr>
          <a:lstStyle/>
          <a:p>
            <a:r>
              <a:rPr lang="en-US" sz="4400" dirty="0">
                <a:solidFill>
                  <a:schemeClr val="accent2">
                    <a:lumMod val="75000"/>
                  </a:schemeClr>
                </a:solidFill>
                <a:latin typeface="Arial" panose="020B0604020202020204" pitchFamily="34" charset="0"/>
                <a:cs typeface="Arial" panose="020B0604020202020204" pitchFamily="34" charset="0"/>
              </a:rPr>
              <a:t>= 6</a:t>
            </a:r>
          </a:p>
        </p:txBody>
      </p:sp>
      <p:sp>
        <p:nvSpPr>
          <p:cNvPr id="66" name="Rectangle: Rounded Corners 65">
            <a:extLst>
              <a:ext uri="{FF2B5EF4-FFF2-40B4-BE49-F238E27FC236}">
                <a16:creationId xmlns:a16="http://schemas.microsoft.com/office/drawing/2014/main" id="{C8C91FBA-95FA-4683-8693-5AC83D204EEB}"/>
              </a:ext>
            </a:extLst>
          </p:cNvPr>
          <p:cNvSpPr/>
          <p:nvPr/>
        </p:nvSpPr>
        <p:spPr>
          <a:xfrm>
            <a:off x="5149521" y="1433192"/>
            <a:ext cx="2917118" cy="4074379"/>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93CD8548-3AD8-440E-AF1B-8BE6FF907351}"/>
              </a:ext>
            </a:extLst>
          </p:cNvPr>
          <p:cNvSpPr txBox="1"/>
          <p:nvPr/>
        </p:nvSpPr>
        <p:spPr>
          <a:xfrm>
            <a:off x="468746" y="2992457"/>
            <a:ext cx="1687562" cy="1200329"/>
          </a:xfrm>
          <a:prstGeom prst="rect">
            <a:avLst/>
          </a:prstGeom>
          <a:noFill/>
        </p:spPr>
        <p:txBody>
          <a:bodyPr wrap="square" rtlCol="0">
            <a:spAutoFit/>
          </a:bodyPr>
          <a:lstStyle/>
          <a:p>
            <a:pPr algn="ctr"/>
            <a:r>
              <a:rPr lang="en-US" dirty="0"/>
              <a:t>…must be </a:t>
            </a:r>
            <a:r>
              <a:rPr lang="en-US" dirty="0">
                <a:solidFill>
                  <a:srgbClr val="FF0000"/>
                </a:solidFill>
              </a:rPr>
              <a:t>removing</a:t>
            </a:r>
            <a:r>
              <a:rPr lang="en-US" dirty="0"/>
              <a:t> 2</a:t>
            </a:r>
          </a:p>
          <a:p>
            <a:pPr algn="ctr"/>
            <a:r>
              <a:rPr lang="en-US" dirty="0"/>
              <a:t>groups from the</a:t>
            </a:r>
          </a:p>
          <a:p>
            <a:pPr algn="ctr"/>
            <a:r>
              <a:rPr lang="en-US" dirty="0"/>
              <a:t>workspace.</a:t>
            </a:r>
          </a:p>
        </p:txBody>
      </p:sp>
      <p:sp>
        <p:nvSpPr>
          <p:cNvPr id="74" name="TextBox 73">
            <a:extLst>
              <a:ext uri="{FF2B5EF4-FFF2-40B4-BE49-F238E27FC236}">
                <a16:creationId xmlns:a16="http://schemas.microsoft.com/office/drawing/2014/main" id="{8C33F871-BFD0-417D-8D52-556EAEF8A99B}"/>
              </a:ext>
            </a:extLst>
          </p:cNvPr>
          <p:cNvSpPr txBox="1"/>
          <p:nvPr/>
        </p:nvSpPr>
        <p:spPr>
          <a:xfrm>
            <a:off x="4952537" y="5548983"/>
            <a:ext cx="3311085" cy="369332"/>
          </a:xfrm>
          <a:prstGeom prst="rect">
            <a:avLst/>
          </a:prstGeom>
          <a:noFill/>
        </p:spPr>
        <p:txBody>
          <a:bodyPr wrap="square" rtlCol="0">
            <a:spAutoFit/>
          </a:bodyPr>
          <a:lstStyle/>
          <a:p>
            <a:r>
              <a:rPr lang="en-US" dirty="0">
                <a:solidFill>
                  <a:srgbClr val="00B050"/>
                </a:solidFill>
                <a:latin typeface="Comic Sans MS" panose="030F0702030302020204" pitchFamily="66" charset="0"/>
                <a:ea typeface="Verdana" panose="020B0604030504040204" pitchFamily="34" charset="0"/>
              </a:rPr>
              <a:t>There’s nothing to take away.</a:t>
            </a:r>
          </a:p>
        </p:txBody>
      </p:sp>
      <p:sp>
        <p:nvSpPr>
          <p:cNvPr id="3" name="Oval 2">
            <a:extLst>
              <a:ext uri="{FF2B5EF4-FFF2-40B4-BE49-F238E27FC236}">
                <a16:creationId xmlns:a16="http://schemas.microsoft.com/office/drawing/2014/main" id="{8FF615DD-6C84-46FF-84A2-B5A5FA9596E0}"/>
              </a:ext>
            </a:extLst>
          </p:cNvPr>
          <p:cNvSpPr/>
          <p:nvPr/>
        </p:nvSpPr>
        <p:spPr>
          <a:xfrm>
            <a:off x="613812" y="1362491"/>
            <a:ext cx="365760" cy="18288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TextBox 133"/>
          <p:cNvSpPr txBox="1"/>
          <p:nvPr/>
        </p:nvSpPr>
        <p:spPr>
          <a:xfrm>
            <a:off x="3533408" y="3167357"/>
            <a:ext cx="5645479" cy="369332"/>
          </a:xfrm>
          <a:prstGeom prst="rect">
            <a:avLst/>
          </a:prstGeom>
          <a:noFill/>
        </p:spPr>
        <p:txBody>
          <a:bodyPr wrap="square" rtlCol="0">
            <a:spAutoFit/>
          </a:bodyPr>
          <a:lstStyle/>
          <a:p>
            <a:r>
              <a:rPr lang="en-US" dirty="0">
                <a:solidFill>
                  <a:srgbClr val="FF0000"/>
                </a:solidFill>
              </a:rPr>
              <a:t>Now there are 2 groups of 3 negative counters to remove.</a:t>
            </a:r>
          </a:p>
        </p:txBody>
      </p:sp>
    </p:spTree>
    <p:extLst>
      <p:ext uri="{BB962C8B-B14F-4D97-AF65-F5344CB8AC3E}">
        <p14:creationId xmlns:p14="http://schemas.microsoft.com/office/powerpoint/2010/main" val="327103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64" grpId="0"/>
      <p:bldP spid="68" grpId="0"/>
      <p:bldP spid="74" grpId="0"/>
      <p:bldP spid="3" grpId="0" animBg="1"/>
      <p:bldP spid="1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WHAT THE RESEARCH TELLS US</a:t>
            </a:r>
          </a:p>
        </p:txBody>
      </p:sp>
      <p:sp>
        <p:nvSpPr>
          <p:cNvPr id="6" name="Rectangle 5">
            <a:extLst>
              <a:ext uri="{FF2B5EF4-FFF2-40B4-BE49-F238E27FC236}">
                <a16:creationId xmlns:a16="http://schemas.microsoft.com/office/drawing/2014/main" id="{F048B643-2249-42D9-9C96-17D622887EDF}"/>
              </a:ext>
            </a:extLst>
          </p:cNvPr>
          <p:cNvSpPr/>
          <p:nvPr/>
        </p:nvSpPr>
        <p:spPr>
          <a:xfrm>
            <a:off x="5029199" y="3132500"/>
            <a:ext cx="3164306" cy="1323439"/>
          </a:xfrm>
          <a:prstGeom prst="rect">
            <a:avLst/>
          </a:prstGeom>
        </p:spPr>
        <p:txBody>
          <a:bodyPr wrap="square">
            <a:spAutoFit/>
          </a:bodyPr>
          <a:lstStyle/>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If Basic Skills AND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Conceptual Development</a:t>
            </a:r>
            <a:r>
              <a:rPr lang="en-US" sz="2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are both important, </a:t>
            </a:r>
          </a:p>
          <a:p>
            <a:pPr marR="0" lvl="0" algn="ctr">
              <a:spcBef>
                <a:spcPts val="0"/>
              </a:spcBef>
              <a:spcAft>
                <a:spcPts val="0"/>
              </a:spcAft>
            </a:pPr>
            <a:r>
              <a:rPr lang="en-US"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how do you pull that off? </a:t>
            </a:r>
            <a:endParaRPr lang="en-US" sz="32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0D8549-FC9B-448B-AAED-AD0F85115E62}"/>
              </a:ext>
            </a:extLst>
          </p:cNvPr>
          <p:cNvSpPr/>
          <p:nvPr/>
        </p:nvSpPr>
        <p:spPr>
          <a:xfrm>
            <a:off x="2231258" y="4952621"/>
            <a:ext cx="3767088" cy="1077218"/>
          </a:xfrm>
          <a:prstGeom prst="rect">
            <a:avLst/>
          </a:prstGeom>
        </p:spPr>
        <p:txBody>
          <a:bodyPr wrap="square">
            <a:spAutoFit/>
          </a:bodyPr>
          <a:lstStyle/>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What’s the right kind </a:t>
            </a:r>
          </a:p>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of practice and </a:t>
            </a:r>
          </a:p>
          <a:p>
            <a:pPr marR="0" lvl="0" algn="ctr">
              <a:spcBef>
                <a:spcPts val="0"/>
              </a:spcBef>
              <a:spcAft>
                <a:spcPts val="0"/>
              </a:spcAft>
            </a:pPr>
            <a:r>
              <a:rPr lang="en-US" sz="2000" dirty="0">
                <a:solidFill>
                  <a:srgbClr val="00B050"/>
                </a:solidFill>
                <a:latin typeface="Arial" panose="020B0604020202020204" pitchFamily="34" charset="0"/>
                <a:ea typeface="Calibri" panose="020F0502020204030204" pitchFamily="34" charset="0"/>
                <a:cs typeface="Times New Roman" panose="02020603050405020304" pitchFamily="18" charset="0"/>
              </a:rPr>
              <a:t>how much is the right amount?</a:t>
            </a:r>
            <a:r>
              <a:rPr lang="en-US" sz="2400"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srgbClr val="C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D579FEC-EF9E-4259-849F-8B68C99D40EE}"/>
              </a:ext>
            </a:extLst>
          </p:cNvPr>
          <p:cNvSpPr/>
          <p:nvPr/>
        </p:nvSpPr>
        <p:spPr>
          <a:xfrm>
            <a:off x="1045543" y="3132500"/>
            <a:ext cx="2657776" cy="1015663"/>
          </a:xfrm>
          <a:prstGeom prst="rect">
            <a:avLst/>
          </a:prstGeom>
        </p:spPr>
        <p:txBody>
          <a:bodyPr wrap="square">
            <a:spAutoFit/>
          </a:bodyPr>
          <a:lstStyle/>
          <a:p>
            <a:pPr marR="0" lvl="0" algn="ctr">
              <a:spcBef>
                <a:spcPts val="0"/>
              </a:spcBef>
              <a:spcAft>
                <a:spcPts val="0"/>
              </a:spcAft>
            </a:pPr>
            <a:r>
              <a:rPr lang="en-US" sz="2000" dirty="0">
                <a:solidFill>
                  <a:srgbClr val="7030A0"/>
                </a:solidFill>
                <a:latin typeface="Arial" panose="020B0604020202020204" pitchFamily="34" charset="0"/>
                <a:ea typeface="Calibri" panose="020F0502020204030204" pitchFamily="34" charset="0"/>
                <a:cs typeface="Times New Roman" panose="02020603050405020304" pitchFamily="18" charset="0"/>
              </a:rPr>
              <a:t>Must students know more than one strategy?</a:t>
            </a:r>
            <a:endParaRPr lang="en-US" sz="2000" dirty="0">
              <a:solidFill>
                <a:srgbClr val="7030A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5C860F4-5E7B-4F66-A190-50244E4C5ADA}"/>
              </a:ext>
            </a:extLst>
          </p:cNvPr>
          <p:cNvSpPr/>
          <p:nvPr/>
        </p:nvSpPr>
        <p:spPr>
          <a:xfrm>
            <a:off x="1253790" y="1298671"/>
            <a:ext cx="2319488" cy="1015663"/>
          </a:xfrm>
          <a:prstGeom prst="rect">
            <a:avLst/>
          </a:prstGeom>
        </p:spPr>
        <p:txBody>
          <a:bodyPr wrap="square">
            <a:spAutoFit/>
          </a:bodyPr>
          <a:lstStyle/>
          <a:p>
            <a:pPr marR="0" lvl="0" algn="ctr">
              <a:spcBef>
                <a:spcPts val="0"/>
              </a:spcBef>
              <a:spcAft>
                <a:spcPts val="0"/>
              </a:spcAft>
            </a:pPr>
            <a:r>
              <a:rPr lang="en-US" sz="2000" dirty="0">
                <a:latin typeface="Arial" panose="020B0604020202020204" pitchFamily="34" charset="0"/>
                <a:ea typeface="Calibri" panose="020F0502020204030204" pitchFamily="34" charset="0"/>
                <a:cs typeface="Times New Roman" panose="02020603050405020304" pitchFamily="18" charset="0"/>
              </a:rPr>
              <a:t>Do we need to test our struggling learners a lot?</a:t>
            </a:r>
            <a:endParaRPr lang="en-US" sz="20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4873EE8-4FD2-43EF-B4A9-17779710E56E}"/>
              </a:ext>
            </a:extLst>
          </p:cNvPr>
          <p:cNvSpPr/>
          <p:nvPr/>
        </p:nvSpPr>
        <p:spPr>
          <a:xfrm>
            <a:off x="5105800" y="1289704"/>
            <a:ext cx="2644942" cy="707886"/>
          </a:xfrm>
          <a:prstGeom prst="rect">
            <a:avLst/>
          </a:prstGeom>
        </p:spPr>
        <p:txBody>
          <a:bodyPr wrap="square">
            <a:spAutoFit/>
          </a:bodyPr>
          <a:lstStyle/>
          <a:p>
            <a:pPr marR="0" lvl="0" algn="ctr">
              <a:spcBef>
                <a:spcPts val="0"/>
              </a:spcBef>
              <a:spcAft>
                <a:spcPts val="0"/>
              </a:spcAft>
            </a:pPr>
            <a:r>
              <a:rPr lang="en-US" sz="2000" dirty="0">
                <a:solidFill>
                  <a:srgbClr val="00B0F0"/>
                </a:solidFill>
                <a:latin typeface="Arial" panose="020B0604020202020204" pitchFamily="34" charset="0"/>
                <a:ea typeface="Calibri" panose="020F0502020204030204" pitchFamily="34" charset="0"/>
                <a:cs typeface="Times New Roman" panose="02020603050405020304" pitchFamily="18" charset="0"/>
              </a:rPr>
              <a:t>How can we support teachers in this work?</a:t>
            </a:r>
            <a:endParaRPr lang="en-US" sz="2000" dirty="0">
              <a:solidFill>
                <a:srgbClr val="00B0F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9517F64-9EA7-4AFE-B2BD-4603CA65CAC5}"/>
              </a:ext>
            </a:extLst>
          </p:cNvPr>
          <p:cNvSpPr/>
          <p:nvPr/>
        </p:nvSpPr>
        <p:spPr>
          <a:xfrm>
            <a:off x="457200" y="1018652"/>
            <a:ext cx="3912669" cy="307777"/>
          </a:xfrm>
          <a:prstGeom prst="rect">
            <a:avLst/>
          </a:prstGeom>
          <a:ln>
            <a:solidFill>
              <a:schemeClr val="tx1"/>
            </a:solidFill>
          </a:ln>
        </p:spPr>
        <p:txBody>
          <a:bodyPr wrap="square">
            <a:spAutoFit/>
          </a:bodyPr>
          <a:lstStyle/>
          <a:p>
            <a:pPr marR="0" lvl="0">
              <a:spcBef>
                <a:spcPts val="0"/>
              </a:spcBef>
              <a:spcAft>
                <a:spcPts val="0"/>
              </a:spcAft>
            </a:pPr>
            <a:r>
              <a:rPr lang="en-US" sz="1400" dirty="0">
                <a:latin typeface="Arial" panose="020B0604020202020204" pitchFamily="34" charset="0"/>
                <a:ea typeface="Calibri" panose="020F0502020204030204" pitchFamily="34" charset="0"/>
                <a:cs typeface="Times New Roman" panose="02020603050405020304" pitchFamily="18" charset="0"/>
              </a:rPr>
              <a:t>Ongoing Formative Assessment and Feedback </a:t>
            </a:r>
            <a:endParaRPr lang="en-US" sz="11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12CF12B-970F-47B6-8E06-9E613C293CF2}"/>
              </a:ext>
            </a:extLst>
          </p:cNvPr>
          <p:cNvSpPr/>
          <p:nvPr/>
        </p:nvSpPr>
        <p:spPr>
          <a:xfrm>
            <a:off x="1486501" y="2781939"/>
            <a:ext cx="1775861" cy="307777"/>
          </a:xfrm>
          <a:prstGeom prst="rect">
            <a:avLst/>
          </a:prstGeom>
          <a:ln>
            <a:solidFill>
              <a:srgbClr val="7030A0"/>
            </a:solidFill>
          </a:ln>
        </p:spPr>
        <p:txBody>
          <a:bodyPr wrap="square">
            <a:spAutoFit/>
          </a:bodyPr>
          <a:lstStyle/>
          <a:p>
            <a:pPr marR="0" lvl="0">
              <a:spcBef>
                <a:spcPts val="0"/>
              </a:spcBef>
              <a:spcAft>
                <a:spcPts val="0"/>
              </a:spcAft>
            </a:pPr>
            <a:r>
              <a:rPr lang="en-US" sz="1400" dirty="0">
                <a:solidFill>
                  <a:srgbClr val="7030A0"/>
                </a:solidFill>
                <a:latin typeface="Arial" panose="020B0604020202020204" pitchFamily="34" charset="0"/>
                <a:ea typeface="Calibri" panose="020F0502020204030204" pitchFamily="34" charset="0"/>
                <a:cs typeface="Times New Roman" panose="02020603050405020304" pitchFamily="18" charset="0"/>
              </a:rPr>
              <a:t>Alternate Strategies</a:t>
            </a:r>
            <a:endParaRPr lang="en-US" sz="1100" dirty="0">
              <a:solidFill>
                <a:srgbClr val="7030A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AFC5E666-127B-472B-B83F-B24BDC14D716}"/>
              </a:ext>
            </a:extLst>
          </p:cNvPr>
          <p:cNvSpPr/>
          <p:nvPr/>
        </p:nvSpPr>
        <p:spPr>
          <a:xfrm>
            <a:off x="3583006" y="4619567"/>
            <a:ext cx="1063592" cy="307777"/>
          </a:xfrm>
          <a:prstGeom prst="rect">
            <a:avLst/>
          </a:prstGeom>
          <a:ln>
            <a:solidFill>
              <a:srgbClr val="00B050"/>
            </a:solidFill>
          </a:ln>
        </p:spPr>
        <p:txBody>
          <a:bodyPr wrap="square">
            <a:spAutoFit/>
          </a:bodyPr>
          <a:lstStyle/>
          <a:p>
            <a:pPr marR="0" lvl="0">
              <a:spcBef>
                <a:spcPts val="0"/>
              </a:spcBef>
              <a:spcAft>
                <a:spcPts val="0"/>
              </a:spcAft>
            </a:pPr>
            <a:r>
              <a:rPr lang="en-US" sz="1400" dirty="0">
                <a:solidFill>
                  <a:srgbClr val="00B050"/>
                </a:solidFill>
                <a:latin typeface="Arial" panose="020B0604020202020204" pitchFamily="34" charset="0"/>
                <a:ea typeface="Calibri" panose="020F0502020204030204" pitchFamily="34" charset="0"/>
                <a:cs typeface="Times New Roman" panose="02020603050405020304" pitchFamily="18" charset="0"/>
              </a:rPr>
              <a:t>Rehearsal</a:t>
            </a:r>
            <a:endParaRPr lang="en-US" sz="1100" dirty="0">
              <a:solidFill>
                <a:srgbClr val="00B05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C2CCFF1-FFD5-4FB5-80CE-EF16C3B99044}"/>
              </a:ext>
            </a:extLst>
          </p:cNvPr>
          <p:cNvSpPr/>
          <p:nvPr/>
        </p:nvSpPr>
        <p:spPr>
          <a:xfrm>
            <a:off x="4572000" y="2720384"/>
            <a:ext cx="4336181" cy="369332"/>
          </a:xfrm>
          <a:prstGeom prst="rect">
            <a:avLst/>
          </a:prstGeom>
          <a:ln>
            <a:solidFill>
              <a:srgbClr val="C00000"/>
            </a:solidFill>
          </a:ln>
        </p:spPr>
        <p:txBody>
          <a:bodyPr wrap="square">
            <a:spAutoFit/>
          </a:bodyPr>
          <a:lstStyle/>
          <a:p>
            <a:pPr marR="0" lvl="0">
              <a:spcBef>
                <a:spcPts val="0"/>
              </a:spcBef>
              <a:spcAft>
                <a:spcPts val="0"/>
              </a:spcAft>
            </a:pPr>
            <a:r>
              <a:rPr lang="en-US" sz="1400" dirty="0">
                <a:solidFill>
                  <a:srgbClr val="C00000"/>
                </a:solidFill>
                <a:latin typeface="Arial" panose="020B0604020202020204" pitchFamily="34" charset="0"/>
                <a:ea typeface="Calibri" panose="020F0502020204030204" pitchFamily="34" charset="0"/>
                <a:cs typeface="Times New Roman" panose="02020603050405020304" pitchFamily="18" charset="0"/>
              </a:rPr>
              <a:t>Balance Basic Skills and Conceptual Development</a:t>
            </a:r>
            <a:r>
              <a:rPr lang="en-US" sz="14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 </a:t>
            </a:r>
            <a:endParaRPr lang="en-US" sz="14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FBBC4DA-62DA-47E0-89B2-B32AF8DCF5D9}"/>
              </a:ext>
            </a:extLst>
          </p:cNvPr>
          <p:cNvSpPr/>
          <p:nvPr/>
        </p:nvSpPr>
        <p:spPr>
          <a:xfrm>
            <a:off x="5641406" y="1009574"/>
            <a:ext cx="1573731" cy="307777"/>
          </a:xfrm>
          <a:prstGeom prst="rect">
            <a:avLst/>
          </a:prstGeom>
          <a:ln>
            <a:solidFill>
              <a:srgbClr val="00B0F0"/>
            </a:solidFill>
          </a:ln>
        </p:spPr>
        <p:txBody>
          <a:bodyPr wrap="square">
            <a:spAutoFit/>
          </a:bodyPr>
          <a:lstStyle/>
          <a:p>
            <a:pPr marR="0" lvl="0">
              <a:spcBef>
                <a:spcPts val="0"/>
              </a:spcBef>
              <a:spcAft>
                <a:spcPts val="0"/>
              </a:spcAft>
            </a:pPr>
            <a:r>
              <a:rPr lang="en-US" sz="1400" dirty="0">
                <a:solidFill>
                  <a:srgbClr val="00B0F0"/>
                </a:solidFill>
                <a:latin typeface="Arial" panose="020B0604020202020204" pitchFamily="34" charset="0"/>
                <a:ea typeface="Calibri" panose="020F0502020204030204" pitchFamily="34" charset="0"/>
                <a:cs typeface="Times New Roman" panose="02020603050405020304" pitchFamily="18" charset="0"/>
              </a:rPr>
              <a:t>Teacher Support</a:t>
            </a:r>
            <a:endParaRPr lang="en-US" sz="1100" dirty="0">
              <a:solidFill>
                <a:srgbClr val="00B0F0"/>
              </a:solidFill>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8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 THE RULES</a:t>
            </a:r>
          </a:p>
        </p:txBody>
      </p:sp>
      <p:pic>
        <p:nvPicPr>
          <p:cNvPr id="4" name="Picture 3">
            <a:extLst>
              <a:ext uri="{FF2B5EF4-FFF2-40B4-BE49-F238E27FC236}">
                <a16:creationId xmlns:a16="http://schemas.microsoft.com/office/drawing/2014/main" id="{CB87BB42-8C6C-4BD4-B4C6-4B8DEDDE56E0}"/>
              </a:ext>
            </a:extLst>
          </p:cNvPr>
          <p:cNvPicPr>
            <a:picLocks noChangeAspect="1"/>
          </p:cNvPicPr>
          <p:nvPr/>
        </p:nvPicPr>
        <p:blipFill>
          <a:blip r:embed="rId3"/>
          <a:stretch>
            <a:fillRect/>
          </a:stretch>
        </p:blipFill>
        <p:spPr>
          <a:xfrm>
            <a:off x="1751799" y="1104816"/>
            <a:ext cx="4926135" cy="4968724"/>
          </a:xfrm>
          <a:prstGeom prst="rect">
            <a:avLst/>
          </a:prstGeom>
          <a:ln w="57150">
            <a:solidFill>
              <a:schemeClr val="bg2">
                <a:lumMod val="50000"/>
              </a:schemeClr>
            </a:solidFill>
          </a:ln>
        </p:spPr>
      </p:pic>
    </p:spTree>
    <p:extLst>
      <p:ext uri="{BB962C8B-B14F-4D97-AF65-F5344CB8AC3E}">
        <p14:creationId xmlns:p14="http://schemas.microsoft.com/office/powerpoint/2010/main" val="137440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DIVISION (from the TE)</a:t>
            </a:r>
          </a:p>
        </p:txBody>
      </p:sp>
      <p:pic>
        <p:nvPicPr>
          <p:cNvPr id="3" name="Picture 2">
            <a:extLst>
              <a:ext uri="{FF2B5EF4-FFF2-40B4-BE49-F238E27FC236}">
                <a16:creationId xmlns:a16="http://schemas.microsoft.com/office/drawing/2014/main" id="{DE6367C0-748C-4E0A-A282-DD5E27B7F512}"/>
              </a:ext>
            </a:extLst>
          </p:cNvPr>
          <p:cNvPicPr>
            <a:picLocks noChangeAspect="1"/>
          </p:cNvPicPr>
          <p:nvPr/>
        </p:nvPicPr>
        <p:blipFill>
          <a:blip r:embed="rId3"/>
          <a:stretch>
            <a:fillRect/>
          </a:stretch>
        </p:blipFill>
        <p:spPr>
          <a:xfrm>
            <a:off x="1247775" y="1116227"/>
            <a:ext cx="6648450" cy="4972050"/>
          </a:xfrm>
          <a:prstGeom prst="rect">
            <a:avLst/>
          </a:prstGeom>
          <a:ln w="57150">
            <a:solidFill>
              <a:schemeClr val="accent6">
                <a:lumMod val="60000"/>
                <a:lumOff val="40000"/>
              </a:schemeClr>
            </a:solidFill>
          </a:ln>
        </p:spPr>
      </p:pic>
    </p:spTree>
    <p:extLst>
      <p:ext uri="{BB962C8B-B14F-4D97-AF65-F5344CB8AC3E}">
        <p14:creationId xmlns:p14="http://schemas.microsoft.com/office/powerpoint/2010/main" val="3756420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REVISIT ORDER OF OPERATIONS</a:t>
            </a:r>
          </a:p>
        </p:txBody>
      </p:sp>
      <p:pic>
        <p:nvPicPr>
          <p:cNvPr id="4" name="Picture 3">
            <a:extLst>
              <a:ext uri="{FF2B5EF4-FFF2-40B4-BE49-F238E27FC236}">
                <a16:creationId xmlns:a16="http://schemas.microsoft.com/office/drawing/2014/main" id="{5DA8DB56-45A6-4B21-AA46-481B7EDA090A}"/>
              </a:ext>
            </a:extLst>
          </p:cNvPr>
          <p:cNvPicPr>
            <a:picLocks noChangeAspect="1"/>
          </p:cNvPicPr>
          <p:nvPr/>
        </p:nvPicPr>
        <p:blipFill>
          <a:blip r:embed="rId3"/>
          <a:stretch>
            <a:fillRect/>
          </a:stretch>
        </p:blipFill>
        <p:spPr>
          <a:xfrm>
            <a:off x="516605" y="1013460"/>
            <a:ext cx="5417217" cy="5194835"/>
          </a:xfrm>
          <a:prstGeom prst="rect">
            <a:avLst/>
          </a:prstGeom>
          <a:ln w="57150">
            <a:solidFill>
              <a:schemeClr val="accent4">
                <a:lumMod val="60000"/>
                <a:lumOff val="40000"/>
              </a:schemeClr>
            </a:solidFill>
          </a:ln>
        </p:spPr>
      </p:pic>
      <p:pic>
        <p:nvPicPr>
          <p:cNvPr id="5" name="Picture 4">
            <a:extLst>
              <a:ext uri="{FF2B5EF4-FFF2-40B4-BE49-F238E27FC236}">
                <a16:creationId xmlns:a16="http://schemas.microsoft.com/office/drawing/2014/main" id="{36ED9B11-9FB8-41B6-AA43-903B42992680}"/>
              </a:ext>
            </a:extLst>
          </p:cNvPr>
          <p:cNvPicPr>
            <a:picLocks noChangeAspect="1"/>
          </p:cNvPicPr>
          <p:nvPr/>
        </p:nvPicPr>
        <p:blipFill>
          <a:blip r:embed="rId4"/>
          <a:stretch>
            <a:fillRect/>
          </a:stretch>
        </p:blipFill>
        <p:spPr>
          <a:xfrm>
            <a:off x="2615716" y="2494045"/>
            <a:ext cx="5876925" cy="2390775"/>
          </a:xfrm>
          <a:prstGeom prst="rect">
            <a:avLst/>
          </a:prstGeom>
          <a:ln w="57150">
            <a:solidFill>
              <a:schemeClr val="accent4">
                <a:lumMod val="60000"/>
                <a:lumOff val="40000"/>
              </a:schemeClr>
            </a:solidFill>
          </a:ln>
        </p:spPr>
      </p:pic>
    </p:spTree>
    <p:extLst>
      <p:ext uri="{BB962C8B-B14F-4D97-AF65-F5344CB8AC3E}">
        <p14:creationId xmlns:p14="http://schemas.microsoft.com/office/powerpoint/2010/main" val="29655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ALSO AVAILABLE (</a:t>
            </a:r>
            <a:r>
              <a:rPr lang="en-US" sz="2800" u="sng" dirty="0"/>
              <a:t>for free</a:t>
            </a:r>
            <a:r>
              <a:rPr lang="en-US" sz="2800" dirty="0"/>
              <a:t>)…</a:t>
            </a:r>
          </a:p>
        </p:txBody>
      </p:sp>
      <p:pic>
        <p:nvPicPr>
          <p:cNvPr id="3" name="Picture 2">
            <a:extLst>
              <a:ext uri="{FF2B5EF4-FFF2-40B4-BE49-F238E27FC236}">
                <a16:creationId xmlns:a16="http://schemas.microsoft.com/office/drawing/2014/main" id="{B1A03C52-62BF-457A-9B89-D254CE34B3F9}"/>
              </a:ext>
            </a:extLst>
          </p:cNvPr>
          <p:cNvPicPr>
            <a:picLocks noChangeAspect="1"/>
          </p:cNvPicPr>
          <p:nvPr/>
        </p:nvPicPr>
        <p:blipFill rotWithShape="1">
          <a:blip r:embed="rId3"/>
          <a:srcRect l="17059" t="67779" r="60469" b="15696"/>
          <a:stretch/>
        </p:blipFill>
        <p:spPr>
          <a:xfrm>
            <a:off x="2641188" y="960438"/>
            <a:ext cx="3861623" cy="1597308"/>
          </a:xfrm>
          <a:prstGeom prst="rect">
            <a:avLst/>
          </a:prstGeom>
        </p:spPr>
      </p:pic>
      <p:sp>
        <p:nvSpPr>
          <p:cNvPr id="4" name="TextBox 3">
            <a:extLst>
              <a:ext uri="{FF2B5EF4-FFF2-40B4-BE49-F238E27FC236}">
                <a16:creationId xmlns:a16="http://schemas.microsoft.com/office/drawing/2014/main" id="{67C4E630-09CF-4123-A827-57AE55D03346}"/>
              </a:ext>
            </a:extLst>
          </p:cNvPr>
          <p:cNvSpPr txBox="1"/>
          <p:nvPr/>
        </p:nvSpPr>
        <p:spPr>
          <a:xfrm>
            <a:off x="592469" y="2557746"/>
            <a:ext cx="4097438" cy="2862322"/>
          </a:xfrm>
          <a:prstGeom prst="rect">
            <a:avLst/>
          </a:prstGeom>
          <a:noFill/>
        </p:spPr>
        <p:txBody>
          <a:bodyPr wrap="square" rtlCol="0">
            <a:spAutoFit/>
          </a:bodyPr>
          <a:lstStyle/>
          <a:p>
            <a:pPr marL="285750" indent="-285750">
              <a:buFont typeface="Arial" panose="020B0604020202020204" pitchFamily="34" charset="0"/>
              <a:buChar char="•"/>
            </a:pPr>
            <a:r>
              <a:rPr lang="en-US" sz="2400" dirty="0"/>
              <a:t>Whole Numbers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Concepts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Addition and Subtraction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Fraction Multiplication and Division</a:t>
            </a:r>
          </a:p>
        </p:txBody>
      </p:sp>
      <p:sp>
        <p:nvSpPr>
          <p:cNvPr id="7" name="TextBox 6">
            <a:extLst>
              <a:ext uri="{FF2B5EF4-FFF2-40B4-BE49-F238E27FC236}">
                <a16:creationId xmlns:a16="http://schemas.microsoft.com/office/drawing/2014/main" id="{C2EB2182-9222-4E9E-836A-577BB34CE326}"/>
              </a:ext>
            </a:extLst>
          </p:cNvPr>
          <p:cNvSpPr txBox="1"/>
          <p:nvPr/>
        </p:nvSpPr>
        <p:spPr>
          <a:xfrm>
            <a:off x="2714262" y="5272756"/>
            <a:ext cx="3788549" cy="830997"/>
          </a:xfrm>
          <a:prstGeom prst="rect">
            <a:avLst/>
          </a:prstGeom>
          <a:noFill/>
        </p:spPr>
        <p:txBody>
          <a:bodyPr wrap="square" rtlCol="0">
            <a:spAutoFit/>
          </a:bodyPr>
          <a:lstStyle/>
          <a:p>
            <a:pPr algn="ctr"/>
            <a:r>
              <a:rPr lang="en-US" sz="2400" b="1" dirty="0">
                <a:solidFill>
                  <a:srgbClr val="009999"/>
                </a:solidFill>
              </a:rPr>
              <a:t>A daily routine</a:t>
            </a:r>
          </a:p>
          <a:p>
            <a:pPr algn="ctr"/>
            <a:r>
              <a:rPr lang="en-US" sz="2400" b="1" dirty="0">
                <a:solidFill>
                  <a:srgbClr val="009999"/>
                </a:solidFill>
              </a:rPr>
              <a:t>About 5-10 minutes per day</a:t>
            </a:r>
          </a:p>
        </p:txBody>
      </p:sp>
      <p:sp>
        <p:nvSpPr>
          <p:cNvPr id="9" name="TextBox 8">
            <a:extLst>
              <a:ext uri="{FF2B5EF4-FFF2-40B4-BE49-F238E27FC236}">
                <a16:creationId xmlns:a16="http://schemas.microsoft.com/office/drawing/2014/main" id="{7B2D72C9-6C0A-4379-BA25-E5E2BB740352}"/>
              </a:ext>
            </a:extLst>
          </p:cNvPr>
          <p:cNvSpPr txBox="1"/>
          <p:nvPr/>
        </p:nvSpPr>
        <p:spPr>
          <a:xfrm>
            <a:off x="4689907" y="2569070"/>
            <a:ext cx="409743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Decimal and Percent Concepts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Integers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400" dirty="0"/>
              <a:t>Equations</a:t>
            </a:r>
          </a:p>
        </p:txBody>
      </p:sp>
      <p:grpSp>
        <p:nvGrpSpPr>
          <p:cNvPr id="2" name="Group 1">
            <a:extLst>
              <a:ext uri="{FF2B5EF4-FFF2-40B4-BE49-F238E27FC236}">
                <a16:creationId xmlns:a16="http://schemas.microsoft.com/office/drawing/2014/main" id="{B9298AE9-7BED-432B-918F-BEE9DE45FB20}"/>
              </a:ext>
            </a:extLst>
          </p:cNvPr>
          <p:cNvGrpSpPr/>
          <p:nvPr/>
        </p:nvGrpSpPr>
        <p:grpSpPr>
          <a:xfrm>
            <a:off x="4587681" y="3556583"/>
            <a:ext cx="2199846" cy="916872"/>
            <a:chOff x="4587681" y="3556583"/>
            <a:chExt cx="2199846" cy="916872"/>
          </a:xfrm>
        </p:grpSpPr>
        <p:grpSp>
          <p:nvGrpSpPr>
            <p:cNvPr id="10" name="Group 9">
              <a:extLst>
                <a:ext uri="{FF2B5EF4-FFF2-40B4-BE49-F238E27FC236}">
                  <a16:creationId xmlns:a16="http://schemas.microsoft.com/office/drawing/2014/main" id="{9D151D4A-AE7B-43B3-B415-4DA9D36CB841}"/>
                </a:ext>
              </a:extLst>
            </p:cNvPr>
            <p:cNvGrpSpPr/>
            <p:nvPr/>
          </p:nvGrpSpPr>
          <p:grpSpPr>
            <a:xfrm>
              <a:off x="4608536" y="3556583"/>
              <a:ext cx="2178991" cy="379462"/>
              <a:chOff x="5145410" y="3209857"/>
              <a:chExt cx="2178991" cy="379462"/>
            </a:xfrm>
          </p:grpSpPr>
          <p:cxnSp>
            <p:nvCxnSpPr>
              <p:cNvPr id="11" name="Straight Connector 10">
                <a:extLst>
                  <a:ext uri="{FF2B5EF4-FFF2-40B4-BE49-F238E27FC236}">
                    <a16:creationId xmlns:a16="http://schemas.microsoft.com/office/drawing/2014/main" id="{EBEED686-FACD-4689-9817-2AA2AC2D78B3}"/>
                  </a:ext>
                </a:extLst>
              </p:cNvPr>
              <p:cNvCxnSpPr/>
              <p:nvPr/>
            </p:nvCxnSpPr>
            <p:spPr>
              <a:xfrm>
                <a:off x="5145410" y="3234019"/>
                <a:ext cx="2178991" cy="3553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44A63A-9DE3-4B19-9209-364B08748502}"/>
                  </a:ext>
                </a:extLst>
              </p:cNvPr>
              <p:cNvCxnSpPr/>
              <p:nvPr/>
            </p:nvCxnSpPr>
            <p:spPr>
              <a:xfrm flipV="1">
                <a:off x="5159767" y="3209857"/>
                <a:ext cx="2164634" cy="379462"/>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B77805C-40E0-4328-8621-0735D060AD11}"/>
                </a:ext>
              </a:extLst>
            </p:cNvPr>
            <p:cNvGrpSpPr/>
            <p:nvPr/>
          </p:nvGrpSpPr>
          <p:grpSpPr>
            <a:xfrm>
              <a:off x="4587681" y="4093993"/>
              <a:ext cx="2178991" cy="379462"/>
              <a:chOff x="5145410" y="3209857"/>
              <a:chExt cx="2178991" cy="379462"/>
            </a:xfrm>
          </p:grpSpPr>
          <p:cxnSp>
            <p:nvCxnSpPr>
              <p:cNvPr id="14" name="Straight Connector 13">
                <a:extLst>
                  <a:ext uri="{FF2B5EF4-FFF2-40B4-BE49-F238E27FC236}">
                    <a16:creationId xmlns:a16="http://schemas.microsoft.com/office/drawing/2014/main" id="{CA3DE921-91F8-4985-B6C3-57EDA7503B01}"/>
                  </a:ext>
                </a:extLst>
              </p:cNvPr>
              <p:cNvCxnSpPr/>
              <p:nvPr/>
            </p:nvCxnSpPr>
            <p:spPr>
              <a:xfrm>
                <a:off x="5145410" y="3234019"/>
                <a:ext cx="2178991" cy="35530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F53C16-CA3D-454B-943B-2D37E77EEF70}"/>
                  </a:ext>
                </a:extLst>
              </p:cNvPr>
              <p:cNvCxnSpPr/>
              <p:nvPr/>
            </p:nvCxnSpPr>
            <p:spPr>
              <a:xfrm flipV="1">
                <a:off x="5159767" y="3209857"/>
                <a:ext cx="2164634" cy="379462"/>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66749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824158" cy="685800"/>
          </a:xfrm>
        </p:spPr>
        <p:txBody>
          <a:bodyPr>
            <a:noAutofit/>
          </a:bodyPr>
          <a:lstStyle/>
          <a:p>
            <a:r>
              <a:rPr lang="en-US" sz="2400" dirty="0"/>
              <a:t>SKILLS PRACTICE WITH “SKILL BOOSTERS”</a:t>
            </a:r>
            <a:endParaRPr lang="en-US" sz="3600" dirty="0"/>
          </a:p>
        </p:txBody>
      </p:sp>
      <p:sp>
        <p:nvSpPr>
          <p:cNvPr id="10" name="Slide Number Placeholder 9"/>
          <p:cNvSpPr>
            <a:spLocks noGrp="1"/>
          </p:cNvSpPr>
          <p:nvPr>
            <p:ph type="sldNum" sz="quarter" idx="12"/>
          </p:nvPr>
        </p:nvSpPr>
        <p:spPr/>
        <p:txBody>
          <a:bodyPr/>
          <a:lstStyle/>
          <a:p>
            <a:endParaRPr lang="en-US" dirty="0"/>
          </a:p>
        </p:txBody>
      </p:sp>
      <p:pic>
        <p:nvPicPr>
          <p:cNvPr id="3" name="Picture 2">
            <a:extLst>
              <a:ext uri="{FF2B5EF4-FFF2-40B4-BE49-F238E27FC236}">
                <a16:creationId xmlns:a16="http://schemas.microsoft.com/office/drawing/2014/main" id="{B45AB3EF-B1C8-4BB4-B60C-BF67ACF959A6}"/>
              </a:ext>
            </a:extLst>
          </p:cNvPr>
          <p:cNvPicPr>
            <a:picLocks noChangeAspect="1"/>
          </p:cNvPicPr>
          <p:nvPr/>
        </p:nvPicPr>
        <p:blipFill>
          <a:blip r:embed="rId3"/>
          <a:stretch>
            <a:fillRect/>
          </a:stretch>
        </p:blipFill>
        <p:spPr>
          <a:xfrm>
            <a:off x="3981862" y="1174209"/>
            <a:ext cx="4243928" cy="4873053"/>
          </a:xfrm>
          <a:prstGeom prst="rect">
            <a:avLst/>
          </a:prstGeom>
          <a:ln w="28575">
            <a:solidFill>
              <a:schemeClr val="tx1"/>
            </a:solidFill>
          </a:ln>
        </p:spPr>
      </p:pic>
      <p:sp>
        <p:nvSpPr>
          <p:cNvPr id="4" name="TextBox 3">
            <a:extLst>
              <a:ext uri="{FF2B5EF4-FFF2-40B4-BE49-F238E27FC236}">
                <a16:creationId xmlns:a16="http://schemas.microsoft.com/office/drawing/2014/main" id="{34407205-A93E-42EF-962A-78EFC0746164}"/>
              </a:ext>
            </a:extLst>
          </p:cNvPr>
          <p:cNvSpPr txBox="1"/>
          <p:nvPr/>
        </p:nvSpPr>
        <p:spPr>
          <a:xfrm>
            <a:off x="375385" y="1256414"/>
            <a:ext cx="3493156" cy="3570208"/>
          </a:xfrm>
          <a:prstGeom prst="rect">
            <a:avLst/>
          </a:prstGeom>
          <a:noFill/>
        </p:spPr>
        <p:txBody>
          <a:bodyPr wrap="square" rtlCol="0">
            <a:spAutoFit/>
          </a:bodyPr>
          <a:lstStyle/>
          <a:p>
            <a:pPr algn="ctr"/>
            <a:r>
              <a:rPr lang="en-US" sz="2400" u="sng" dirty="0"/>
              <a:t>Example</a:t>
            </a:r>
          </a:p>
          <a:p>
            <a:pPr algn="ctr"/>
            <a:endParaRPr lang="en-US" sz="1000" dirty="0">
              <a:solidFill>
                <a:srgbClr val="7030A0"/>
              </a:solidFill>
            </a:endParaRPr>
          </a:p>
          <a:p>
            <a:pPr algn="ctr"/>
            <a:r>
              <a:rPr lang="en-US" sz="2400" dirty="0">
                <a:solidFill>
                  <a:srgbClr val="7030A0"/>
                </a:solidFill>
              </a:rPr>
              <a:t>You have 7</a:t>
            </a:r>
            <a:r>
              <a:rPr lang="en-US" sz="2400" baseline="30000" dirty="0">
                <a:solidFill>
                  <a:srgbClr val="7030A0"/>
                </a:solidFill>
              </a:rPr>
              <a:t>th</a:t>
            </a:r>
            <a:r>
              <a:rPr lang="en-US" sz="2400" dirty="0">
                <a:solidFill>
                  <a:srgbClr val="7030A0"/>
                </a:solidFill>
              </a:rPr>
              <a:t> or 8</a:t>
            </a:r>
            <a:r>
              <a:rPr lang="en-US" sz="2400" baseline="30000" dirty="0">
                <a:solidFill>
                  <a:srgbClr val="7030A0"/>
                </a:solidFill>
              </a:rPr>
              <a:t>th</a:t>
            </a:r>
            <a:r>
              <a:rPr lang="en-US" sz="2400" dirty="0">
                <a:solidFill>
                  <a:srgbClr val="7030A0"/>
                </a:solidFill>
              </a:rPr>
              <a:t> graders </a:t>
            </a:r>
          </a:p>
          <a:p>
            <a:pPr algn="ctr"/>
            <a:endParaRPr lang="en-US" sz="2400" dirty="0">
              <a:solidFill>
                <a:srgbClr val="7030A0"/>
              </a:solidFill>
            </a:endParaRPr>
          </a:p>
          <a:p>
            <a:pPr algn="ctr"/>
            <a:r>
              <a:rPr lang="en-US" sz="2400" dirty="0">
                <a:solidFill>
                  <a:srgbClr val="0070C0"/>
                </a:solidFill>
              </a:rPr>
              <a:t>in intervention </a:t>
            </a:r>
          </a:p>
          <a:p>
            <a:pPr algn="ctr"/>
            <a:r>
              <a:rPr lang="en-US" sz="2400" dirty="0">
                <a:solidFill>
                  <a:srgbClr val="0070C0"/>
                </a:solidFill>
              </a:rPr>
              <a:t>you’re concentrating on </a:t>
            </a:r>
          </a:p>
          <a:p>
            <a:pPr algn="ctr"/>
            <a:endParaRPr lang="en-US" sz="2400" dirty="0">
              <a:solidFill>
                <a:srgbClr val="7030A0"/>
              </a:solidFill>
            </a:endParaRPr>
          </a:p>
          <a:p>
            <a:pPr algn="ctr"/>
            <a:r>
              <a:rPr lang="en-US" sz="2400" dirty="0">
                <a:solidFill>
                  <a:schemeClr val="accent3">
                    <a:lumMod val="50000"/>
                  </a:schemeClr>
                </a:solidFill>
              </a:rPr>
              <a:t>integer operations, </a:t>
            </a:r>
          </a:p>
          <a:p>
            <a:pPr algn="ctr"/>
            <a:r>
              <a:rPr lang="en-US" sz="2400" dirty="0">
                <a:solidFill>
                  <a:schemeClr val="accent3">
                    <a:lumMod val="50000"/>
                  </a:schemeClr>
                </a:solidFill>
              </a:rPr>
              <a:t>solving equations, </a:t>
            </a:r>
          </a:p>
          <a:p>
            <a:pPr algn="ctr"/>
            <a:r>
              <a:rPr lang="en-US" sz="2400" dirty="0">
                <a:solidFill>
                  <a:schemeClr val="accent3">
                    <a:lumMod val="50000"/>
                  </a:schemeClr>
                </a:solidFill>
              </a:rPr>
              <a:t>etc. </a:t>
            </a:r>
          </a:p>
        </p:txBody>
      </p:sp>
    </p:spTree>
    <p:extLst>
      <p:ext uri="{BB962C8B-B14F-4D97-AF65-F5344CB8AC3E}">
        <p14:creationId xmlns:p14="http://schemas.microsoft.com/office/powerpoint/2010/main" val="370665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685800"/>
          </a:xfrm>
        </p:spPr>
        <p:txBody>
          <a:bodyPr>
            <a:noAutofit/>
          </a:bodyPr>
          <a:lstStyle/>
          <a:p>
            <a:pPr lvl="0">
              <a:defRPr/>
            </a:pPr>
            <a:r>
              <a:rPr lang="en-US" sz="2400" dirty="0"/>
              <a:t>WHOLE NUMBER MULTIPLICATION EXAMPLES</a:t>
            </a:r>
          </a:p>
        </p:txBody>
      </p:sp>
      <p:sp>
        <p:nvSpPr>
          <p:cNvPr id="9" name="Slide Number Placeholder 8"/>
          <p:cNvSpPr>
            <a:spLocks noGrp="1"/>
          </p:cNvSpPr>
          <p:nvPr>
            <p:ph type="sldNum" sz="quarter" idx="12"/>
          </p:nvPr>
        </p:nvSpPr>
        <p:spPr/>
        <p:txBody>
          <a:bodyPr/>
          <a:lstStyle/>
          <a:p>
            <a:fld id="{4011387C-F15F-9248-8FB0-1780D51C2B00}" type="slidenum">
              <a:rPr lang="en-US" smtClean="0"/>
              <a:pPr/>
              <a:t>45</a:t>
            </a:fld>
            <a:endParaRPr lang="en-US"/>
          </a:p>
        </p:txBody>
      </p:sp>
      <p:pic>
        <p:nvPicPr>
          <p:cNvPr id="7" name="Picture 6">
            <a:extLst>
              <a:ext uri="{FF2B5EF4-FFF2-40B4-BE49-F238E27FC236}">
                <a16:creationId xmlns:a16="http://schemas.microsoft.com/office/drawing/2014/main" id="{70934538-D22F-4648-876E-83ABA3B7018A}"/>
              </a:ext>
            </a:extLst>
          </p:cNvPr>
          <p:cNvPicPr>
            <a:picLocks noChangeAspect="1"/>
          </p:cNvPicPr>
          <p:nvPr/>
        </p:nvPicPr>
        <p:blipFill>
          <a:blip r:embed="rId3"/>
          <a:stretch>
            <a:fillRect/>
          </a:stretch>
        </p:blipFill>
        <p:spPr>
          <a:xfrm>
            <a:off x="486074" y="1120491"/>
            <a:ext cx="3019425" cy="3038475"/>
          </a:xfrm>
          <a:prstGeom prst="rect">
            <a:avLst/>
          </a:prstGeom>
          <a:ln>
            <a:solidFill>
              <a:srgbClr val="C00000"/>
            </a:solidFill>
          </a:ln>
        </p:spPr>
      </p:pic>
      <p:pic>
        <p:nvPicPr>
          <p:cNvPr id="8" name="Picture 7">
            <a:extLst>
              <a:ext uri="{FF2B5EF4-FFF2-40B4-BE49-F238E27FC236}">
                <a16:creationId xmlns:a16="http://schemas.microsoft.com/office/drawing/2014/main" id="{D7E5F8E6-EAC6-46B3-8CF5-8E699B4E94C3}"/>
              </a:ext>
            </a:extLst>
          </p:cNvPr>
          <p:cNvPicPr>
            <a:picLocks noChangeAspect="1"/>
          </p:cNvPicPr>
          <p:nvPr/>
        </p:nvPicPr>
        <p:blipFill>
          <a:blip r:embed="rId4"/>
          <a:stretch>
            <a:fillRect/>
          </a:stretch>
        </p:blipFill>
        <p:spPr>
          <a:xfrm>
            <a:off x="3206667" y="2098857"/>
            <a:ext cx="2857500" cy="3019425"/>
          </a:xfrm>
          <a:prstGeom prst="rect">
            <a:avLst/>
          </a:prstGeom>
          <a:ln>
            <a:solidFill>
              <a:srgbClr val="FFC000"/>
            </a:solidFill>
          </a:ln>
        </p:spPr>
      </p:pic>
      <p:pic>
        <p:nvPicPr>
          <p:cNvPr id="10" name="Picture 9">
            <a:extLst>
              <a:ext uri="{FF2B5EF4-FFF2-40B4-BE49-F238E27FC236}">
                <a16:creationId xmlns:a16="http://schemas.microsoft.com/office/drawing/2014/main" id="{03F133AA-1895-43F6-AC2B-ACC7C6C94110}"/>
              </a:ext>
            </a:extLst>
          </p:cNvPr>
          <p:cNvPicPr>
            <a:picLocks noChangeAspect="1"/>
          </p:cNvPicPr>
          <p:nvPr/>
        </p:nvPicPr>
        <p:blipFill>
          <a:blip r:embed="rId5"/>
          <a:stretch>
            <a:fillRect/>
          </a:stretch>
        </p:blipFill>
        <p:spPr>
          <a:xfrm>
            <a:off x="5754003" y="2944429"/>
            <a:ext cx="2857500" cy="3028950"/>
          </a:xfrm>
          <a:prstGeom prst="rect">
            <a:avLst/>
          </a:prstGeom>
          <a:ln>
            <a:solidFill>
              <a:srgbClr val="92D050"/>
            </a:solidFill>
          </a:ln>
        </p:spPr>
      </p:pic>
    </p:spTree>
    <p:extLst>
      <p:ext uri="{BB962C8B-B14F-4D97-AF65-F5344CB8AC3E}">
        <p14:creationId xmlns:p14="http://schemas.microsoft.com/office/powerpoint/2010/main" val="23009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STUDENT PACKETS</a:t>
            </a:r>
          </a:p>
        </p:txBody>
      </p:sp>
      <p:pic>
        <p:nvPicPr>
          <p:cNvPr id="2051" name="Picture 3" descr="C:\Users\user\Dropbox (Personal)\Camera Uploads\2018-08-19 09.47.38.jpg"/>
          <p:cNvPicPr>
            <a:picLocks noChangeAspect="1" noChangeArrowheads="1"/>
          </p:cNvPicPr>
          <p:nvPr/>
        </p:nvPicPr>
        <p:blipFill rotWithShape="1">
          <a:blip r:embed="rId3">
            <a:extLst>
              <a:ext uri="{28A0092B-C50C-407E-A947-70E740481C1C}">
                <a14:useLocalDpi xmlns:a14="http://schemas.microsoft.com/office/drawing/2010/main" val="0"/>
              </a:ext>
            </a:extLst>
          </a:blip>
          <a:srcRect l="8391"/>
          <a:stretch/>
        </p:blipFill>
        <p:spPr bwMode="auto">
          <a:xfrm>
            <a:off x="5068642" y="1161716"/>
            <a:ext cx="3582227" cy="293276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57200" y="1033320"/>
            <a:ext cx="7244080" cy="4747719"/>
          </a:xfrm>
        </p:spPr>
        <p:txBody>
          <a:bodyPr>
            <a:normAutofit/>
          </a:bodyPr>
          <a:lstStyle/>
          <a:p>
            <a:pPr marL="0" indent="0">
              <a:buNone/>
            </a:pPr>
            <a:r>
              <a:rPr lang="en-US" sz="2200" dirty="0"/>
              <a:t>Every packet includes:</a:t>
            </a:r>
          </a:p>
          <a:p>
            <a:pPr marL="461963" indent="-401638"/>
            <a:endParaRPr lang="en-US" sz="2200" dirty="0">
              <a:solidFill>
                <a:srgbClr val="0000FF"/>
              </a:solidFill>
            </a:endParaRPr>
          </a:p>
          <a:p>
            <a:pPr marL="461963" indent="-401638"/>
            <a:r>
              <a:rPr lang="en-US" sz="2200" dirty="0">
                <a:solidFill>
                  <a:srgbClr val="0000FF"/>
                </a:solidFill>
              </a:rPr>
              <a:t>An opening problem</a:t>
            </a:r>
          </a:p>
          <a:p>
            <a:pPr marL="461963" indent="-401638">
              <a:lnSpc>
                <a:spcPct val="110000"/>
              </a:lnSpc>
            </a:pPr>
            <a:endParaRPr lang="en-US" sz="2200" dirty="0">
              <a:solidFill>
                <a:srgbClr val="00B050"/>
              </a:solidFill>
            </a:endParaRPr>
          </a:p>
          <a:p>
            <a:pPr marL="461963" indent="-401638">
              <a:lnSpc>
                <a:spcPct val="110000"/>
              </a:lnSpc>
            </a:pPr>
            <a:r>
              <a:rPr lang="en-US" sz="2200" dirty="0">
                <a:solidFill>
                  <a:srgbClr val="FF0000"/>
                </a:solidFill>
              </a:rPr>
              <a:t>Attention to vocabulary </a:t>
            </a:r>
          </a:p>
          <a:p>
            <a:pPr marL="461963" indent="-401638">
              <a:lnSpc>
                <a:spcPct val="110000"/>
              </a:lnSpc>
            </a:pPr>
            <a:endParaRPr lang="en-US" sz="2200" dirty="0">
              <a:solidFill>
                <a:srgbClr val="00B050"/>
              </a:solidFill>
            </a:endParaRPr>
          </a:p>
          <a:p>
            <a:pPr marL="461963" indent="-401638">
              <a:lnSpc>
                <a:spcPct val="110000"/>
              </a:lnSpc>
            </a:pPr>
            <a:r>
              <a:rPr lang="en-US" sz="2200" dirty="0">
                <a:solidFill>
                  <a:srgbClr val="00B050"/>
                </a:solidFill>
              </a:rPr>
              <a:t>Three multi-period lessons</a:t>
            </a:r>
          </a:p>
          <a:p>
            <a:pPr marL="461963" indent="-401638">
              <a:lnSpc>
                <a:spcPct val="110000"/>
              </a:lnSpc>
            </a:pPr>
            <a:endParaRPr lang="en-US" sz="2200" dirty="0">
              <a:solidFill>
                <a:srgbClr val="FF0000"/>
              </a:solidFill>
            </a:endParaRPr>
          </a:p>
          <a:p>
            <a:pPr marL="461963" indent="-401638">
              <a:lnSpc>
                <a:spcPct val="110000"/>
              </a:lnSpc>
            </a:pPr>
            <a:r>
              <a:rPr lang="en-US" sz="2200" dirty="0">
                <a:solidFill>
                  <a:schemeClr val="accent6">
                    <a:lumMod val="75000"/>
                  </a:schemeClr>
                </a:solidFill>
              </a:rPr>
              <a:t>Review activities</a:t>
            </a:r>
          </a:p>
          <a:p>
            <a:pPr marL="461963" indent="-401638">
              <a:lnSpc>
                <a:spcPct val="110000"/>
              </a:lnSpc>
            </a:pPr>
            <a:endParaRPr lang="en-US" sz="2200" dirty="0">
              <a:solidFill>
                <a:srgbClr val="7030A0"/>
              </a:solidFill>
            </a:endParaRPr>
          </a:p>
          <a:p>
            <a:pPr marL="461963" indent="-401638">
              <a:lnSpc>
                <a:spcPct val="110000"/>
              </a:lnSpc>
            </a:pPr>
            <a:r>
              <a:rPr lang="en-US" sz="2200" dirty="0">
                <a:solidFill>
                  <a:srgbClr val="7030A0"/>
                </a:solidFill>
              </a:rPr>
              <a:t>Definitions, explanations, and examples</a:t>
            </a:r>
          </a:p>
        </p:txBody>
      </p:sp>
    </p:spTree>
    <p:extLst>
      <p:ext uri="{BB962C8B-B14F-4D97-AF65-F5344CB8AC3E}">
        <p14:creationId xmlns:p14="http://schemas.microsoft.com/office/powerpoint/2010/main" val="1460168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45" y="274638"/>
            <a:ext cx="8229600" cy="685800"/>
          </a:xfrm>
        </p:spPr>
        <p:txBody>
          <a:bodyPr>
            <a:normAutofit/>
          </a:bodyPr>
          <a:lstStyle/>
          <a:p>
            <a:r>
              <a:rPr lang="en-US" sz="2800" dirty="0"/>
              <a:t>TEACHER EDITION</a:t>
            </a:r>
          </a:p>
        </p:txBody>
      </p:sp>
      <p:pic>
        <p:nvPicPr>
          <p:cNvPr id="2052" name="Picture 4" descr="C:\Users\user\Dropbox (Personal)\Camera Uploads\2018-08-19 09.48.11.jpg"/>
          <p:cNvPicPr>
            <a:picLocks noChangeAspect="1" noChangeArrowheads="1"/>
          </p:cNvPicPr>
          <p:nvPr/>
        </p:nvPicPr>
        <p:blipFill rotWithShape="1">
          <a:blip r:embed="rId3">
            <a:extLst>
              <a:ext uri="{28A0092B-C50C-407E-A947-70E740481C1C}">
                <a14:useLocalDpi xmlns:a14="http://schemas.microsoft.com/office/drawing/2010/main" val="0"/>
              </a:ext>
            </a:extLst>
          </a:blip>
          <a:srcRect l="23441" r="14461"/>
          <a:stretch/>
        </p:blipFill>
        <p:spPr bwMode="auto">
          <a:xfrm>
            <a:off x="3915345" y="1056424"/>
            <a:ext cx="4697869" cy="5120640"/>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36624" y="830683"/>
            <a:ext cx="3590483" cy="5370847"/>
          </a:xfrm>
        </p:spPr>
        <p:txBody>
          <a:bodyPr>
            <a:noAutofit/>
          </a:bodyPr>
          <a:lstStyle/>
          <a:p>
            <a:pPr>
              <a:lnSpc>
                <a:spcPct val="150000"/>
              </a:lnSpc>
              <a:buNone/>
            </a:pPr>
            <a:r>
              <a:rPr lang="en-US" sz="2400" dirty="0"/>
              <a:t>You’ll find:</a:t>
            </a:r>
          </a:p>
          <a:p>
            <a:pPr>
              <a:lnSpc>
                <a:spcPct val="150000"/>
              </a:lnSpc>
            </a:pPr>
            <a:r>
              <a:rPr lang="en-US" sz="2400" dirty="0">
                <a:solidFill>
                  <a:srgbClr val="0000FF"/>
                </a:solidFill>
              </a:rPr>
              <a:t>Planning dashboard</a:t>
            </a:r>
          </a:p>
          <a:p>
            <a:pPr>
              <a:lnSpc>
                <a:spcPct val="150000"/>
              </a:lnSpc>
            </a:pPr>
            <a:r>
              <a:rPr lang="en-US" sz="2400" dirty="0">
                <a:solidFill>
                  <a:srgbClr val="C00000"/>
                </a:solidFill>
              </a:rPr>
              <a:t>Standards</a:t>
            </a:r>
          </a:p>
          <a:p>
            <a:pPr>
              <a:lnSpc>
                <a:spcPct val="150000"/>
              </a:lnSpc>
            </a:pPr>
            <a:r>
              <a:rPr lang="en-US" sz="2400" dirty="0">
                <a:solidFill>
                  <a:srgbClr val="00B050"/>
                </a:solidFill>
              </a:rPr>
              <a:t>Teaching notes</a:t>
            </a:r>
          </a:p>
          <a:p>
            <a:pPr>
              <a:lnSpc>
                <a:spcPct val="150000"/>
              </a:lnSpc>
            </a:pPr>
            <a:r>
              <a:rPr lang="en-US" sz="2400" dirty="0">
                <a:solidFill>
                  <a:srgbClr val="7030A0"/>
                </a:solidFill>
              </a:rPr>
              <a:t>Tech activities</a:t>
            </a:r>
          </a:p>
          <a:p>
            <a:pPr>
              <a:lnSpc>
                <a:spcPct val="150000"/>
              </a:lnSpc>
            </a:pPr>
            <a:r>
              <a:rPr lang="en-US" sz="2400" dirty="0">
                <a:solidFill>
                  <a:schemeClr val="accent6">
                    <a:lumMod val="75000"/>
                  </a:schemeClr>
                </a:solidFill>
              </a:rPr>
              <a:t>Reproducibles</a:t>
            </a:r>
          </a:p>
          <a:p>
            <a:pPr>
              <a:lnSpc>
                <a:spcPct val="150000"/>
              </a:lnSpc>
            </a:pPr>
            <a:r>
              <a:rPr lang="en-US" sz="2400" dirty="0">
                <a:solidFill>
                  <a:srgbClr val="FF0000"/>
                </a:solidFill>
              </a:rPr>
              <a:t>Answer key</a:t>
            </a:r>
          </a:p>
          <a:p>
            <a:r>
              <a:rPr lang="en-US" sz="2400" dirty="0">
                <a:solidFill>
                  <a:srgbClr val="00B0F0"/>
                </a:solidFill>
              </a:rPr>
              <a:t>Lesson plans with </a:t>
            </a:r>
          </a:p>
          <a:p>
            <a:pPr marL="341313" indent="0">
              <a:buNone/>
            </a:pPr>
            <a:r>
              <a:rPr lang="en-US" sz="2400" dirty="0">
                <a:solidFill>
                  <a:srgbClr val="00B0F0"/>
                </a:solidFill>
              </a:rPr>
              <a:t>slide decks</a:t>
            </a:r>
          </a:p>
        </p:txBody>
      </p:sp>
    </p:spTree>
    <p:extLst>
      <p:ext uri="{BB962C8B-B14F-4D97-AF65-F5344CB8AC3E}">
        <p14:creationId xmlns:p14="http://schemas.microsoft.com/office/powerpoint/2010/main" val="406598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a:t>
            </a:r>
            <a:r>
              <a:rPr lang="en-US" sz="2800" i="1" dirty="0" err="1"/>
              <a:t>MathLinks</a:t>
            </a:r>
            <a:r>
              <a:rPr lang="en-US" sz="2800" i="1" dirty="0"/>
              <a:t>:</a:t>
            </a:r>
            <a:r>
              <a:rPr lang="en-US" sz="2800" dirty="0"/>
              <a:t> ESSENTIALS PROGRAM</a:t>
            </a:r>
          </a:p>
        </p:txBody>
      </p:sp>
      <p:graphicFrame>
        <p:nvGraphicFramePr>
          <p:cNvPr id="4" name="Table 3"/>
          <p:cNvGraphicFramePr>
            <a:graphicFrameLocks noGrp="1"/>
          </p:cNvGraphicFramePr>
          <p:nvPr/>
        </p:nvGraphicFramePr>
        <p:xfrm>
          <a:off x="457199" y="1210263"/>
          <a:ext cx="6217920" cy="496180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682187">
                <a:tc>
                  <a:txBody>
                    <a:bodyPr/>
                    <a:lstStyle/>
                    <a:p>
                      <a:pPr algn="ctr"/>
                      <a:r>
                        <a:rPr lang="en-US" sz="1700" i="0" dirty="0">
                          <a:latin typeface="Verdana" panose="020B0604030504040204" pitchFamily="34" charset="0"/>
                          <a:ea typeface="Verdana" panose="020B0604030504040204" pitchFamily="34" charset="0"/>
                          <a:cs typeface="Verdana" panose="020B0604030504040204" pitchFamily="34" charset="0"/>
                        </a:rPr>
                        <a:t>Modules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1</a:t>
                      </a:r>
                    </a:p>
                    <a:p>
                      <a:pPr algn="ct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2</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tc>
                  <a:txBody>
                    <a:bodyPr/>
                    <a:lstStyle/>
                    <a:p>
                      <a:pPr algn="ctr"/>
                      <a:r>
                        <a:rPr lang="en-US" sz="1700" dirty="0">
                          <a:latin typeface="Verdana" panose="020B0604030504040204" pitchFamily="34" charset="0"/>
                          <a:ea typeface="Verdana" panose="020B0604030504040204" pitchFamily="34" charset="0"/>
                          <a:cs typeface="Verdana" panose="020B0604030504040204" pitchFamily="34" charset="0"/>
                        </a:rPr>
                        <a:t>Pkt 3</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700" dirty="0">
                          <a:latin typeface="Verdana" panose="020B0604030504040204" pitchFamily="34" charset="0"/>
                          <a:ea typeface="Verdana" panose="020B0604030504040204" pitchFamily="34" charset="0"/>
                          <a:cs typeface="Verdana" panose="020B0604030504040204" pitchFamily="34" charset="0"/>
                        </a:rPr>
                        <a:t>Gr levels</a:t>
                      </a:r>
                    </a:p>
                  </a:txBody>
                  <a:tcPr anchor="ctr"/>
                </a:tc>
                <a:extLst>
                  <a:ext uri="{0D108BD9-81ED-4DB2-BD59-A6C34878D82A}">
                    <a16:rowId xmlns:a16="http://schemas.microsoft.com/office/drawing/2014/main" val="10000"/>
                  </a:ext>
                </a:extLst>
              </a:tr>
              <a:tr h="682187">
                <a:tc>
                  <a:txBody>
                    <a:bodyPr/>
                    <a:lstStyle/>
                    <a:p>
                      <a:r>
                        <a:rPr lang="en-US" sz="1700" b="1" dirty="0">
                          <a:latin typeface="Verdana" panose="020B0604030504040204" pitchFamily="34" charset="0"/>
                          <a:ea typeface="Verdana" panose="020B0604030504040204" pitchFamily="34" charset="0"/>
                          <a:cs typeface="Verdana" panose="020B0604030504040204" pitchFamily="34" charset="0"/>
                        </a:rPr>
                        <a:t>Number Base 10</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4-6</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126198990"/>
                  </a:ext>
                </a:extLst>
              </a:tr>
              <a:tr h="682187">
                <a:tc>
                  <a:txBody>
                    <a:bodyPr/>
                    <a:lstStyle/>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Fractions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3-</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4</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4-5</a:t>
                      </a:r>
                    </a:p>
                  </a:txBody>
                  <a:tcPr anchor="ctr"/>
                </a:tc>
                <a:tc>
                  <a:txBody>
                    <a:bodyPr/>
                    <a:lstStyle/>
                    <a:p>
                      <a:pPr algn="ctr"/>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5</a:t>
                      </a:r>
                      <a:r>
                        <a:rPr lang="en-US" sz="1700" b="1" baseline="0" dirty="0">
                          <a:solidFill>
                            <a:srgbClr val="FF0000"/>
                          </a:solidFill>
                          <a:latin typeface="Verdana" panose="020B0604030504040204" pitchFamily="34" charset="0"/>
                          <a:ea typeface="Verdana" panose="020B0604030504040204" pitchFamily="34" charset="0"/>
                          <a:cs typeface="Verdana" panose="020B0604030504040204" pitchFamily="34" charset="0"/>
                        </a:rPr>
                        <a:t>-6</a:t>
                      </a:r>
                      <a:endPar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1"/>
                  </a:ext>
                </a:extLst>
              </a:tr>
              <a:tr h="682187">
                <a:tc>
                  <a:txBody>
                    <a:bodyPr/>
                    <a:lstStyle/>
                    <a:p>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Integers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baseline="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7</a:t>
                      </a:r>
                      <a:endPar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0002"/>
                  </a:ext>
                </a:extLst>
              </a:tr>
              <a:tr h="68218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99FF"/>
                          </a:solidFill>
                          <a:latin typeface="Verdana" panose="020B0604030504040204" pitchFamily="34" charset="0"/>
                          <a:ea typeface="Verdana" panose="020B0604030504040204" pitchFamily="34" charset="0"/>
                          <a:cs typeface="Verdana" panose="020B0604030504040204" pitchFamily="34" charset="0"/>
                        </a:rPr>
                        <a:t>Proportional Reasoning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a:solidFill>
                            <a:srgbClr val="0099FF"/>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a:solidFill>
                            <a:srgbClr val="0099FF"/>
                          </a:solidFill>
                          <a:latin typeface="Verdana" panose="020B0604030504040204" pitchFamily="34" charset="0"/>
                          <a:ea typeface="Verdana" panose="020B0604030504040204" pitchFamily="34" charset="0"/>
                          <a:cs typeface="Verdana" panose="020B0604030504040204" pitchFamily="34" charset="0"/>
                        </a:rPr>
                        <a:t>6-7</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99FF"/>
                          </a:solidFill>
                          <a:latin typeface="Verdana" panose="020B0604030504040204" pitchFamily="34" charset="0"/>
                          <a:ea typeface="Verdana" panose="020B0604030504040204" pitchFamily="34" charset="0"/>
                          <a:cs typeface="Verdana" panose="020B0604030504040204" pitchFamily="34" charset="0"/>
                        </a:rPr>
                        <a:t>7</a:t>
                      </a:r>
                    </a:p>
                  </a:txBody>
                  <a:tcPr anchor="ctr"/>
                </a:tc>
                <a:extLst>
                  <a:ext uri="{0D108BD9-81ED-4DB2-BD59-A6C34878D82A}">
                    <a16:rowId xmlns:a16="http://schemas.microsoft.com/office/drawing/2014/main" val="10003"/>
                  </a:ext>
                </a:extLst>
              </a:tr>
              <a:tr h="682187">
                <a:tc>
                  <a:txBody>
                    <a:bodyPr/>
                    <a:lstStyle/>
                    <a:p>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Expressions &amp;</a:t>
                      </a:r>
                      <a:r>
                        <a:rPr lang="en-US" sz="1700" b="1" baseline="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Equations </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7</a:t>
                      </a:r>
                    </a:p>
                  </a:txBody>
                  <a:tcPr anchor="ctr"/>
                </a:tc>
                <a:tc>
                  <a:txBody>
                    <a:bodyPr/>
                    <a:lstStyle/>
                    <a:p>
                      <a:pPr algn="ctr"/>
                      <a:r>
                        <a:rPr lang="en-US" sz="1700" b="1" dirty="0">
                          <a:solidFill>
                            <a:srgbClr val="00B05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4"/>
                  </a:ext>
                </a:extLst>
              </a:tr>
              <a:tr h="682187">
                <a:tc>
                  <a:txBody>
                    <a:bodyPr/>
                    <a:lstStyle/>
                    <a:p>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Functions</a:t>
                      </a:r>
                      <a:endParaRPr lang="en-US" sz="17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tc>
                  <a:txBody>
                    <a:bodyPr/>
                    <a:lstStyle/>
                    <a:p>
                      <a:pPr algn="ctr"/>
                      <a:r>
                        <a:rPr lang="en-US" sz="1700" b="1" dirty="0">
                          <a:solidFill>
                            <a:srgbClr val="7030A0"/>
                          </a:solidFill>
                          <a:latin typeface="Verdana" panose="020B0604030504040204" pitchFamily="34" charset="0"/>
                          <a:ea typeface="Verdana" panose="020B0604030504040204" pitchFamily="34" charset="0"/>
                          <a:cs typeface="Verdana" panose="020B0604030504040204" pitchFamily="34" charset="0"/>
                        </a:rPr>
                        <a:t>8</a:t>
                      </a:r>
                    </a:p>
                  </a:txBody>
                  <a:tcPr anchor="ctr"/>
                </a:tc>
                <a:extLst>
                  <a:ext uri="{0D108BD9-81ED-4DB2-BD59-A6C34878D82A}">
                    <a16:rowId xmlns:a16="http://schemas.microsoft.com/office/drawing/2014/main" val="10005"/>
                  </a:ext>
                </a:extLst>
              </a:tr>
            </a:tbl>
          </a:graphicData>
        </a:graphic>
      </p:graphicFrame>
      <p:grpSp>
        <p:nvGrpSpPr>
          <p:cNvPr id="7" name="Group 6">
            <a:extLst>
              <a:ext uri="{FF2B5EF4-FFF2-40B4-BE49-F238E27FC236}">
                <a16:creationId xmlns:a16="http://schemas.microsoft.com/office/drawing/2014/main" id="{501D5ABD-10D4-407F-88FE-6B84EBF6A367}"/>
              </a:ext>
            </a:extLst>
          </p:cNvPr>
          <p:cNvGrpSpPr/>
          <p:nvPr/>
        </p:nvGrpSpPr>
        <p:grpSpPr>
          <a:xfrm>
            <a:off x="6682612" y="2127182"/>
            <a:ext cx="2105305" cy="1325880"/>
            <a:chOff x="6682612" y="1925052"/>
            <a:chExt cx="2105305" cy="1325880"/>
          </a:xfrm>
        </p:grpSpPr>
        <p:sp>
          <p:nvSpPr>
            <p:cNvPr id="18" name="TextBox 17">
              <a:extLst>
                <a:ext uri="{FF2B5EF4-FFF2-40B4-BE49-F238E27FC236}">
                  <a16:creationId xmlns:a16="http://schemas.microsoft.com/office/drawing/2014/main" id="{8906FA49-617A-4122-90FF-817018DA2DF7}"/>
                </a:ext>
              </a:extLst>
            </p:cNvPr>
            <p:cNvSpPr txBox="1"/>
            <p:nvPr/>
          </p:nvSpPr>
          <p:spPr>
            <a:xfrm>
              <a:off x="6959117" y="2132990"/>
              <a:ext cx="1828800" cy="923330"/>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 4-6  </a:t>
              </a:r>
            </a:p>
            <a:p>
              <a:pPr algn="ctr"/>
              <a:r>
                <a:rPr lang="en-US" dirty="0">
                  <a:latin typeface="Verdana" panose="020B0604030504040204" pitchFamily="34" charset="0"/>
                  <a:ea typeface="Verdana" panose="020B0604030504040204" pitchFamily="34" charset="0"/>
                </a:rPr>
                <a:t>Foundational work</a:t>
              </a:r>
            </a:p>
          </p:txBody>
        </p:sp>
        <p:sp>
          <p:nvSpPr>
            <p:cNvPr id="16" name="Right Brace 15">
              <a:extLst>
                <a:ext uri="{FF2B5EF4-FFF2-40B4-BE49-F238E27FC236}">
                  <a16:creationId xmlns:a16="http://schemas.microsoft.com/office/drawing/2014/main" id="{A73053F2-F631-4499-B89A-112A8B0D7CFA}"/>
                </a:ext>
              </a:extLst>
            </p:cNvPr>
            <p:cNvSpPr/>
            <p:nvPr/>
          </p:nvSpPr>
          <p:spPr>
            <a:xfrm>
              <a:off x="6682612" y="1925052"/>
              <a:ext cx="274320" cy="13258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A64E2FD-6B35-486A-A148-29E49F1388BA}"/>
              </a:ext>
            </a:extLst>
          </p:cNvPr>
          <p:cNvGrpSpPr/>
          <p:nvPr/>
        </p:nvGrpSpPr>
        <p:grpSpPr>
          <a:xfrm>
            <a:off x="6688227" y="3472645"/>
            <a:ext cx="2104998" cy="2697480"/>
            <a:chOff x="6688227" y="3270515"/>
            <a:chExt cx="2104998" cy="2697480"/>
          </a:xfrm>
        </p:grpSpPr>
        <p:sp>
          <p:nvSpPr>
            <p:cNvPr id="17" name="TextBox 16">
              <a:extLst>
                <a:ext uri="{FF2B5EF4-FFF2-40B4-BE49-F238E27FC236}">
                  <a16:creationId xmlns:a16="http://schemas.microsoft.com/office/drawing/2014/main" id="{3A0D696E-D921-4251-84D8-6A20C9972C5D}"/>
                </a:ext>
              </a:extLst>
            </p:cNvPr>
            <p:cNvSpPr txBox="1"/>
            <p:nvPr/>
          </p:nvSpPr>
          <p:spPr>
            <a:xfrm>
              <a:off x="6964425" y="4211353"/>
              <a:ext cx="1828800" cy="646331"/>
            </a:xfrm>
            <a:prstGeom prst="rect">
              <a:avLst/>
            </a:prstGeom>
            <a:solidFill>
              <a:srgbClr val="FFFF00"/>
            </a:solidFill>
            <a:ln>
              <a:solidFill>
                <a:schemeClr val="tx1"/>
              </a:solidFill>
            </a:ln>
          </p:spPr>
          <p:txBody>
            <a:bodyPr wrap="square" rtlCol="0">
              <a:spAutoFit/>
            </a:bodyPr>
            <a:lstStyle/>
            <a:p>
              <a:pPr algn="ctr"/>
              <a:r>
                <a:rPr lang="en-US" dirty="0">
                  <a:latin typeface="Verdana" panose="020B0604030504040204" pitchFamily="34" charset="0"/>
                  <a:ea typeface="Verdana" panose="020B0604030504040204" pitchFamily="34" charset="0"/>
                </a:rPr>
                <a:t>Gr 6-8  </a:t>
              </a:r>
            </a:p>
            <a:p>
              <a:pPr algn="ctr"/>
              <a:r>
                <a:rPr lang="en-US" dirty="0">
                  <a:latin typeface="Verdana" panose="020B0604030504040204" pitchFamily="34" charset="0"/>
                  <a:ea typeface="Verdana" panose="020B0604030504040204" pitchFamily="34" charset="0"/>
                </a:rPr>
                <a:t>Major work</a:t>
              </a:r>
            </a:p>
          </p:txBody>
        </p:sp>
        <p:sp>
          <p:nvSpPr>
            <p:cNvPr id="21" name="Right Brace 20">
              <a:extLst>
                <a:ext uri="{FF2B5EF4-FFF2-40B4-BE49-F238E27FC236}">
                  <a16:creationId xmlns:a16="http://schemas.microsoft.com/office/drawing/2014/main" id="{F0F71CB2-5136-46B5-B7E1-A6B651A7E34F}"/>
                </a:ext>
              </a:extLst>
            </p:cNvPr>
            <p:cNvSpPr/>
            <p:nvPr/>
          </p:nvSpPr>
          <p:spPr>
            <a:xfrm>
              <a:off x="6688227" y="3270515"/>
              <a:ext cx="274320" cy="2697480"/>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Oval 10">
            <a:extLst>
              <a:ext uri="{FF2B5EF4-FFF2-40B4-BE49-F238E27FC236}">
                <a16:creationId xmlns:a16="http://schemas.microsoft.com/office/drawing/2014/main" id="{CA892537-FD64-4622-A152-7B99025A4B7C}"/>
              </a:ext>
            </a:extLst>
          </p:cNvPr>
          <p:cNvSpPr/>
          <p:nvPr/>
        </p:nvSpPr>
        <p:spPr>
          <a:xfrm>
            <a:off x="269455" y="3472645"/>
            <a:ext cx="1617097" cy="685800"/>
          </a:xfrm>
          <a:prstGeom prst="ellipse">
            <a:avLst/>
          </a:prstGeom>
          <a:noFill/>
          <a:ln w="5715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64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5F910-1762-4257-83F2-10B2AEFCAF03}"/>
              </a:ext>
            </a:extLst>
          </p:cNvPr>
          <p:cNvPicPr>
            <a:picLocks noChangeAspect="1"/>
          </p:cNvPicPr>
          <p:nvPr/>
        </p:nvPicPr>
        <p:blipFill>
          <a:blip r:embed="rId3"/>
          <a:stretch>
            <a:fillRect/>
          </a:stretch>
        </p:blipFill>
        <p:spPr>
          <a:xfrm>
            <a:off x="269511" y="1519284"/>
            <a:ext cx="8575760" cy="594360"/>
          </a:xfrm>
          <a:prstGeom prst="rect">
            <a:avLst/>
          </a:prstGeom>
        </p:spPr>
      </p:pic>
      <p:pic>
        <p:nvPicPr>
          <p:cNvPr id="11" name="Picture 10">
            <a:extLst>
              <a:ext uri="{FF2B5EF4-FFF2-40B4-BE49-F238E27FC236}">
                <a16:creationId xmlns:a16="http://schemas.microsoft.com/office/drawing/2014/main" id="{20ACFAAF-D5E9-4095-9973-8929798FAED2}"/>
              </a:ext>
            </a:extLst>
          </p:cNvPr>
          <p:cNvPicPr>
            <a:picLocks noChangeAspect="1"/>
          </p:cNvPicPr>
          <p:nvPr/>
        </p:nvPicPr>
        <p:blipFill>
          <a:blip r:embed="rId4"/>
          <a:stretch>
            <a:fillRect/>
          </a:stretch>
        </p:blipFill>
        <p:spPr>
          <a:xfrm>
            <a:off x="777026" y="4405551"/>
            <a:ext cx="7419704" cy="822960"/>
          </a:xfrm>
          <a:prstGeom prst="rect">
            <a:avLst/>
          </a:prstGeom>
        </p:spPr>
      </p:pic>
      <p:pic>
        <p:nvPicPr>
          <p:cNvPr id="10" name="Picture 9">
            <a:extLst>
              <a:ext uri="{FF2B5EF4-FFF2-40B4-BE49-F238E27FC236}">
                <a16:creationId xmlns:a16="http://schemas.microsoft.com/office/drawing/2014/main" id="{724B2068-E62A-4EEE-AEE0-D3BD32DF5A80}"/>
              </a:ext>
            </a:extLst>
          </p:cNvPr>
          <p:cNvPicPr>
            <a:picLocks noChangeAspect="1"/>
          </p:cNvPicPr>
          <p:nvPr/>
        </p:nvPicPr>
        <p:blipFill>
          <a:blip r:embed="rId5"/>
          <a:stretch>
            <a:fillRect/>
          </a:stretch>
        </p:blipFill>
        <p:spPr>
          <a:xfrm>
            <a:off x="641655" y="2176733"/>
            <a:ext cx="8045145" cy="1645920"/>
          </a:xfrm>
          <a:prstGeom prst="rect">
            <a:avLst/>
          </a:prstGeom>
        </p:spPr>
      </p:pic>
      <p:sp>
        <p:nvSpPr>
          <p:cNvPr id="2" name="Title 1">
            <a:extLst>
              <a:ext uri="{FF2B5EF4-FFF2-40B4-BE49-F238E27FC236}">
                <a16:creationId xmlns:a16="http://schemas.microsoft.com/office/drawing/2014/main" id="{853F1018-C04A-49BA-BAAA-A240F04D4952}"/>
              </a:ext>
            </a:extLst>
          </p:cNvPr>
          <p:cNvSpPr>
            <a:spLocks noGrp="1"/>
          </p:cNvSpPr>
          <p:nvPr>
            <p:ph type="title"/>
          </p:nvPr>
        </p:nvSpPr>
        <p:spPr/>
        <p:txBody>
          <a:bodyPr>
            <a:normAutofit/>
          </a:bodyPr>
          <a:lstStyle/>
          <a:p>
            <a:r>
              <a:rPr lang="en-US" sz="2800" dirty="0"/>
              <a:t>CHECK OUT THE PROGRAM</a:t>
            </a:r>
          </a:p>
        </p:txBody>
      </p:sp>
      <p:sp>
        <p:nvSpPr>
          <p:cNvPr id="4" name="TextBox 3">
            <a:extLst>
              <a:ext uri="{FF2B5EF4-FFF2-40B4-BE49-F238E27FC236}">
                <a16:creationId xmlns:a16="http://schemas.microsoft.com/office/drawing/2014/main" id="{E9FF265C-1B21-4373-9BA7-25F26898A802}"/>
              </a:ext>
            </a:extLst>
          </p:cNvPr>
          <p:cNvSpPr txBox="1"/>
          <p:nvPr/>
        </p:nvSpPr>
        <p:spPr>
          <a:xfrm>
            <a:off x="2401746" y="1019729"/>
            <a:ext cx="4340507"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hlinkClick r:id="rId6"/>
              </a:rPr>
              <a:t>www.mathandteaching.org</a:t>
            </a:r>
            <a:endParaRPr lang="en-US" sz="2400" dirty="0">
              <a:latin typeface="Verdana" panose="020B0604030504040204" pitchFamily="34" charset="0"/>
              <a:ea typeface="Verdana" panose="020B0604030504040204" pitchFamily="34" charset="0"/>
            </a:endParaRPr>
          </a:p>
        </p:txBody>
      </p:sp>
      <p:grpSp>
        <p:nvGrpSpPr>
          <p:cNvPr id="15" name="Group 14">
            <a:extLst>
              <a:ext uri="{FF2B5EF4-FFF2-40B4-BE49-F238E27FC236}">
                <a16:creationId xmlns:a16="http://schemas.microsoft.com/office/drawing/2014/main" id="{AB22DCBC-0566-4299-B223-3570FE5B9D87}"/>
              </a:ext>
            </a:extLst>
          </p:cNvPr>
          <p:cNvGrpSpPr/>
          <p:nvPr/>
        </p:nvGrpSpPr>
        <p:grpSpPr>
          <a:xfrm>
            <a:off x="2750183" y="1660133"/>
            <a:ext cx="2570771" cy="2356296"/>
            <a:chOff x="2750183" y="1660133"/>
            <a:chExt cx="2570771" cy="2356296"/>
          </a:xfrm>
        </p:grpSpPr>
        <p:sp>
          <p:nvSpPr>
            <p:cNvPr id="7" name="Oval 6">
              <a:extLst>
                <a:ext uri="{FF2B5EF4-FFF2-40B4-BE49-F238E27FC236}">
                  <a16:creationId xmlns:a16="http://schemas.microsoft.com/office/drawing/2014/main" id="{8B711AEB-BCF6-4AEF-8E52-FDD9684FB2EB}"/>
                </a:ext>
              </a:extLst>
            </p:cNvPr>
            <p:cNvSpPr/>
            <p:nvPr/>
          </p:nvSpPr>
          <p:spPr>
            <a:xfrm>
              <a:off x="3752506" y="1660133"/>
              <a:ext cx="954248" cy="45228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1B8AC25-04B3-4449-B431-4AABAF778DCD}"/>
                </a:ext>
              </a:extLst>
            </p:cNvPr>
            <p:cNvPicPr>
              <a:picLocks noChangeAspect="1"/>
            </p:cNvPicPr>
            <p:nvPr/>
          </p:nvPicPr>
          <p:blipFill>
            <a:blip r:embed="rId7"/>
            <a:stretch>
              <a:fillRect/>
            </a:stretch>
          </p:blipFill>
          <p:spPr>
            <a:xfrm>
              <a:off x="2750183" y="2141909"/>
              <a:ext cx="2570771" cy="1874520"/>
            </a:xfrm>
            <a:prstGeom prst="rect">
              <a:avLst/>
            </a:prstGeom>
          </p:spPr>
        </p:pic>
      </p:grpSp>
      <p:grpSp>
        <p:nvGrpSpPr>
          <p:cNvPr id="16" name="Group 15">
            <a:extLst>
              <a:ext uri="{FF2B5EF4-FFF2-40B4-BE49-F238E27FC236}">
                <a16:creationId xmlns:a16="http://schemas.microsoft.com/office/drawing/2014/main" id="{7DA8F693-6ACA-4B17-BEF2-A7C991637FBF}"/>
              </a:ext>
            </a:extLst>
          </p:cNvPr>
          <p:cNvGrpSpPr/>
          <p:nvPr/>
        </p:nvGrpSpPr>
        <p:grpSpPr>
          <a:xfrm>
            <a:off x="2775265" y="2064292"/>
            <a:ext cx="4550335" cy="2606040"/>
            <a:chOff x="2775265" y="2064292"/>
            <a:chExt cx="4550335" cy="2606040"/>
          </a:xfrm>
        </p:grpSpPr>
        <p:pic>
          <p:nvPicPr>
            <p:cNvPr id="13" name="Picture 12">
              <a:extLst>
                <a:ext uri="{FF2B5EF4-FFF2-40B4-BE49-F238E27FC236}">
                  <a16:creationId xmlns:a16="http://schemas.microsoft.com/office/drawing/2014/main" id="{79B6B671-55E2-4189-A969-7F6B319F4D4B}"/>
                </a:ext>
              </a:extLst>
            </p:cNvPr>
            <p:cNvPicPr>
              <a:picLocks noChangeAspect="1"/>
            </p:cNvPicPr>
            <p:nvPr/>
          </p:nvPicPr>
          <p:blipFill>
            <a:blip r:embed="rId8"/>
            <a:stretch>
              <a:fillRect/>
            </a:stretch>
          </p:blipFill>
          <p:spPr>
            <a:xfrm>
              <a:off x="5320954" y="2064292"/>
              <a:ext cx="2004646" cy="2606040"/>
            </a:xfrm>
            <a:prstGeom prst="rect">
              <a:avLst/>
            </a:prstGeom>
          </p:spPr>
        </p:pic>
        <p:sp>
          <p:nvSpPr>
            <p:cNvPr id="8" name="Oval 7">
              <a:extLst>
                <a:ext uri="{FF2B5EF4-FFF2-40B4-BE49-F238E27FC236}">
                  <a16:creationId xmlns:a16="http://schemas.microsoft.com/office/drawing/2014/main" id="{FC11DA11-80B2-4927-84EA-9C9421DD2BA4}"/>
                </a:ext>
              </a:extLst>
            </p:cNvPr>
            <p:cNvSpPr/>
            <p:nvPr/>
          </p:nvSpPr>
          <p:spPr>
            <a:xfrm>
              <a:off x="2775265" y="2442574"/>
              <a:ext cx="1790700" cy="4572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C40592A-66E5-4BB3-BECB-9728C5946EC1}"/>
              </a:ext>
            </a:extLst>
          </p:cNvPr>
          <p:cNvSpPr/>
          <p:nvPr/>
        </p:nvSpPr>
        <p:spPr>
          <a:xfrm>
            <a:off x="5274854" y="1968649"/>
            <a:ext cx="2012295"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12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21C9-5E93-4212-9BC2-F21328E8A56D}"/>
              </a:ext>
            </a:extLst>
          </p:cNvPr>
          <p:cNvSpPr>
            <a:spLocks noGrp="1"/>
          </p:cNvSpPr>
          <p:nvPr>
            <p:ph type="title"/>
          </p:nvPr>
        </p:nvSpPr>
        <p:spPr>
          <a:xfrm>
            <a:off x="443061" y="397186"/>
            <a:ext cx="8479410" cy="685800"/>
          </a:xfrm>
        </p:spPr>
        <p:txBody>
          <a:bodyPr>
            <a:noAutofit/>
          </a:bodyPr>
          <a:lstStyle/>
          <a:p>
            <a:r>
              <a:rPr lang="en-US" sz="2800" dirty="0"/>
              <a:t>GRADES 6-7 CONTENT</a:t>
            </a:r>
          </a:p>
        </p:txBody>
      </p:sp>
      <p:sp>
        <p:nvSpPr>
          <p:cNvPr id="15" name="Content Placeholder 2">
            <a:extLst>
              <a:ext uri="{FF2B5EF4-FFF2-40B4-BE49-F238E27FC236}">
                <a16:creationId xmlns:a16="http://schemas.microsoft.com/office/drawing/2014/main" id="{EB74B6C7-515E-42B1-9BC1-D29235F4388F}"/>
              </a:ext>
            </a:extLst>
          </p:cNvPr>
          <p:cNvSpPr txBox="1">
            <a:spLocks/>
          </p:cNvSpPr>
          <p:nvPr/>
        </p:nvSpPr>
        <p:spPr>
          <a:xfrm>
            <a:off x="443061" y="1258984"/>
            <a:ext cx="7613284" cy="21700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Verdana" panose="020B0604030504040204" pitchFamily="34" charset="0"/>
                <a:ea typeface="Verdana" panose="020B0604030504040204" pitchFamily="34" charset="0"/>
              </a:rPr>
              <a:t>Today’s content focus:</a:t>
            </a:r>
          </a:p>
          <a:p>
            <a:r>
              <a:rPr lang="en-US" sz="2400" dirty="0">
                <a:solidFill>
                  <a:srgbClr val="00B050"/>
                </a:solidFill>
                <a:latin typeface="Verdana" panose="020B0604030504040204" pitchFamily="34" charset="0"/>
                <a:ea typeface="Verdana" panose="020B0604030504040204" pitchFamily="34" charset="0"/>
              </a:rPr>
              <a:t>Integer concepts </a:t>
            </a:r>
            <a:r>
              <a:rPr lang="en-US" sz="2400" dirty="0">
                <a:latin typeface="Verdana" panose="020B0604030504040204" pitchFamily="34" charset="0"/>
                <a:ea typeface="Verdana" panose="020B0604030504040204" pitchFamily="34" charset="0"/>
              </a:rPr>
              <a:t>from grade 6</a:t>
            </a:r>
            <a:endParaRPr lang="en-US" sz="2400" dirty="0">
              <a:solidFill>
                <a:srgbClr val="00B050"/>
              </a:solidFill>
              <a:latin typeface="Verdana" panose="020B0604030504040204" pitchFamily="34" charset="0"/>
              <a:ea typeface="Verdana" panose="020B0604030504040204" pitchFamily="34" charset="0"/>
            </a:endParaRPr>
          </a:p>
          <a:p>
            <a:r>
              <a:rPr lang="en-US" sz="2400" dirty="0">
                <a:solidFill>
                  <a:srgbClr val="C00000"/>
                </a:solidFill>
                <a:latin typeface="Verdana" panose="020B0604030504040204" pitchFamily="34" charset="0"/>
                <a:ea typeface="Verdana" panose="020B0604030504040204" pitchFamily="34" charset="0"/>
              </a:rPr>
              <a:t>Integer operations </a:t>
            </a:r>
            <a:r>
              <a:rPr lang="en-US" sz="2400" dirty="0">
                <a:latin typeface="Verdana" panose="020B0604030504040204" pitchFamily="34" charset="0"/>
                <a:ea typeface="Verdana" panose="020B0604030504040204" pitchFamily="34" charset="0"/>
              </a:rPr>
              <a:t>from grade 7</a:t>
            </a:r>
          </a:p>
          <a:p>
            <a:r>
              <a:rPr lang="en-US" sz="2400" dirty="0">
                <a:solidFill>
                  <a:schemeClr val="accent5">
                    <a:lumMod val="75000"/>
                  </a:schemeClr>
                </a:solidFill>
                <a:latin typeface="Verdana" panose="020B0604030504040204" pitchFamily="34" charset="0"/>
                <a:ea typeface="Verdana" panose="020B0604030504040204" pitchFamily="34" charset="0"/>
              </a:rPr>
              <a:t>Note: we leave non-integer rational numbers to the core course</a:t>
            </a:r>
          </a:p>
        </p:txBody>
      </p:sp>
      <p:sp>
        <p:nvSpPr>
          <p:cNvPr id="4" name="Content Placeholder 2">
            <a:extLst>
              <a:ext uri="{FF2B5EF4-FFF2-40B4-BE49-F238E27FC236}">
                <a16:creationId xmlns:a16="http://schemas.microsoft.com/office/drawing/2014/main" id="{D105123D-7E11-4491-9DF9-E9E3966A975C}"/>
              </a:ext>
            </a:extLst>
          </p:cNvPr>
          <p:cNvSpPr txBox="1">
            <a:spLocks/>
          </p:cNvSpPr>
          <p:nvPr/>
        </p:nvSpPr>
        <p:spPr>
          <a:xfrm>
            <a:off x="1285271" y="4158916"/>
            <a:ext cx="5928863" cy="90397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a:solidFill>
                  <a:schemeClr val="accent6">
                    <a:lumMod val="50000"/>
                  </a:schemeClr>
                </a:solidFill>
                <a:latin typeface="Verdana" panose="020B0604030504040204" pitchFamily="34" charset="0"/>
                <a:ea typeface="Verdana" panose="020B0604030504040204" pitchFamily="34" charset="0"/>
              </a:rPr>
              <a:t>Supports major middle school number and algebra learning goals</a:t>
            </a:r>
          </a:p>
        </p:txBody>
      </p:sp>
    </p:spTree>
    <p:extLst>
      <p:ext uri="{BB962C8B-B14F-4D97-AF65-F5344CB8AC3E}">
        <p14:creationId xmlns:p14="http://schemas.microsoft.com/office/powerpoint/2010/main" val="134747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B57C-3B04-42D4-B43C-1FCBA245D428}"/>
              </a:ext>
            </a:extLst>
          </p:cNvPr>
          <p:cNvSpPr>
            <a:spLocks noGrp="1"/>
          </p:cNvSpPr>
          <p:nvPr>
            <p:ph type="title"/>
          </p:nvPr>
        </p:nvSpPr>
        <p:spPr/>
        <p:txBody>
          <a:bodyPr>
            <a:normAutofit/>
          </a:bodyPr>
          <a:lstStyle/>
          <a:p>
            <a:r>
              <a:rPr lang="en-US" sz="2800" dirty="0"/>
              <a:t>THE TEACHER PORTAL</a:t>
            </a:r>
          </a:p>
        </p:txBody>
      </p:sp>
      <p:pic>
        <p:nvPicPr>
          <p:cNvPr id="11" name="Picture 10">
            <a:extLst>
              <a:ext uri="{FF2B5EF4-FFF2-40B4-BE49-F238E27FC236}">
                <a16:creationId xmlns:a16="http://schemas.microsoft.com/office/drawing/2014/main" id="{160DA473-D866-48E8-B700-B46CB6476EAA}"/>
              </a:ext>
            </a:extLst>
          </p:cNvPr>
          <p:cNvPicPr>
            <a:picLocks noChangeAspect="1"/>
          </p:cNvPicPr>
          <p:nvPr/>
        </p:nvPicPr>
        <p:blipFill>
          <a:blip r:embed="rId3"/>
          <a:stretch>
            <a:fillRect/>
          </a:stretch>
        </p:blipFill>
        <p:spPr>
          <a:xfrm>
            <a:off x="2628446" y="1190027"/>
            <a:ext cx="3765906" cy="1280160"/>
          </a:xfrm>
          <a:prstGeom prst="rect">
            <a:avLst/>
          </a:prstGeom>
        </p:spPr>
      </p:pic>
      <p:pic>
        <p:nvPicPr>
          <p:cNvPr id="3" name="Picture 2">
            <a:extLst>
              <a:ext uri="{FF2B5EF4-FFF2-40B4-BE49-F238E27FC236}">
                <a16:creationId xmlns:a16="http://schemas.microsoft.com/office/drawing/2014/main" id="{7128AC9C-81DE-44E0-8698-16576657E3D0}"/>
              </a:ext>
            </a:extLst>
          </p:cNvPr>
          <p:cNvPicPr>
            <a:picLocks noChangeAspect="1"/>
          </p:cNvPicPr>
          <p:nvPr/>
        </p:nvPicPr>
        <p:blipFill>
          <a:blip r:embed="rId4"/>
          <a:stretch>
            <a:fillRect/>
          </a:stretch>
        </p:blipFill>
        <p:spPr>
          <a:xfrm>
            <a:off x="588588" y="2323134"/>
            <a:ext cx="7966824" cy="2131418"/>
          </a:xfrm>
          <a:prstGeom prst="rect">
            <a:avLst/>
          </a:prstGeom>
        </p:spPr>
      </p:pic>
      <p:grpSp>
        <p:nvGrpSpPr>
          <p:cNvPr id="8" name="Group 7">
            <a:extLst>
              <a:ext uri="{FF2B5EF4-FFF2-40B4-BE49-F238E27FC236}">
                <a16:creationId xmlns:a16="http://schemas.microsoft.com/office/drawing/2014/main" id="{88ABCC4D-822D-49BB-8E13-8EEDE00A89DB}"/>
              </a:ext>
            </a:extLst>
          </p:cNvPr>
          <p:cNvGrpSpPr/>
          <p:nvPr/>
        </p:nvGrpSpPr>
        <p:grpSpPr>
          <a:xfrm>
            <a:off x="1723122" y="4146775"/>
            <a:ext cx="1020079" cy="307777"/>
            <a:chOff x="1723122" y="4146775"/>
            <a:chExt cx="1020079" cy="307777"/>
          </a:xfrm>
        </p:grpSpPr>
        <p:sp>
          <p:nvSpPr>
            <p:cNvPr id="4" name="TextBox 3">
              <a:extLst>
                <a:ext uri="{FF2B5EF4-FFF2-40B4-BE49-F238E27FC236}">
                  <a16:creationId xmlns:a16="http://schemas.microsoft.com/office/drawing/2014/main" id="{8DE117D8-C36F-4A5B-9DD0-5B35201516DA}"/>
                </a:ext>
              </a:extLst>
            </p:cNvPr>
            <p:cNvSpPr txBox="1"/>
            <p:nvPr/>
          </p:nvSpPr>
          <p:spPr>
            <a:xfrm>
              <a:off x="1723122" y="4146775"/>
              <a:ext cx="779446" cy="307777"/>
            </a:xfrm>
            <a:prstGeom prst="rect">
              <a:avLst/>
            </a:prstGeom>
            <a:noFill/>
          </p:spPr>
          <p:txBody>
            <a:bodyPr wrap="square" rtlCol="0">
              <a:spAutoFit/>
            </a:bodyPr>
            <a:lstStyle/>
            <a:p>
              <a:r>
                <a:rPr lang="en-US" sz="1400" b="1" dirty="0">
                  <a:solidFill>
                    <a:srgbClr val="FF0000"/>
                  </a:solidFill>
                </a:rPr>
                <a:t>BONUS</a:t>
              </a:r>
            </a:p>
          </p:txBody>
        </p:sp>
        <p:cxnSp>
          <p:nvCxnSpPr>
            <p:cNvPr id="7" name="Straight Arrow Connector 6">
              <a:extLst>
                <a:ext uri="{FF2B5EF4-FFF2-40B4-BE49-F238E27FC236}">
                  <a16:creationId xmlns:a16="http://schemas.microsoft.com/office/drawing/2014/main" id="{8D6A749F-1F54-4A63-A0D9-46B583B60BCA}"/>
                </a:ext>
              </a:extLst>
            </p:cNvPr>
            <p:cNvCxnSpPr>
              <a:cxnSpLocks/>
            </p:cNvCxnSpPr>
            <p:nvPr/>
          </p:nvCxnSpPr>
          <p:spPr>
            <a:xfrm flipV="1">
              <a:off x="2396691" y="4300663"/>
              <a:ext cx="34651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68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5800"/>
          </a:xfrm>
        </p:spPr>
        <p:txBody>
          <a:bodyPr>
            <a:normAutofit/>
          </a:bodyPr>
          <a:lstStyle/>
          <a:p>
            <a:r>
              <a:rPr lang="en-US" sz="2800" dirty="0"/>
              <a:t>CONTACT US</a:t>
            </a:r>
          </a:p>
        </p:txBody>
      </p:sp>
      <p:grpSp>
        <p:nvGrpSpPr>
          <p:cNvPr id="9" name="Group 8">
            <a:extLst>
              <a:ext uri="{FF2B5EF4-FFF2-40B4-BE49-F238E27FC236}">
                <a16:creationId xmlns:a16="http://schemas.microsoft.com/office/drawing/2014/main" id="{B1EF47E3-42ED-4F66-A777-962B79C18D10}"/>
              </a:ext>
            </a:extLst>
          </p:cNvPr>
          <p:cNvGrpSpPr/>
          <p:nvPr/>
        </p:nvGrpSpPr>
        <p:grpSpPr>
          <a:xfrm>
            <a:off x="882589" y="1121079"/>
            <a:ext cx="7576136" cy="1538883"/>
            <a:chOff x="2498029" y="4543296"/>
            <a:chExt cx="4139921" cy="1538883"/>
          </a:xfrm>
        </p:grpSpPr>
        <p:sp>
          <p:nvSpPr>
            <p:cNvPr id="10" name="TextBox 9">
              <a:extLst>
                <a:ext uri="{FF2B5EF4-FFF2-40B4-BE49-F238E27FC236}">
                  <a16:creationId xmlns:a16="http://schemas.microsoft.com/office/drawing/2014/main" id="{04632D4A-37A1-449E-A315-E4EF98D7F39D}"/>
                </a:ext>
              </a:extLst>
            </p:cNvPr>
            <p:cNvSpPr txBox="1"/>
            <p:nvPr/>
          </p:nvSpPr>
          <p:spPr>
            <a:xfrm>
              <a:off x="2498029" y="4543296"/>
              <a:ext cx="4139921" cy="861774"/>
            </a:xfrm>
            <a:prstGeom prst="rect">
              <a:avLst/>
            </a:prstGeom>
            <a:noFill/>
          </p:spPr>
          <p:txBody>
            <a:bodyPr wrap="square" rtlCol="0">
              <a:spAutoFit/>
            </a:bodyPr>
            <a:lstStyle/>
            <a:p>
              <a:r>
                <a:rPr lang="en-US" sz="3200" dirty="0"/>
                <a:t>The Center for Mathematics and Teaching</a:t>
              </a:r>
            </a:p>
            <a:p>
              <a:pPr algn="ctr"/>
              <a:r>
                <a:rPr lang="en-US" dirty="0"/>
                <a:t>Non-profit 501(c)(3)</a:t>
              </a:r>
            </a:p>
          </p:txBody>
        </p:sp>
        <p:sp>
          <p:nvSpPr>
            <p:cNvPr id="12" name="Rectangle 11">
              <a:extLst>
                <a:ext uri="{FF2B5EF4-FFF2-40B4-BE49-F238E27FC236}">
                  <a16:creationId xmlns:a16="http://schemas.microsoft.com/office/drawing/2014/main" id="{562AA24A-0628-4832-8075-55527610E60B}"/>
                </a:ext>
              </a:extLst>
            </p:cNvPr>
            <p:cNvSpPr/>
            <p:nvPr/>
          </p:nvSpPr>
          <p:spPr>
            <a:xfrm>
              <a:off x="2498029" y="5558959"/>
              <a:ext cx="4139921" cy="523220"/>
            </a:xfrm>
            <a:prstGeom prst="rect">
              <a:avLst/>
            </a:prstGeom>
            <a:noFill/>
          </p:spPr>
          <p:txBody>
            <a:bodyPr wrap="square">
              <a:spAutoFit/>
            </a:bodyPr>
            <a:lstStyle/>
            <a:p>
              <a:pPr algn="ctr"/>
              <a:r>
                <a:rPr lang="en-US" sz="2800" dirty="0">
                  <a:solidFill>
                    <a:srgbClr val="C00000"/>
                  </a:solidFill>
                  <a:hlinkClick r:id="rId3"/>
                </a:rPr>
                <a:t>www.mathandteaching.org/essentials</a:t>
              </a:r>
              <a:r>
                <a:rPr lang="en-US" sz="2800" dirty="0">
                  <a:solidFill>
                    <a:srgbClr val="C00000"/>
                  </a:solidFill>
                  <a:hlinkClick r:id="rId4"/>
                </a:rPr>
                <a:t>/</a:t>
              </a:r>
              <a:endParaRPr lang="en-US" sz="2800" dirty="0">
                <a:solidFill>
                  <a:srgbClr val="2762AD"/>
                </a:solidFill>
              </a:endParaRPr>
            </a:p>
          </p:txBody>
        </p:sp>
      </p:grpSp>
      <p:sp>
        <p:nvSpPr>
          <p:cNvPr id="13" name="Subtitle 2">
            <a:extLst>
              <a:ext uri="{FF2B5EF4-FFF2-40B4-BE49-F238E27FC236}">
                <a16:creationId xmlns:a16="http://schemas.microsoft.com/office/drawing/2014/main" id="{039DE1E0-AADD-441C-976B-BAA38B07C723}"/>
              </a:ext>
            </a:extLst>
          </p:cNvPr>
          <p:cNvSpPr txBox="1">
            <a:spLocks/>
          </p:cNvSpPr>
          <p:nvPr/>
        </p:nvSpPr>
        <p:spPr>
          <a:xfrm>
            <a:off x="2345209" y="3235537"/>
            <a:ext cx="4415082" cy="19250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2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000" dirty="0">
                <a:solidFill>
                  <a:srgbClr val="00B050"/>
                </a:solidFill>
              </a:rPr>
              <a:t>Mark Goldstein</a:t>
            </a:r>
          </a:p>
          <a:p>
            <a:pPr marL="0" indent="0" algn="ctr">
              <a:buNone/>
            </a:pPr>
            <a:r>
              <a:rPr lang="en-US" sz="2000" dirty="0">
                <a:solidFill>
                  <a:srgbClr val="C00000"/>
                </a:solidFill>
                <a:hlinkClick r:id="rId5"/>
              </a:rPr>
              <a:t>mark@mathandteaching.org</a:t>
            </a:r>
            <a:endParaRPr lang="en-US" sz="2000" dirty="0">
              <a:solidFill>
                <a:srgbClr val="C00000"/>
              </a:solidFill>
            </a:endParaRPr>
          </a:p>
        </p:txBody>
      </p:sp>
      <p:sp>
        <p:nvSpPr>
          <p:cNvPr id="7" name="Rectangle 6">
            <a:extLst>
              <a:ext uri="{FF2B5EF4-FFF2-40B4-BE49-F238E27FC236}">
                <a16:creationId xmlns:a16="http://schemas.microsoft.com/office/drawing/2014/main" id="{0784469F-DFD7-48CB-BDB1-4E1B0E2D90A0}"/>
              </a:ext>
            </a:extLst>
          </p:cNvPr>
          <p:cNvSpPr/>
          <p:nvPr/>
        </p:nvSpPr>
        <p:spPr>
          <a:xfrm>
            <a:off x="3455467" y="4637320"/>
            <a:ext cx="2430379" cy="523220"/>
          </a:xfrm>
          <a:prstGeom prst="rect">
            <a:avLst/>
          </a:prstGeom>
          <a:noFill/>
        </p:spPr>
        <p:txBody>
          <a:bodyPr wrap="square">
            <a:spAutoFit/>
          </a:bodyPr>
          <a:lstStyle/>
          <a:p>
            <a:pPr algn="ctr"/>
            <a:r>
              <a:rPr lang="en-US" sz="2800" dirty="0">
                <a:solidFill>
                  <a:srgbClr val="C00000"/>
                </a:solidFill>
              </a:rPr>
              <a:t>THANK YOU!!</a:t>
            </a:r>
          </a:p>
        </p:txBody>
      </p:sp>
    </p:spTree>
    <p:extLst>
      <p:ext uri="{BB962C8B-B14F-4D97-AF65-F5344CB8AC3E}">
        <p14:creationId xmlns:p14="http://schemas.microsoft.com/office/powerpoint/2010/main" val="184598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3" name="Picture 2">
            <a:extLst>
              <a:ext uri="{FF2B5EF4-FFF2-40B4-BE49-F238E27FC236}">
                <a16:creationId xmlns:a16="http://schemas.microsoft.com/office/drawing/2014/main" id="{DEEEB19E-7F49-47A9-8BD2-6C0D1150DA67}"/>
              </a:ext>
            </a:extLst>
          </p:cNvPr>
          <p:cNvPicPr>
            <a:picLocks noChangeAspect="1"/>
          </p:cNvPicPr>
          <p:nvPr/>
        </p:nvPicPr>
        <p:blipFill>
          <a:blip r:embed="rId3"/>
          <a:stretch>
            <a:fillRect/>
          </a:stretch>
        </p:blipFill>
        <p:spPr>
          <a:xfrm>
            <a:off x="1320651" y="2655388"/>
            <a:ext cx="3036754" cy="2495550"/>
          </a:xfrm>
          <a:prstGeom prst="rect">
            <a:avLst/>
          </a:prstGeom>
          <a:ln w="57150">
            <a:solidFill>
              <a:srgbClr val="C00000"/>
            </a:solidFill>
          </a:ln>
        </p:spPr>
      </p:pic>
      <p:pic>
        <p:nvPicPr>
          <p:cNvPr id="4" name="Picture 3">
            <a:extLst>
              <a:ext uri="{FF2B5EF4-FFF2-40B4-BE49-F238E27FC236}">
                <a16:creationId xmlns:a16="http://schemas.microsoft.com/office/drawing/2014/main" id="{F323569E-1761-4707-A7A8-7D750A91AB36}"/>
              </a:ext>
            </a:extLst>
          </p:cNvPr>
          <p:cNvPicPr>
            <a:picLocks noChangeAspect="1"/>
          </p:cNvPicPr>
          <p:nvPr/>
        </p:nvPicPr>
        <p:blipFill>
          <a:blip r:embed="rId4"/>
          <a:stretch>
            <a:fillRect/>
          </a:stretch>
        </p:blipFill>
        <p:spPr>
          <a:xfrm>
            <a:off x="5579925" y="2655388"/>
            <a:ext cx="1962150" cy="2495550"/>
          </a:xfrm>
          <a:prstGeom prst="rect">
            <a:avLst/>
          </a:prstGeom>
          <a:ln w="57150">
            <a:solidFill>
              <a:srgbClr val="FFC000"/>
            </a:solidFill>
          </a:ln>
        </p:spPr>
      </p:pic>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5"/>
          <a:stretch>
            <a:fillRect/>
          </a:stretch>
        </p:blipFill>
        <p:spPr>
          <a:xfrm>
            <a:off x="3049361" y="1118393"/>
            <a:ext cx="3362325" cy="1076325"/>
          </a:xfrm>
          <a:prstGeom prst="rect">
            <a:avLst/>
          </a:prstGeom>
          <a:ln w="57150">
            <a:solidFill>
              <a:srgbClr val="7030A0"/>
            </a:solidFill>
          </a:ln>
        </p:spPr>
      </p:pic>
      <p:sp>
        <p:nvSpPr>
          <p:cNvPr id="7" name="TextBox 6">
            <a:extLst>
              <a:ext uri="{FF2B5EF4-FFF2-40B4-BE49-F238E27FC236}">
                <a16:creationId xmlns:a16="http://schemas.microsoft.com/office/drawing/2014/main" id="{D60D133D-5527-4525-9E19-6009A3C9C14E}"/>
              </a:ext>
            </a:extLst>
          </p:cNvPr>
          <p:cNvSpPr txBox="1"/>
          <p:nvPr/>
        </p:nvSpPr>
        <p:spPr>
          <a:xfrm>
            <a:off x="1944547" y="5415895"/>
            <a:ext cx="1962150" cy="369332"/>
          </a:xfrm>
          <a:prstGeom prst="rect">
            <a:avLst/>
          </a:prstGeom>
          <a:noFill/>
        </p:spPr>
        <p:txBody>
          <a:bodyPr wrap="square" rtlCol="0">
            <a:spAutoFit/>
          </a:bodyPr>
          <a:lstStyle/>
          <a:p>
            <a:r>
              <a:rPr lang="en-US" b="1" dirty="0">
                <a:solidFill>
                  <a:srgbClr val="FF0000"/>
                </a:solidFill>
              </a:rPr>
              <a:t>Student Packets</a:t>
            </a:r>
          </a:p>
        </p:txBody>
      </p:sp>
      <p:sp>
        <p:nvSpPr>
          <p:cNvPr id="9" name="TextBox 8">
            <a:extLst>
              <a:ext uri="{FF2B5EF4-FFF2-40B4-BE49-F238E27FC236}">
                <a16:creationId xmlns:a16="http://schemas.microsoft.com/office/drawing/2014/main" id="{69CA523B-F697-4293-9767-1A272925456E}"/>
              </a:ext>
            </a:extLst>
          </p:cNvPr>
          <p:cNvSpPr txBox="1"/>
          <p:nvPr/>
        </p:nvSpPr>
        <p:spPr>
          <a:xfrm>
            <a:off x="5776695" y="5370275"/>
            <a:ext cx="1962150" cy="369332"/>
          </a:xfrm>
          <a:prstGeom prst="rect">
            <a:avLst/>
          </a:prstGeom>
          <a:noFill/>
        </p:spPr>
        <p:txBody>
          <a:bodyPr wrap="square" rtlCol="0">
            <a:spAutoFit/>
          </a:bodyPr>
          <a:lstStyle/>
          <a:p>
            <a:r>
              <a:rPr lang="en-US" b="1" dirty="0">
                <a:solidFill>
                  <a:schemeClr val="accent6">
                    <a:lumMod val="75000"/>
                  </a:schemeClr>
                </a:solidFill>
              </a:rPr>
              <a:t>Teacher Edition</a:t>
            </a:r>
          </a:p>
        </p:txBody>
      </p:sp>
    </p:spTree>
    <p:extLst>
      <p:ext uri="{BB962C8B-B14F-4D97-AF65-F5344CB8AC3E}">
        <p14:creationId xmlns:p14="http://schemas.microsoft.com/office/powerpoint/2010/main" val="410384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dirty="0"/>
              <a:t>TODAY’S SOURCE MATERIALS</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3049361" y="1041392"/>
            <a:ext cx="3362325" cy="1076325"/>
          </a:xfrm>
          <a:prstGeom prst="rect">
            <a:avLst/>
          </a:prstGeom>
          <a:ln w="57150">
            <a:solidFill>
              <a:srgbClr val="7030A0"/>
            </a:solidFill>
          </a:ln>
        </p:spPr>
      </p:pic>
      <p:sp>
        <p:nvSpPr>
          <p:cNvPr id="2" name="TextBox 1">
            <a:extLst>
              <a:ext uri="{FF2B5EF4-FFF2-40B4-BE49-F238E27FC236}">
                <a16:creationId xmlns:a16="http://schemas.microsoft.com/office/drawing/2014/main" id="{8ED29AD9-9C0B-49D2-88F9-8CFE735E5803}"/>
              </a:ext>
            </a:extLst>
          </p:cNvPr>
          <p:cNvSpPr txBox="1"/>
          <p:nvPr/>
        </p:nvSpPr>
        <p:spPr>
          <a:xfrm>
            <a:off x="2909776" y="5750124"/>
            <a:ext cx="3501910" cy="369332"/>
          </a:xfrm>
          <a:prstGeom prst="rect">
            <a:avLst/>
          </a:prstGeom>
          <a:noFill/>
        </p:spPr>
        <p:txBody>
          <a:bodyPr wrap="square" rtlCol="0">
            <a:spAutoFit/>
          </a:bodyPr>
          <a:lstStyle/>
          <a:p>
            <a:r>
              <a:rPr lang="en-US" b="1" dirty="0">
                <a:solidFill>
                  <a:schemeClr val="accent3">
                    <a:lumMod val="50000"/>
                  </a:schemeClr>
                </a:solidFill>
              </a:rPr>
              <a:t>Teacher Portal – Online Resources</a:t>
            </a:r>
          </a:p>
        </p:txBody>
      </p:sp>
      <p:pic>
        <p:nvPicPr>
          <p:cNvPr id="4" name="Picture 3">
            <a:extLst>
              <a:ext uri="{FF2B5EF4-FFF2-40B4-BE49-F238E27FC236}">
                <a16:creationId xmlns:a16="http://schemas.microsoft.com/office/drawing/2014/main" id="{C69BE389-59F2-4498-A368-DFB7E2A1BBAD}"/>
              </a:ext>
            </a:extLst>
          </p:cNvPr>
          <p:cNvPicPr>
            <a:picLocks noChangeAspect="1"/>
          </p:cNvPicPr>
          <p:nvPr/>
        </p:nvPicPr>
        <p:blipFill>
          <a:blip r:embed="rId4"/>
          <a:stretch>
            <a:fillRect/>
          </a:stretch>
        </p:blipFill>
        <p:spPr>
          <a:xfrm>
            <a:off x="1801334" y="2275088"/>
            <a:ext cx="5352459" cy="3464519"/>
          </a:xfrm>
          <a:prstGeom prst="rect">
            <a:avLst/>
          </a:prstGeom>
          <a:ln w="57150">
            <a:solidFill>
              <a:schemeClr val="accent4">
                <a:lumMod val="60000"/>
                <a:lumOff val="40000"/>
              </a:schemeClr>
            </a:solidFill>
          </a:ln>
        </p:spPr>
      </p:pic>
    </p:spTree>
    <p:extLst>
      <p:ext uri="{BB962C8B-B14F-4D97-AF65-F5344CB8AC3E}">
        <p14:creationId xmlns:p14="http://schemas.microsoft.com/office/powerpoint/2010/main" val="165131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685800"/>
          </a:xfrm>
        </p:spPr>
        <p:txBody>
          <a:bodyPr>
            <a:noAutofit/>
          </a:bodyPr>
          <a:lstStyle/>
          <a:p>
            <a:pPr lvl="0"/>
            <a:r>
              <a:rPr lang="en-US" sz="2800" i="1" dirty="0" err="1"/>
              <a:t>MathLinks</a:t>
            </a:r>
            <a:r>
              <a:rPr lang="en-US" sz="2800" dirty="0"/>
              <a:t>: INT MODULE</a:t>
            </a:r>
          </a:p>
        </p:txBody>
      </p:sp>
      <p:pic>
        <p:nvPicPr>
          <p:cNvPr id="8" name="Picture 7">
            <a:extLst>
              <a:ext uri="{FF2B5EF4-FFF2-40B4-BE49-F238E27FC236}">
                <a16:creationId xmlns:a16="http://schemas.microsoft.com/office/drawing/2014/main" id="{41E90430-BEE8-4A10-BEF2-8BB6EC63192B}"/>
              </a:ext>
            </a:extLst>
          </p:cNvPr>
          <p:cNvPicPr>
            <a:picLocks noChangeAspect="1"/>
          </p:cNvPicPr>
          <p:nvPr/>
        </p:nvPicPr>
        <p:blipFill>
          <a:blip r:embed="rId3"/>
          <a:stretch>
            <a:fillRect/>
          </a:stretch>
        </p:blipFill>
        <p:spPr>
          <a:xfrm>
            <a:off x="1955495" y="1223820"/>
            <a:ext cx="5250288" cy="1680687"/>
          </a:xfrm>
          <a:prstGeom prst="rect">
            <a:avLst/>
          </a:prstGeom>
          <a:ln w="57150">
            <a:solidFill>
              <a:srgbClr val="7030A0"/>
            </a:solidFill>
          </a:ln>
        </p:spPr>
      </p:pic>
      <p:sp>
        <p:nvSpPr>
          <p:cNvPr id="2" name="TextBox 1">
            <a:extLst>
              <a:ext uri="{FF2B5EF4-FFF2-40B4-BE49-F238E27FC236}">
                <a16:creationId xmlns:a16="http://schemas.microsoft.com/office/drawing/2014/main" id="{DA2FCC9B-0120-4CD5-97B7-82E9D1B6DD26}"/>
              </a:ext>
            </a:extLst>
          </p:cNvPr>
          <p:cNvSpPr txBox="1"/>
          <p:nvPr/>
        </p:nvSpPr>
        <p:spPr>
          <a:xfrm>
            <a:off x="2155073" y="3651746"/>
            <a:ext cx="4563361" cy="1384995"/>
          </a:xfrm>
          <a:prstGeom prst="rect">
            <a:avLst/>
          </a:prstGeom>
          <a:noFill/>
        </p:spPr>
        <p:txBody>
          <a:bodyPr wrap="square" rtlCol="0">
            <a:spAutoFit/>
          </a:bodyPr>
          <a:lstStyle/>
          <a:p>
            <a:pPr algn="ctr"/>
            <a:r>
              <a:rPr lang="en-US" sz="2800" dirty="0">
                <a:solidFill>
                  <a:schemeClr val="accent6">
                    <a:lumMod val="75000"/>
                  </a:schemeClr>
                </a:solidFill>
                <a:latin typeface="Arial" panose="020B0604020202020204" pitchFamily="34" charset="0"/>
                <a:cs typeface="Arial" panose="020B0604020202020204" pitchFamily="34" charset="0"/>
              </a:rPr>
              <a:t>INTEGERS</a:t>
            </a:r>
          </a:p>
          <a:p>
            <a:pPr algn="ctr"/>
            <a:r>
              <a:rPr lang="en-US" sz="2800" dirty="0">
                <a:solidFill>
                  <a:srgbClr val="92D050"/>
                </a:solidFill>
                <a:latin typeface="Arial" panose="020B0604020202020204" pitchFamily="34" charset="0"/>
                <a:cs typeface="Arial" panose="020B0604020202020204" pitchFamily="34" charset="0"/>
              </a:rPr>
              <a:t>First Unit: “Packet 1”</a:t>
            </a:r>
          </a:p>
          <a:p>
            <a:pPr algn="ctr"/>
            <a:r>
              <a:rPr lang="en-US" sz="2800" dirty="0">
                <a:solidFill>
                  <a:schemeClr val="tx2">
                    <a:lumMod val="60000"/>
                    <a:lumOff val="40000"/>
                  </a:schemeClr>
                </a:solidFill>
                <a:latin typeface="Arial" panose="020B0604020202020204" pitchFamily="34" charset="0"/>
                <a:cs typeface="Arial" panose="020B0604020202020204" pitchFamily="34" charset="0"/>
              </a:rPr>
              <a:t>Introduction to Integers</a:t>
            </a:r>
            <a:endParaRPr lang="en-US"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8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9F7A-AF92-4BDB-B74E-14FDC7FF506A}"/>
              </a:ext>
            </a:extLst>
          </p:cNvPr>
          <p:cNvSpPr>
            <a:spLocks noGrp="1"/>
          </p:cNvSpPr>
          <p:nvPr>
            <p:ph type="title"/>
          </p:nvPr>
        </p:nvSpPr>
        <p:spPr/>
        <p:txBody>
          <a:bodyPr>
            <a:normAutofit/>
          </a:bodyPr>
          <a:lstStyle/>
          <a:p>
            <a:r>
              <a:rPr lang="en-US" sz="2800" dirty="0"/>
              <a:t>STUDENT PAGES: CONCEPT DEVELOPMENT</a:t>
            </a:r>
          </a:p>
        </p:txBody>
      </p:sp>
      <p:pic>
        <p:nvPicPr>
          <p:cNvPr id="3" name="Picture 2">
            <a:extLst>
              <a:ext uri="{FF2B5EF4-FFF2-40B4-BE49-F238E27FC236}">
                <a16:creationId xmlns:a16="http://schemas.microsoft.com/office/drawing/2014/main" id="{D7BA68DA-0EB9-4632-88DD-31EC80025D99}"/>
              </a:ext>
            </a:extLst>
          </p:cNvPr>
          <p:cNvPicPr>
            <a:picLocks noChangeAspect="1"/>
          </p:cNvPicPr>
          <p:nvPr/>
        </p:nvPicPr>
        <p:blipFill>
          <a:blip r:embed="rId3"/>
          <a:stretch>
            <a:fillRect/>
          </a:stretch>
        </p:blipFill>
        <p:spPr>
          <a:xfrm>
            <a:off x="2363001" y="1012458"/>
            <a:ext cx="4191803" cy="5363425"/>
          </a:xfrm>
          <a:prstGeom prst="rect">
            <a:avLst/>
          </a:prstGeom>
          <a:ln w="57150">
            <a:solidFill>
              <a:srgbClr val="92D050"/>
            </a:solidFill>
          </a:ln>
        </p:spPr>
      </p:pic>
    </p:spTree>
    <p:extLst>
      <p:ext uri="{BB962C8B-B14F-4D97-AF65-F5344CB8AC3E}">
        <p14:creationId xmlns:p14="http://schemas.microsoft.com/office/powerpoint/2010/main" val="3202817238"/>
      </p:ext>
    </p:extLst>
  </p:cSld>
  <p:clrMapOvr>
    <a:masterClrMapping/>
  </p:clrMapOvr>
</p:sld>
</file>

<file path=ppt/theme/theme1.xml><?xml version="1.0" encoding="utf-8"?>
<a:theme xmlns:a="http://schemas.openxmlformats.org/drawingml/2006/main" name="MathLink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3D203DAC-2682-6E4C-ABC0-360887DE3F9B}" vid="{D198DB34-55EC-374E-8D0C-97240D7B9A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MathLinks Template</Template>
  <TotalTime>12233</TotalTime>
  <Words>4240</Words>
  <Application>Microsoft Office PowerPoint</Application>
  <PresentationFormat>On-screen Show (4:3)</PresentationFormat>
  <Paragraphs>595</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Comic Sans MS</vt:lpstr>
      <vt:lpstr>Consolas</vt:lpstr>
      <vt:lpstr>Verdana</vt:lpstr>
      <vt:lpstr>Wingdings</vt:lpstr>
      <vt:lpstr>MathLinks Template</vt:lpstr>
      <vt:lpstr>CONTENT FOR CATCHING UP</vt:lpstr>
      <vt:lpstr>AGENDA</vt:lpstr>
      <vt:lpstr>OUR EXPERIENCES</vt:lpstr>
      <vt:lpstr>WHAT THE RESEARCH TELLS US</vt:lpstr>
      <vt:lpstr>GRADES 6-7 CONTENT</vt:lpstr>
      <vt:lpstr>TODAY’S SOURCE MATERIALS</vt:lpstr>
      <vt:lpstr>TODAY’S SOURCE MATERIALS</vt:lpstr>
      <vt:lpstr>MathLinks: INT MODULE</vt:lpstr>
      <vt:lpstr>STUDENT PAGES: CONCEPT DEVELOPMENT</vt:lpstr>
      <vt:lpstr>DELIVERING INSTRUCTION</vt:lpstr>
      <vt:lpstr>STUDENT PAGES: PRACTICE</vt:lpstr>
      <vt:lpstr>STUDENT PAGES WITH TE AK’s</vt:lpstr>
      <vt:lpstr>CREATING THE NEED TO KNOW</vt:lpstr>
      <vt:lpstr>MIX IN LANGUAGE DEVELOPMENT</vt:lpstr>
      <vt:lpstr>DISCUSSION CONTINUES</vt:lpstr>
      <vt:lpstr>COORDINATE PLANES MAKE SENSE</vt:lpstr>
      <vt:lpstr>TEACHER SUPPORT</vt:lpstr>
      <vt:lpstr>PROBLEM SOLVING / PRACTICE</vt:lpstr>
      <vt:lpstr>COLLABORATIVE REVIEW</vt:lpstr>
      <vt:lpstr>GAMES AND PUZZLES FOR REVIEW</vt:lpstr>
      <vt:lpstr>VOCABULARY SUPPORT</vt:lpstr>
      <vt:lpstr>STUDENT RESOURCE SECTION</vt:lpstr>
      <vt:lpstr>STUDENT SUCCESS</vt:lpstr>
      <vt:lpstr>MathLinks: INT MODULE</vt:lpstr>
      <vt:lpstr>INTRODUCTION TO MAGIC HOT AND COLD CUBES</vt:lpstr>
      <vt:lpstr>INTRODUCTION TO MAGIC HOT AND COLD CUBES</vt:lpstr>
      <vt:lpstr>A COUNTER MODEL</vt:lpstr>
      <vt:lpstr>BUILD -3</vt:lpstr>
      <vt:lpstr>ADDING INTEGERS WITH COUNTERS </vt:lpstr>
      <vt:lpstr>STUDENT PAGES: THE RULES</vt:lpstr>
      <vt:lpstr>SUBTRACTING INTEGERS WITH COUNTERS</vt:lpstr>
      <vt:lpstr>SUBTRACTING INTEGERS WITH COUNTERS</vt:lpstr>
      <vt:lpstr>STUDENT PAGES: THE RULES</vt:lpstr>
      <vt:lpstr>BIG SQUARE PUZZLE FOR REVIEW</vt:lpstr>
      <vt:lpstr>FINISHED PRODUCT</vt:lpstr>
      <vt:lpstr>MathLinks: NBT MODULE</vt:lpstr>
      <vt:lpstr>REVISITING A CONTEXT</vt:lpstr>
      <vt:lpstr>MULTIPLYING INTEGERS WITH COUNTERS </vt:lpstr>
      <vt:lpstr>MULTIPLYING INTEGERS WITH COUNTERS </vt:lpstr>
      <vt:lpstr>STUDENT PAGES: THE RULES</vt:lpstr>
      <vt:lpstr>DIVISION (from the TE)</vt:lpstr>
      <vt:lpstr>REVISIT ORDER OF OPERATIONS</vt:lpstr>
      <vt:lpstr>ALSO AVAILABLE (for free)…</vt:lpstr>
      <vt:lpstr>SKILLS PRACTICE WITH “SKILL BOOSTERS”</vt:lpstr>
      <vt:lpstr>WHOLE NUMBER MULTIPLICATION EXAMPLES</vt:lpstr>
      <vt:lpstr>STUDENT PACKETS</vt:lpstr>
      <vt:lpstr>TEACHER EDITION</vt:lpstr>
      <vt:lpstr>THE MathLinks: ESSENTIALS PROGRAM</vt:lpstr>
      <vt:lpstr>CHECK OUT THE PROGRAM</vt:lpstr>
      <vt:lpstr>THE TEACHER PORTAL</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 BAR FRACTIONS</dc:title>
  <dc:creator>Shelley Kriegler</dc:creator>
  <cp:lastModifiedBy>Cynthia Raff</cp:lastModifiedBy>
  <cp:revision>754</cp:revision>
  <dcterms:created xsi:type="dcterms:W3CDTF">2019-03-08T03:24:34Z</dcterms:created>
  <dcterms:modified xsi:type="dcterms:W3CDTF">2024-10-09T20:32:01Z</dcterms:modified>
</cp:coreProperties>
</file>