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519" r:id="rId2"/>
    <p:sldId id="524" r:id="rId3"/>
    <p:sldId id="600" r:id="rId4"/>
    <p:sldId id="295" r:id="rId5"/>
    <p:sldId id="586" r:id="rId6"/>
    <p:sldId id="584" r:id="rId7"/>
    <p:sldId id="601" r:id="rId8"/>
    <p:sldId id="486" r:id="rId9"/>
    <p:sldId id="517" r:id="rId10"/>
    <p:sldId id="551" r:id="rId11"/>
    <p:sldId id="615" r:id="rId12"/>
    <p:sldId id="602" r:id="rId13"/>
    <p:sldId id="282" r:id="rId14"/>
    <p:sldId id="261" r:id="rId15"/>
    <p:sldId id="262" r:id="rId16"/>
    <p:sldId id="264" r:id="rId17"/>
    <p:sldId id="266" r:id="rId18"/>
    <p:sldId id="267" r:id="rId19"/>
    <p:sldId id="613" r:id="rId20"/>
    <p:sldId id="271" r:id="rId21"/>
    <p:sldId id="272" r:id="rId22"/>
    <p:sldId id="273" r:id="rId23"/>
    <p:sldId id="612" r:id="rId24"/>
    <p:sldId id="290" r:id="rId25"/>
    <p:sldId id="277" r:id="rId26"/>
    <p:sldId id="278" r:id="rId27"/>
    <p:sldId id="274" r:id="rId28"/>
    <p:sldId id="276" r:id="rId29"/>
    <p:sldId id="258" r:id="rId30"/>
    <p:sldId id="614" r:id="rId31"/>
    <p:sldId id="603" r:id="rId32"/>
    <p:sldId id="590" r:id="rId33"/>
    <p:sldId id="591" r:id="rId34"/>
    <p:sldId id="592" r:id="rId35"/>
    <p:sldId id="593" r:id="rId36"/>
    <p:sldId id="604" r:id="rId37"/>
    <p:sldId id="260" r:id="rId38"/>
    <p:sldId id="594" r:id="rId39"/>
    <p:sldId id="608" r:id="rId40"/>
    <p:sldId id="595" r:id="rId41"/>
    <p:sldId id="596" r:id="rId42"/>
    <p:sldId id="597" r:id="rId43"/>
    <p:sldId id="268" r:id="rId44"/>
    <p:sldId id="611" r:id="rId45"/>
    <p:sldId id="518" r:id="rId46"/>
    <p:sldId id="610"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99"/>
    <a:srgbClr val="0066FF"/>
    <a:srgbClr val="2762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3" autoAdjust="0"/>
    <p:restoredTop sz="69122" autoAdjust="0"/>
  </p:normalViewPr>
  <p:slideViewPr>
    <p:cSldViewPr snapToGrid="0" snapToObjects="1">
      <p:cViewPr varScale="1">
        <p:scale>
          <a:sx n="49" d="100"/>
          <a:sy n="49" d="100"/>
        </p:scale>
        <p:origin x="2395" y="5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5" Type="http://schemas.openxmlformats.org/officeDocument/2006/relationships/image" Target="../media/image55.emf"/><Relationship Id="rId4" Type="http://schemas.openxmlformats.org/officeDocument/2006/relationships/image" Target="../media/image5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wmf"/><Relationship Id="rId1" Type="http://schemas.openxmlformats.org/officeDocument/2006/relationships/image" Target="../media/image57.emf"/><Relationship Id="rId4" Type="http://schemas.openxmlformats.org/officeDocument/2006/relationships/image" Target="../media/image60.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79.emf"/><Relationship Id="rId7" Type="http://schemas.openxmlformats.org/officeDocument/2006/relationships/image" Target="../media/image83.emf"/><Relationship Id="rId2" Type="http://schemas.openxmlformats.org/officeDocument/2006/relationships/image" Target="../media/image78.emf"/><Relationship Id="rId1" Type="http://schemas.openxmlformats.org/officeDocument/2006/relationships/image" Target="../media/image77.emf"/><Relationship Id="rId6" Type="http://schemas.openxmlformats.org/officeDocument/2006/relationships/image" Target="../media/image82.emf"/><Relationship Id="rId5" Type="http://schemas.openxmlformats.org/officeDocument/2006/relationships/image" Target="../media/image81.emf"/><Relationship Id="rId10" Type="http://schemas.openxmlformats.org/officeDocument/2006/relationships/image" Target="../media/image86.emf"/><Relationship Id="rId4" Type="http://schemas.openxmlformats.org/officeDocument/2006/relationships/image" Target="../media/image80.emf"/><Relationship Id="rId9" Type="http://schemas.openxmlformats.org/officeDocument/2006/relationships/image" Target="../media/image85.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image" Target="../media/image101.emf"/><Relationship Id="rId3" Type="http://schemas.openxmlformats.org/officeDocument/2006/relationships/image" Target="../media/image91.emf"/><Relationship Id="rId7" Type="http://schemas.openxmlformats.org/officeDocument/2006/relationships/image" Target="../media/image95.emf"/><Relationship Id="rId12" Type="http://schemas.openxmlformats.org/officeDocument/2006/relationships/image" Target="../media/image100.emf"/><Relationship Id="rId2" Type="http://schemas.openxmlformats.org/officeDocument/2006/relationships/image" Target="../media/image90.emf"/><Relationship Id="rId1" Type="http://schemas.openxmlformats.org/officeDocument/2006/relationships/image" Target="../media/image89.emf"/><Relationship Id="rId6" Type="http://schemas.openxmlformats.org/officeDocument/2006/relationships/image" Target="../media/image94.emf"/><Relationship Id="rId11" Type="http://schemas.openxmlformats.org/officeDocument/2006/relationships/image" Target="../media/image99.emf"/><Relationship Id="rId5" Type="http://schemas.openxmlformats.org/officeDocument/2006/relationships/image" Target="../media/image93.emf"/><Relationship Id="rId10" Type="http://schemas.openxmlformats.org/officeDocument/2006/relationships/image" Target="../media/image98.emf"/><Relationship Id="rId4" Type="http://schemas.openxmlformats.org/officeDocument/2006/relationships/image" Target="../media/image92.emf"/><Relationship Id="rId9" Type="http://schemas.openxmlformats.org/officeDocument/2006/relationships/image" Target="../media/image97.emf"/><Relationship Id="rId14" Type="http://schemas.openxmlformats.org/officeDocument/2006/relationships/image" Target="../media/image102.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10.emf"/><Relationship Id="rId3" Type="http://schemas.openxmlformats.org/officeDocument/2006/relationships/image" Target="../media/image105.emf"/><Relationship Id="rId7" Type="http://schemas.openxmlformats.org/officeDocument/2006/relationships/image" Target="../media/image109.emf"/><Relationship Id="rId2" Type="http://schemas.openxmlformats.org/officeDocument/2006/relationships/image" Target="../media/image104.emf"/><Relationship Id="rId1" Type="http://schemas.openxmlformats.org/officeDocument/2006/relationships/image" Target="../media/image103.emf"/><Relationship Id="rId6" Type="http://schemas.openxmlformats.org/officeDocument/2006/relationships/image" Target="../media/image108.emf"/><Relationship Id="rId11" Type="http://schemas.openxmlformats.org/officeDocument/2006/relationships/image" Target="../media/image113.emf"/><Relationship Id="rId5" Type="http://schemas.openxmlformats.org/officeDocument/2006/relationships/image" Target="../media/image107.emf"/><Relationship Id="rId10" Type="http://schemas.openxmlformats.org/officeDocument/2006/relationships/image" Target="../media/image112.emf"/><Relationship Id="rId4" Type="http://schemas.openxmlformats.org/officeDocument/2006/relationships/image" Target="../media/image106.emf"/><Relationship Id="rId9" Type="http://schemas.openxmlformats.org/officeDocument/2006/relationships/image" Target="../media/image111.e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21.emf"/><Relationship Id="rId3" Type="http://schemas.openxmlformats.org/officeDocument/2006/relationships/image" Target="../media/image116.emf"/><Relationship Id="rId7" Type="http://schemas.openxmlformats.org/officeDocument/2006/relationships/image" Target="../media/image120.emf"/><Relationship Id="rId2" Type="http://schemas.openxmlformats.org/officeDocument/2006/relationships/image" Target="../media/image115.emf"/><Relationship Id="rId1" Type="http://schemas.openxmlformats.org/officeDocument/2006/relationships/image" Target="../media/image114.emf"/><Relationship Id="rId6" Type="http://schemas.openxmlformats.org/officeDocument/2006/relationships/image" Target="../media/image119.emf"/><Relationship Id="rId11" Type="http://schemas.openxmlformats.org/officeDocument/2006/relationships/image" Target="../media/image124.emf"/><Relationship Id="rId5" Type="http://schemas.openxmlformats.org/officeDocument/2006/relationships/image" Target="../media/image118.emf"/><Relationship Id="rId10" Type="http://schemas.openxmlformats.org/officeDocument/2006/relationships/image" Target="../media/image123.emf"/><Relationship Id="rId4" Type="http://schemas.openxmlformats.org/officeDocument/2006/relationships/image" Target="../media/image117.emf"/><Relationship Id="rId9" Type="http://schemas.openxmlformats.org/officeDocument/2006/relationships/image" Target="../media/image1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32.emf"/><Relationship Id="rId3" Type="http://schemas.openxmlformats.org/officeDocument/2006/relationships/image" Target="../media/image127.emf"/><Relationship Id="rId7" Type="http://schemas.openxmlformats.org/officeDocument/2006/relationships/image" Target="../media/image131.emf"/><Relationship Id="rId2" Type="http://schemas.openxmlformats.org/officeDocument/2006/relationships/image" Target="../media/image126.emf"/><Relationship Id="rId1" Type="http://schemas.openxmlformats.org/officeDocument/2006/relationships/image" Target="../media/image125.emf"/><Relationship Id="rId6" Type="http://schemas.openxmlformats.org/officeDocument/2006/relationships/image" Target="../media/image130.emf"/><Relationship Id="rId5" Type="http://schemas.openxmlformats.org/officeDocument/2006/relationships/image" Target="../media/image129.emf"/><Relationship Id="rId10" Type="http://schemas.openxmlformats.org/officeDocument/2006/relationships/image" Target="../media/image134.emf"/><Relationship Id="rId4" Type="http://schemas.openxmlformats.org/officeDocument/2006/relationships/image" Target="../media/image128.emf"/><Relationship Id="rId9" Type="http://schemas.openxmlformats.org/officeDocument/2006/relationships/image" Target="../media/image13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 Id="rId9"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10C903-89FB-9443-B711-4C59B465CFB3}" type="datetimeFigureOut">
              <a:rPr lang="en-US" smtClean="0"/>
              <a:pPr/>
              <a:t>10/13/2024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047C94-B8CF-AA44-A8FE-0545AAD2A74D}" type="slidenum">
              <a:rPr lang="en-US" smtClean="0"/>
              <a:pPr/>
              <a:t>‹#›</a:t>
            </a:fld>
            <a:endParaRPr lang="en-US"/>
          </a:p>
        </p:txBody>
      </p:sp>
    </p:spTree>
    <p:extLst>
      <p:ext uri="{BB962C8B-B14F-4D97-AF65-F5344CB8AC3E}">
        <p14:creationId xmlns:p14="http://schemas.microsoft.com/office/powerpoint/2010/main" val="1607833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9EB7C0-5FD3-C646-B2E6-8EA09444FF02}" type="datetimeFigureOut">
              <a:rPr lang="en-US" smtClean="0"/>
              <a:pPr/>
              <a:t>10/13/2024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1161C-AFCC-4141-93A9-6068CEC8D79F}" type="slidenum">
              <a:rPr lang="en-US" smtClean="0"/>
              <a:pPr/>
              <a:t>‹#›</a:t>
            </a:fld>
            <a:endParaRPr lang="en-US"/>
          </a:p>
        </p:txBody>
      </p:sp>
    </p:spTree>
    <p:extLst>
      <p:ext uri="{BB962C8B-B14F-4D97-AF65-F5344CB8AC3E}">
        <p14:creationId xmlns:p14="http://schemas.microsoft.com/office/powerpoint/2010/main" val="16052201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Shelley Kriegler here,  writing notes for you here.  Feel free to contact me (shelley@mathandteaching.org) with feedback or questions.</a:t>
            </a:r>
          </a:p>
          <a:p>
            <a:endParaRPr lang="en-US" dirty="0"/>
          </a:p>
          <a:p>
            <a:r>
              <a:rPr lang="en-US" dirty="0"/>
              <a:t>This slide deck has strategies to help all the little duckies in your class get back on track with math.</a:t>
            </a:r>
          </a:p>
        </p:txBody>
      </p:sp>
      <p:sp>
        <p:nvSpPr>
          <p:cNvPr id="4" name="Slide Number Placeholder 3"/>
          <p:cNvSpPr>
            <a:spLocks noGrp="1"/>
          </p:cNvSpPr>
          <p:nvPr>
            <p:ph type="sldNum" sz="quarter" idx="10"/>
          </p:nvPr>
        </p:nvSpPr>
        <p:spPr/>
        <p:txBody>
          <a:bodyPr/>
          <a:lstStyle/>
          <a:p>
            <a:fld id="{69D1161C-AFCC-4141-93A9-6068CEC8D79F}" type="slidenum">
              <a:rPr lang="en-US" smtClean="0"/>
              <a:pPr/>
              <a:t>1</a:t>
            </a:fld>
            <a:endParaRPr lang="en-US"/>
          </a:p>
        </p:txBody>
      </p:sp>
    </p:spTree>
    <p:extLst>
      <p:ext uri="{BB962C8B-B14F-4D97-AF65-F5344CB8AC3E}">
        <p14:creationId xmlns:p14="http://schemas.microsoft.com/office/powerpoint/2010/main" val="423214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And lots of resources online</a:t>
            </a:r>
          </a:p>
        </p:txBody>
      </p:sp>
      <p:sp>
        <p:nvSpPr>
          <p:cNvPr id="4" name="Slide Number Placeholder 3"/>
          <p:cNvSpPr>
            <a:spLocks noGrp="1"/>
          </p:cNvSpPr>
          <p:nvPr>
            <p:ph type="sldNum" sz="quarter" idx="10"/>
          </p:nvPr>
        </p:nvSpPr>
        <p:spPr/>
        <p:txBody>
          <a:bodyPr/>
          <a:lstStyle/>
          <a:p>
            <a:fld id="{69D1161C-AFCC-4141-93A9-6068CEC8D79F}" type="slidenum">
              <a:rPr lang="en-US" smtClean="0"/>
              <a:pPr/>
              <a:t>10</a:t>
            </a:fld>
            <a:endParaRPr lang="en-US"/>
          </a:p>
        </p:txBody>
      </p:sp>
    </p:spTree>
    <p:extLst>
      <p:ext uri="{BB962C8B-B14F-4D97-AF65-F5344CB8AC3E}">
        <p14:creationId xmlns:p14="http://schemas.microsoft.com/office/powerpoint/2010/main" val="2439095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Typical uses for the program.  I personally think it is important to frontload whenever possible.  Students will then have more confidence in grade level work when it comes up and their grades will go up.  Just working on past skills is helpful, but it doesn’t necessarily translate into immediate higher grades.</a:t>
            </a:r>
          </a:p>
        </p:txBody>
      </p:sp>
      <p:sp>
        <p:nvSpPr>
          <p:cNvPr id="4" name="Slide Number Placeholder 3"/>
          <p:cNvSpPr>
            <a:spLocks noGrp="1"/>
          </p:cNvSpPr>
          <p:nvPr>
            <p:ph type="sldNum" sz="quarter" idx="10"/>
          </p:nvPr>
        </p:nvSpPr>
        <p:spPr/>
        <p:txBody>
          <a:bodyPr/>
          <a:lstStyle/>
          <a:p>
            <a:fld id="{69D1161C-AFCC-4141-93A9-6068CEC8D79F}" type="slidenum">
              <a:rPr lang="en-US" smtClean="0"/>
              <a:pPr/>
              <a:t>11</a:t>
            </a:fld>
            <a:endParaRPr lang="en-US"/>
          </a:p>
        </p:txBody>
      </p:sp>
    </p:spTree>
    <p:extLst>
      <p:ext uri="{BB962C8B-B14F-4D97-AF65-F5344CB8AC3E}">
        <p14:creationId xmlns:p14="http://schemas.microsoft.com/office/powerpoint/2010/main" val="3780454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the biggest hole in student understanding is foundational fraction concepts.</a:t>
            </a:r>
          </a:p>
        </p:txBody>
      </p:sp>
      <p:sp>
        <p:nvSpPr>
          <p:cNvPr id="4" name="Slide Number Placeholder 3"/>
          <p:cNvSpPr>
            <a:spLocks noGrp="1"/>
          </p:cNvSpPr>
          <p:nvPr>
            <p:ph type="sldNum" sz="quarter" idx="5"/>
          </p:nvPr>
        </p:nvSpPr>
        <p:spPr/>
        <p:txBody>
          <a:bodyPr/>
          <a:lstStyle/>
          <a:p>
            <a:fld id="{69D1161C-AFCC-4141-93A9-6068CEC8D79F}" type="slidenum">
              <a:rPr lang="en-US" smtClean="0"/>
              <a:pPr/>
              <a:t>12</a:t>
            </a:fld>
            <a:endParaRPr lang="en-US"/>
          </a:p>
        </p:txBody>
      </p:sp>
    </p:spTree>
    <p:extLst>
      <p:ext uri="{BB962C8B-B14F-4D97-AF65-F5344CB8AC3E}">
        <p14:creationId xmlns:p14="http://schemas.microsoft.com/office/powerpoint/2010/main" val="204541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actually occurred in my classroom.  It made me rethink how to teach fractions.</a:t>
            </a:r>
          </a:p>
        </p:txBody>
      </p:sp>
      <p:sp>
        <p:nvSpPr>
          <p:cNvPr id="4" name="Slide Number Placeholder 3"/>
          <p:cNvSpPr>
            <a:spLocks noGrp="1"/>
          </p:cNvSpPr>
          <p:nvPr>
            <p:ph type="sldNum" sz="quarter" idx="5"/>
          </p:nvPr>
        </p:nvSpPr>
        <p:spPr/>
        <p:txBody>
          <a:bodyPr/>
          <a:lstStyle/>
          <a:p>
            <a:fld id="{69D1161C-AFCC-4141-93A9-6068CEC8D79F}" type="slidenum">
              <a:rPr lang="en-US" smtClean="0"/>
              <a:pPr/>
              <a:t>13</a:t>
            </a:fld>
            <a:endParaRPr lang="en-US"/>
          </a:p>
        </p:txBody>
      </p:sp>
    </p:spTree>
    <p:extLst>
      <p:ext uri="{BB962C8B-B14F-4D97-AF65-F5344CB8AC3E}">
        <p14:creationId xmlns:p14="http://schemas.microsoft.com/office/powerpoint/2010/main" val="360851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the linear (ruler) model for fractions as a starting point. Students mark and fold different fractions strips</a:t>
            </a:r>
          </a:p>
        </p:txBody>
      </p:sp>
      <p:sp>
        <p:nvSpPr>
          <p:cNvPr id="4" name="Slide Number Placeholder 3"/>
          <p:cNvSpPr>
            <a:spLocks noGrp="1"/>
          </p:cNvSpPr>
          <p:nvPr>
            <p:ph type="sldNum" sz="quarter" idx="10"/>
          </p:nvPr>
        </p:nvSpPr>
        <p:spPr/>
        <p:txBody>
          <a:bodyPr/>
          <a:lstStyle/>
          <a:p>
            <a:fld id="{70F6E4D2-3DE8-4DF5-8335-33073AE17B28}" type="slidenum">
              <a:rPr lang="en-US" smtClean="0"/>
              <a:pPr/>
              <a:t>14</a:t>
            </a:fld>
            <a:endParaRPr lang="en-US" dirty="0"/>
          </a:p>
        </p:txBody>
      </p:sp>
    </p:spTree>
    <p:extLst>
      <p:ext uri="{BB962C8B-B14F-4D97-AF65-F5344CB8AC3E}">
        <p14:creationId xmlns:p14="http://schemas.microsoft.com/office/powerpoint/2010/main" val="2674087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halves, fourths, and eighths</a:t>
            </a:r>
          </a:p>
        </p:txBody>
      </p:sp>
      <p:sp>
        <p:nvSpPr>
          <p:cNvPr id="4" name="Slide Number Placeholder 3"/>
          <p:cNvSpPr>
            <a:spLocks noGrp="1"/>
          </p:cNvSpPr>
          <p:nvPr>
            <p:ph type="sldNum" sz="quarter" idx="10"/>
          </p:nvPr>
        </p:nvSpPr>
        <p:spPr/>
        <p:txBody>
          <a:bodyPr/>
          <a:lstStyle/>
          <a:p>
            <a:fld id="{70F6E4D2-3DE8-4DF5-8335-33073AE17B28}" type="slidenum">
              <a:rPr lang="en-US" smtClean="0"/>
              <a:pPr/>
              <a:t>15</a:t>
            </a:fld>
            <a:endParaRPr lang="en-US" dirty="0"/>
          </a:p>
        </p:txBody>
      </p:sp>
    </p:spTree>
    <p:extLst>
      <p:ext uri="{BB962C8B-B14F-4D97-AF65-F5344CB8AC3E}">
        <p14:creationId xmlns:p14="http://schemas.microsoft.com/office/powerpoint/2010/main" val="2674087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we fold thirds, sixths, ninths, twelfths…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we make this array.  If you’d like to know a nifty trick for accurately making 5ths, 7ths, 11ths, contact me.  I promise you’ll love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like to ask a bunch of concept questions along the way…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can you tell when two fractions are equivalent?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fraction is greater than ½?</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two fractions have same numerator, how can you tell which has greater value?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Same denominator…which has greater value?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16</a:t>
            </a:fld>
            <a:endParaRPr lang="en-US"/>
          </a:p>
        </p:txBody>
      </p:sp>
    </p:spTree>
    <p:extLst>
      <p:ext uri="{BB962C8B-B14F-4D97-AF65-F5344CB8AC3E}">
        <p14:creationId xmlns:p14="http://schemas.microsoft.com/office/powerpoint/2010/main" val="4254125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common manipulate (that I don’t like much because I always lose the pieces…but I digress)</a:t>
            </a:r>
          </a:p>
          <a:p>
            <a:endParaRPr lang="en-US" dirty="0"/>
          </a:p>
          <a:p>
            <a:r>
              <a:rPr lang="en-US" dirty="0"/>
              <a:t>How is it different from the linear model we made?  It’s an area model!</a:t>
            </a:r>
          </a:p>
        </p:txBody>
      </p:sp>
      <p:sp>
        <p:nvSpPr>
          <p:cNvPr id="4" name="Slide Number Placeholder 3"/>
          <p:cNvSpPr>
            <a:spLocks noGrp="1"/>
          </p:cNvSpPr>
          <p:nvPr>
            <p:ph type="sldNum" sz="quarter" idx="5"/>
          </p:nvPr>
        </p:nvSpPr>
        <p:spPr/>
        <p:txBody>
          <a:bodyPr/>
          <a:lstStyle/>
          <a:p>
            <a:fld id="{69D1161C-AFCC-4141-93A9-6068CEC8D79F}" type="slidenum">
              <a:rPr lang="en-US" smtClean="0"/>
              <a:pPr/>
              <a:t>17</a:t>
            </a:fld>
            <a:endParaRPr lang="en-US"/>
          </a:p>
        </p:txBody>
      </p:sp>
    </p:spTree>
    <p:extLst>
      <p:ext uri="{BB962C8B-B14F-4D97-AF65-F5344CB8AC3E}">
        <p14:creationId xmlns:p14="http://schemas.microsoft.com/office/powerpoint/2010/main" val="2274192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Ordering fraction strategies help develop number sense with little computation.</a:t>
            </a:r>
          </a:p>
          <a:p>
            <a:endParaRPr lang="en-US" baseline="0" dirty="0"/>
          </a:p>
          <a:p>
            <a:r>
              <a:rPr lang="en-US" baseline="0" dirty="0"/>
              <a:t>Shown here is a unit fraction strategy:  Larger the denominator, smaller the fraction.</a:t>
            </a:r>
          </a:p>
        </p:txBody>
      </p:sp>
      <p:sp>
        <p:nvSpPr>
          <p:cNvPr id="4" name="Slide Number Placeholder 3"/>
          <p:cNvSpPr>
            <a:spLocks noGrp="1"/>
          </p:cNvSpPr>
          <p:nvPr>
            <p:ph type="sldNum" sz="quarter" idx="10"/>
          </p:nvPr>
        </p:nvSpPr>
        <p:spPr/>
        <p:txBody>
          <a:bodyPr/>
          <a:lstStyle/>
          <a:p>
            <a:fld id="{70F6E4D2-3DE8-4DF5-8335-33073AE17B28}" type="slidenum">
              <a:rPr lang="en-US" smtClean="0"/>
              <a:pPr/>
              <a:t>18</a:t>
            </a:fld>
            <a:endParaRPr lang="en-US" dirty="0"/>
          </a:p>
        </p:txBody>
      </p:sp>
    </p:spTree>
    <p:extLst>
      <p:ext uri="{BB962C8B-B14F-4D97-AF65-F5344CB8AC3E}">
        <p14:creationId xmlns:p14="http://schemas.microsoft.com/office/powerpoint/2010/main" val="3782978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Here’s a close relative of unit fraction strategy. These are all a unit fraction from 1, so reverse logic applies.  Larger the denominator, larger the fraction</a:t>
            </a:r>
          </a:p>
        </p:txBody>
      </p:sp>
      <p:sp>
        <p:nvSpPr>
          <p:cNvPr id="4" name="Slide Number Placeholder 3"/>
          <p:cNvSpPr>
            <a:spLocks noGrp="1"/>
          </p:cNvSpPr>
          <p:nvPr>
            <p:ph type="sldNum" sz="quarter" idx="10"/>
          </p:nvPr>
        </p:nvSpPr>
        <p:spPr/>
        <p:txBody>
          <a:bodyPr/>
          <a:lstStyle/>
          <a:p>
            <a:fld id="{70F6E4D2-3DE8-4DF5-8335-33073AE17B28}" type="slidenum">
              <a:rPr lang="en-US" smtClean="0"/>
              <a:pPr/>
              <a:t>19</a:t>
            </a:fld>
            <a:endParaRPr lang="en-US" dirty="0"/>
          </a:p>
        </p:txBody>
      </p:sp>
    </p:spTree>
    <p:extLst>
      <p:ext uri="{BB962C8B-B14F-4D97-AF65-F5344CB8AC3E}">
        <p14:creationId xmlns:p14="http://schemas.microsoft.com/office/powerpoint/2010/main" val="424178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for this webinar.  If you are interested in just one part, you can look for the big blue bar slide to fast forward.</a:t>
            </a:r>
          </a:p>
        </p:txBody>
      </p:sp>
      <p:sp>
        <p:nvSpPr>
          <p:cNvPr id="4" name="Slide Number Placeholder 3"/>
          <p:cNvSpPr>
            <a:spLocks noGrp="1"/>
          </p:cNvSpPr>
          <p:nvPr>
            <p:ph type="sldNum" sz="quarter" idx="10"/>
          </p:nvPr>
        </p:nvSpPr>
        <p:spPr/>
        <p:txBody>
          <a:bodyPr/>
          <a:lstStyle/>
          <a:p>
            <a:fld id="{69D1161C-AFCC-4141-93A9-6068CEC8D79F}" type="slidenum">
              <a:rPr lang="en-US" smtClean="0"/>
              <a:pPr/>
              <a:t>2</a:t>
            </a:fld>
            <a:endParaRPr lang="en-US"/>
          </a:p>
        </p:txBody>
      </p:sp>
    </p:spTree>
    <p:extLst>
      <p:ext uri="{BB962C8B-B14F-4D97-AF65-F5344CB8AC3E}">
        <p14:creationId xmlns:p14="http://schemas.microsoft.com/office/powerpoint/2010/main" val="305414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Another cousin of unit fractions.  These all have the same denominator… larger the denominator, smaller the fraction</a:t>
            </a:r>
          </a:p>
        </p:txBody>
      </p:sp>
      <p:sp>
        <p:nvSpPr>
          <p:cNvPr id="4" name="Slide Number Placeholder 3"/>
          <p:cNvSpPr>
            <a:spLocks noGrp="1"/>
          </p:cNvSpPr>
          <p:nvPr>
            <p:ph type="sldNum" sz="quarter" idx="10"/>
          </p:nvPr>
        </p:nvSpPr>
        <p:spPr/>
        <p:txBody>
          <a:bodyPr/>
          <a:lstStyle/>
          <a:p>
            <a:fld id="{70F6E4D2-3DE8-4DF5-8335-33073AE17B28}" type="slidenum">
              <a:rPr lang="en-US" smtClean="0"/>
              <a:pPr/>
              <a:t>20</a:t>
            </a:fld>
            <a:endParaRPr lang="en-US" dirty="0"/>
          </a:p>
        </p:txBody>
      </p:sp>
    </p:spTree>
    <p:extLst>
      <p:ext uri="{BB962C8B-B14F-4D97-AF65-F5344CB8AC3E}">
        <p14:creationId xmlns:p14="http://schemas.microsoft.com/office/powerpoint/2010/main" val="378297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classic!</a:t>
            </a:r>
          </a:p>
        </p:txBody>
      </p:sp>
      <p:sp>
        <p:nvSpPr>
          <p:cNvPr id="4" name="Slide Number Placeholder 3"/>
          <p:cNvSpPr>
            <a:spLocks noGrp="1"/>
          </p:cNvSpPr>
          <p:nvPr>
            <p:ph type="sldNum" sz="quarter" idx="10"/>
          </p:nvPr>
        </p:nvSpPr>
        <p:spPr/>
        <p:txBody>
          <a:bodyPr/>
          <a:lstStyle/>
          <a:p>
            <a:fld id="{70F6E4D2-3DE8-4DF5-8335-33073AE17B28}" type="slidenum">
              <a:rPr lang="en-US" smtClean="0"/>
              <a:pPr/>
              <a:t>21</a:t>
            </a:fld>
            <a:endParaRPr lang="en-US" dirty="0"/>
          </a:p>
        </p:txBody>
      </p:sp>
    </p:spTree>
    <p:extLst>
      <p:ext uri="{BB962C8B-B14F-4D97-AF65-F5344CB8AC3E}">
        <p14:creationId xmlns:p14="http://schemas.microsoft.com/office/powerpoint/2010/main" val="3782978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Comparing to ½.  I really like this one.  If denominator is more than double the numerator, the fraction is more than 1/2</a:t>
            </a:r>
          </a:p>
        </p:txBody>
      </p:sp>
      <p:sp>
        <p:nvSpPr>
          <p:cNvPr id="4" name="Slide Number Placeholder 3"/>
          <p:cNvSpPr>
            <a:spLocks noGrp="1"/>
          </p:cNvSpPr>
          <p:nvPr>
            <p:ph type="sldNum" sz="quarter" idx="10"/>
          </p:nvPr>
        </p:nvSpPr>
        <p:spPr/>
        <p:txBody>
          <a:bodyPr/>
          <a:lstStyle/>
          <a:p>
            <a:fld id="{70F6E4D2-3DE8-4DF5-8335-33073AE17B28}" type="slidenum">
              <a:rPr lang="en-US" smtClean="0"/>
              <a:pPr/>
              <a:t>22</a:t>
            </a:fld>
            <a:endParaRPr lang="en-US" dirty="0"/>
          </a:p>
        </p:txBody>
      </p:sp>
    </p:spTree>
    <p:extLst>
      <p:ext uri="{BB962C8B-B14F-4D97-AF65-F5344CB8AC3E}">
        <p14:creationId xmlns:p14="http://schemas.microsoft.com/office/powerpoint/2010/main" val="3782978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5"/>
          </p:nvPr>
        </p:nvSpPr>
        <p:spPr/>
        <p:txBody>
          <a:bodyPr/>
          <a:lstStyle/>
          <a:p>
            <a:fld id="{69D1161C-AFCC-4141-93A9-6068CEC8D79F}" type="slidenum">
              <a:rPr lang="en-US" smtClean="0"/>
              <a:pPr/>
              <a:t>23</a:t>
            </a:fld>
            <a:endParaRPr lang="en-US"/>
          </a:p>
        </p:txBody>
      </p:sp>
    </p:spTree>
    <p:extLst>
      <p:ext uri="{BB962C8B-B14F-4D97-AF65-F5344CB8AC3E}">
        <p14:creationId xmlns:p14="http://schemas.microsoft.com/office/powerpoint/2010/main" val="3383028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placing these on the number line using the strategies.</a:t>
            </a:r>
          </a:p>
        </p:txBody>
      </p:sp>
      <p:sp>
        <p:nvSpPr>
          <p:cNvPr id="4" name="Slide Number Placeholder 3"/>
          <p:cNvSpPr>
            <a:spLocks noGrp="1"/>
          </p:cNvSpPr>
          <p:nvPr>
            <p:ph type="sldNum" sz="quarter" idx="5"/>
          </p:nvPr>
        </p:nvSpPr>
        <p:spPr/>
        <p:txBody>
          <a:bodyPr/>
          <a:lstStyle/>
          <a:p>
            <a:fld id="{69D1161C-AFCC-4141-93A9-6068CEC8D79F}" type="slidenum">
              <a:rPr lang="en-US" smtClean="0"/>
              <a:pPr/>
              <a:t>24</a:t>
            </a:fld>
            <a:endParaRPr lang="en-US"/>
          </a:p>
        </p:txBody>
      </p:sp>
    </p:spTree>
    <p:extLst>
      <p:ext uri="{BB962C8B-B14F-4D97-AF65-F5344CB8AC3E}">
        <p14:creationId xmlns:p14="http://schemas.microsoft.com/office/powerpoint/2010/main" val="874395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Equivalence is a big deal.  This animation shows how to use “the big one” to write a fraction with a smaller denominator</a:t>
            </a:r>
          </a:p>
        </p:txBody>
      </p:sp>
      <p:sp>
        <p:nvSpPr>
          <p:cNvPr id="4" name="Slide Number Placeholder 3"/>
          <p:cNvSpPr>
            <a:spLocks noGrp="1"/>
          </p:cNvSpPr>
          <p:nvPr>
            <p:ph type="sldNum" sz="quarter" idx="10"/>
          </p:nvPr>
        </p:nvSpPr>
        <p:spPr/>
        <p:txBody>
          <a:bodyPr/>
          <a:lstStyle/>
          <a:p>
            <a:fld id="{69D1161C-AFCC-4141-93A9-6068CEC8D79F}" type="slidenum">
              <a:rPr lang="en-US" smtClean="0"/>
              <a:pPr/>
              <a:t>25</a:t>
            </a:fld>
            <a:endParaRPr lang="en-US"/>
          </a:p>
        </p:txBody>
      </p:sp>
    </p:spTree>
    <p:extLst>
      <p:ext uri="{BB962C8B-B14F-4D97-AF65-F5344CB8AC3E}">
        <p14:creationId xmlns:p14="http://schemas.microsoft.com/office/powerpoint/2010/main" val="2665466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this animation shows how to write it with a larger denominator.</a:t>
            </a:r>
          </a:p>
        </p:txBody>
      </p:sp>
      <p:sp>
        <p:nvSpPr>
          <p:cNvPr id="4" name="Slide Number Placeholder 3"/>
          <p:cNvSpPr>
            <a:spLocks noGrp="1"/>
          </p:cNvSpPr>
          <p:nvPr>
            <p:ph type="sldNum" sz="quarter" idx="10"/>
          </p:nvPr>
        </p:nvSpPr>
        <p:spPr/>
        <p:txBody>
          <a:bodyPr/>
          <a:lstStyle/>
          <a:p>
            <a:fld id="{69D1161C-AFCC-4141-93A9-6068CEC8D79F}" type="slidenum">
              <a:rPr lang="en-US" smtClean="0"/>
              <a:pPr/>
              <a:t>26</a:t>
            </a:fld>
            <a:endParaRPr lang="en-US"/>
          </a:p>
        </p:txBody>
      </p:sp>
    </p:spTree>
    <p:extLst>
      <p:ext uri="{BB962C8B-B14F-4D97-AF65-F5344CB8AC3E}">
        <p14:creationId xmlns:p14="http://schemas.microsoft.com/office/powerpoint/2010/main" val="609322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animation helps to explain why our mixed number </a:t>
            </a:r>
            <a:r>
              <a:rPr lang="en-US" dirty="0">
                <a:sym typeface="Wingdings" panose="05000000000000000000" pitchFamily="2" charset="2"/>
              </a:rPr>
              <a:t> improper fraction shortcut makes sense</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27</a:t>
            </a:fld>
            <a:endParaRPr lang="en-US"/>
          </a:p>
        </p:txBody>
      </p:sp>
    </p:spTree>
    <p:extLst>
      <p:ext uri="{BB962C8B-B14F-4D97-AF65-F5344CB8AC3E}">
        <p14:creationId xmlns:p14="http://schemas.microsoft.com/office/powerpoint/2010/main" val="2217029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one is the reverse</a:t>
            </a:r>
          </a:p>
        </p:txBody>
      </p:sp>
      <p:sp>
        <p:nvSpPr>
          <p:cNvPr id="4" name="Slide Number Placeholder 3"/>
          <p:cNvSpPr>
            <a:spLocks noGrp="1"/>
          </p:cNvSpPr>
          <p:nvPr>
            <p:ph type="sldNum" sz="quarter" idx="5"/>
          </p:nvPr>
        </p:nvSpPr>
        <p:spPr/>
        <p:txBody>
          <a:bodyPr/>
          <a:lstStyle/>
          <a:p>
            <a:fld id="{69D1161C-AFCC-4141-93A9-6068CEC8D79F}" type="slidenum">
              <a:rPr lang="en-US" smtClean="0"/>
              <a:pPr/>
              <a:t>28</a:t>
            </a:fld>
            <a:endParaRPr lang="en-US"/>
          </a:p>
        </p:txBody>
      </p:sp>
    </p:spTree>
    <p:extLst>
      <p:ext uri="{BB962C8B-B14F-4D97-AF65-F5344CB8AC3E}">
        <p14:creationId xmlns:p14="http://schemas.microsoft.com/office/powerpoint/2010/main" val="3580657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important mental math strategy.  Students should be able to find a missing fraction to make 1 whole without too much difficulty. It’s useful for an upcoming subtraction strategy you will see here</a:t>
            </a:r>
          </a:p>
        </p:txBody>
      </p:sp>
      <p:sp>
        <p:nvSpPr>
          <p:cNvPr id="4" name="Slide Number Placeholder 3"/>
          <p:cNvSpPr>
            <a:spLocks noGrp="1"/>
          </p:cNvSpPr>
          <p:nvPr>
            <p:ph type="sldNum" sz="quarter" idx="10"/>
          </p:nvPr>
        </p:nvSpPr>
        <p:spPr/>
        <p:txBody>
          <a:bodyPr/>
          <a:lstStyle/>
          <a:p>
            <a:fld id="{69D1161C-AFCC-4141-93A9-6068CEC8D79F}" type="slidenum">
              <a:rPr lang="en-US" smtClean="0"/>
              <a:pPr/>
              <a:t>29</a:t>
            </a:fld>
            <a:endParaRPr lang="en-US"/>
          </a:p>
        </p:txBody>
      </p:sp>
    </p:spTree>
    <p:extLst>
      <p:ext uri="{BB962C8B-B14F-4D97-AF65-F5344CB8AC3E}">
        <p14:creationId xmlns:p14="http://schemas.microsoft.com/office/powerpoint/2010/main" val="318291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look at a few examples using these numbers</a:t>
            </a:r>
          </a:p>
        </p:txBody>
      </p:sp>
      <p:sp>
        <p:nvSpPr>
          <p:cNvPr id="4" name="Slide Number Placeholder 3"/>
          <p:cNvSpPr>
            <a:spLocks noGrp="1"/>
          </p:cNvSpPr>
          <p:nvPr>
            <p:ph type="sldNum" sz="quarter" idx="5"/>
          </p:nvPr>
        </p:nvSpPr>
        <p:spPr/>
        <p:txBody>
          <a:bodyPr/>
          <a:lstStyle/>
          <a:p>
            <a:fld id="{69D1161C-AFCC-4141-93A9-6068CEC8D79F}" type="slidenum">
              <a:rPr lang="en-US" smtClean="0"/>
              <a:pPr/>
              <a:t>3</a:t>
            </a:fld>
            <a:endParaRPr lang="en-US"/>
          </a:p>
        </p:txBody>
      </p:sp>
    </p:spTree>
    <p:extLst>
      <p:ext uri="{BB962C8B-B14F-4D97-AF65-F5344CB8AC3E}">
        <p14:creationId xmlns:p14="http://schemas.microsoft.com/office/powerpoint/2010/main" val="751037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5"/>
          </p:nvPr>
        </p:nvSpPr>
        <p:spPr/>
        <p:txBody>
          <a:bodyPr/>
          <a:lstStyle/>
          <a:p>
            <a:fld id="{69D1161C-AFCC-4141-93A9-6068CEC8D79F}" type="slidenum">
              <a:rPr lang="en-US" smtClean="0"/>
              <a:pPr/>
              <a:t>30</a:t>
            </a:fld>
            <a:endParaRPr lang="en-US"/>
          </a:p>
        </p:txBody>
      </p:sp>
    </p:spTree>
    <p:extLst>
      <p:ext uri="{BB962C8B-B14F-4D97-AF65-F5344CB8AC3E}">
        <p14:creationId xmlns:p14="http://schemas.microsoft.com/office/powerpoint/2010/main" val="303024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deck goes into detail about subtraction.  Addition not included, but it does follow similar (simpler) logic.  If you are interested in more, please contact me (shelley@mathandteaching.org)</a:t>
            </a:r>
          </a:p>
        </p:txBody>
      </p:sp>
      <p:sp>
        <p:nvSpPr>
          <p:cNvPr id="4" name="Slide Number Placeholder 3"/>
          <p:cNvSpPr>
            <a:spLocks noGrp="1"/>
          </p:cNvSpPr>
          <p:nvPr>
            <p:ph type="sldNum" sz="quarter" idx="5"/>
          </p:nvPr>
        </p:nvSpPr>
        <p:spPr/>
        <p:txBody>
          <a:bodyPr/>
          <a:lstStyle/>
          <a:p>
            <a:fld id="{69D1161C-AFCC-4141-93A9-6068CEC8D79F}" type="slidenum">
              <a:rPr lang="en-US" smtClean="0"/>
              <a:pPr/>
              <a:t>31</a:t>
            </a:fld>
            <a:endParaRPr lang="en-US"/>
          </a:p>
        </p:txBody>
      </p:sp>
    </p:spTree>
    <p:extLst>
      <p:ext uri="{BB962C8B-B14F-4D97-AF65-F5344CB8AC3E}">
        <p14:creationId xmlns:p14="http://schemas.microsoft.com/office/powerpoint/2010/main" val="3716929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animate this one slowly to see how we can match pictures to computations to make sense of subtraction. Notice that computations are horizontal (preferred organization in algebra) and we avoid the messy regrouping step.</a:t>
            </a:r>
          </a:p>
        </p:txBody>
      </p:sp>
      <p:sp>
        <p:nvSpPr>
          <p:cNvPr id="4" name="Slide Number Placeholder 3"/>
          <p:cNvSpPr>
            <a:spLocks noGrp="1"/>
          </p:cNvSpPr>
          <p:nvPr>
            <p:ph type="sldNum" sz="quarter" idx="10"/>
          </p:nvPr>
        </p:nvSpPr>
        <p:spPr/>
        <p:txBody>
          <a:bodyPr/>
          <a:lstStyle/>
          <a:p>
            <a:fld id="{69D1161C-AFCC-4141-93A9-6068CEC8D79F}" type="slidenum">
              <a:rPr lang="en-US" smtClean="0"/>
              <a:pPr/>
              <a:t>32</a:t>
            </a:fld>
            <a:endParaRPr lang="en-US"/>
          </a:p>
        </p:txBody>
      </p:sp>
    </p:spTree>
    <p:extLst>
      <p:ext uri="{BB962C8B-B14F-4D97-AF65-F5344CB8AC3E}">
        <p14:creationId xmlns:p14="http://schemas.microsoft.com/office/powerpoint/2010/main" val="1653083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problem using improper fractions.  The computations are simpler, but the size of numbers is greater.</a:t>
            </a:r>
          </a:p>
        </p:txBody>
      </p:sp>
      <p:sp>
        <p:nvSpPr>
          <p:cNvPr id="4" name="Slide Number Placeholder 3"/>
          <p:cNvSpPr>
            <a:spLocks noGrp="1"/>
          </p:cNvSpPr>
          <p:nvPr>
            <p:ph type="sldNum" sz="quarter" idx="10"/>
          </p:nvPr>
        </p:nvSpPr>
        <p:spPr/>
        <p:txBody>
          <a:bodyPr/>
          <a:lstStyle/>
          <a:p>
            <a:fld id="{69D1161C-AFCC-4141-93A9-6068CEC8D79F}" type="slidenum">
              <a:rPr lang="en-US" smtClean="0"/>
              <a:pPr/>
              <a:t>33</a:t>
            </a:fld>
            <a:endParaRPr lang="en-US"/>
          </a:p>
        </p:txBody>
      </p:sp>
    </p:spTree>
    <p:extLst>
      <p:ext uri="{BB962C8B-B14F-4D97-AF65-F5344CB8AC3E}">
        <p14:creationId xmlns:p14="http://schemas.microsoft.com/office/powerpoint/2010/main" val="1653083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animation to unpack</a:t>
            </a:r>
          </a:p>
        </p:txBody>
      </p:sp>
      <p:sp>
        <p:nvSpPr>
          <p:cNvPr id="4" name="Slide Number Placeholder 3"/>
          <p:cNvSpPr>
            <a:spLocks noGrp="1"/>
          </p:cNvSpPr>
          <p:nvPr>
            <p:ph type="sldNum" sz="quarter" idx="10"/>
          </p:nvPr>
        </p:nvSpPr>
        <p:spPr/>
        <p:txBody>
          <a:bodyPr/>
          <a:lstStyle/>
          <a:p>
            <a:fld id="{69D1161C-AFCC-4141-93A9-6068CEC8D79F}" type="slidenum">
              <a:rPr lang="en-US" smtClean="0"/>
              <a:pPr/>
              <a:t>34</a:t>
            </a:fld>
            <a:endParaRPr lang="en-US"/>
          </a:p>
        </p:txBody>
      </p:sp>
    </p:spTree>
    <p:extLst>
      <p:ext uri="{BB962C8B-B14F-4D97-AF65-F5344CB8AC3E}">
        <p14:creationId xmlns:p14="http://schemas.microsoft.com/office/powerpoint/2010/main" val="784822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one ore example with mixed numbers and a process that avoids regrouping.</a:t>
            </a:r>
          </a:p>
        </p:txBody>
      </p:sp>
      <p:sp>
        <p:nvSpPr>
          <p:cNvPr id="4" name="Slide Number Placeholder 3"/>
          <p:cNvSpPr>
            <a:spLocks noGrp="1"/>
          </p:cNvSpPr>
          <p:nvPr>
            <p:ph type="sldNum" sz="quarter" idx="5"/>
          </p:nvPr>
        </p:nvSpPr>
        <p:spPr/>
        <p:txBody>
          <a:bodyPr/>
          <a:lstStyle/>
          <a:p>
            <a:fld id="{69D1161C-AFCC-4141-93A9-6068CEC8D79F}" type="slidenum">
              <a:rPr lang="en-US" smtClean="0"/>
              <a:pPr/>
              <a:t>35</a:t>
            </a:fld>
            <a:endParaRPr lang="en-US"/>
          </a:p>
        </p:txBody>
      </p:sp>
    </p:spTree>
    <p:extLst>
      <p:ext uri="{BB962C8B-B14F-4D97-AF65-F5344CB8AC3E}">
        <p14:creationId xmlns:p14="http://schemas.microsoft.com/office/powerpoint/2010/main" val="2245357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 didn’t include multiplication here.  Division has more twists and turns…</a:t>
            </a:r>
          </a:p>
        </p:txBody>
      </p:sp>
      <p:sp>
        <p:nvSpPr>
          <p:cNvPr id="4" name="Slide Number Placeholder 3"/>
          <p:cNvSpPr>
            <a:spLocks noGrp="1"/>
          </p:cNvSpPr>
          <p:nvPr>
            <p:ph type="sldNum" sz="quarter" idx="5"/>
          </p:nvPr>
        </p:nvSpPr>
        <p:spPr/>
        <p:txBody>
          <a:bodyPr/>
          <a:lstStyle/>
          <a:p>
            <a:fld id="{69D1161C-AFCC-4141-93A9-6068CEC8D79F}" type="slidenum">
              <a:rPr lang="en-US" smtClean="0"/>
              <a:pPr/>
              <a:t>36</a:t>
            </a:fld>
            <a:endParaRPr lang="en-US"/>
          </a:p>
        </p:txBody>
      </p:sp>
    </p:spTree>
    <p:extLst>
      <p:ext uri="{BB962C8B-B14F-4D97-AF65-F5344CB8AC3E}">
        <p14:creationId xmlns:p14="http://schemas.microsoft.com/office/powerpoint/2010/main" val="1343923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look at two parallel problems to make sense of them.</a:t>
            </a:r>
          </a:p>
          <a:p>
            <a:endParaRPr lang="en-US" dirty="0"/>
          </a:p>
          <a:p>
            <a:r>
              <a:rPr lang="en-US" dirty="0"/>
              <a:t>(With fraction division, problems often fall into the “measure out” category, rather than the “</a:t>
            </a:r>
            <a:r>
              <a:rPr lang="en-US" dirty="0" err="1"/>
              <a:t>divvie</a:t>
            </a:r>
            <a:r>
              <a:rPr lang="en-US" dirty="0"/>
              <a:t> up / dealing” category)</a:t>
            </a:r>
          </a:p>
        </p:txBody>
      </p:sp>
      <p:sp>
        <p:nvSpPr>
          <p:cNvPr id="4" name="Slide Number Placeholder 3"/>
          <p:cNvSpPr>
            <a:spLocks noGrp="1"/>
          </p:cNvSpPr>
          <p:nvPr>
            <p:ph type="sldNum" sz="quarter" idx="5"/>
          </p:nvPr>
        </p:nvSpPr>
        <p:spPr/>
        <p:txBody>
          <a:bodyPr/>
          <a:lstStyle/>
          <a:p>
            <a:fld id="{69D1161C-AFCC-4141-93A9-6068CEC8D79F}" type="slidenum">
              <a:rPr lang="en-US" smtClean="0"/>
              <a:pPr/>
              <a:t>37</a:t>
            </a:fld>
            <a:endParaRPr lang="en-US"/>
          </a:p>
        </p:txBody>
      </p:sp>
    </p:spTree>
    <p:extLst>
      <p:ext uri="{BB962C8B-B14F-4D97-AF65-F5344CB8AC3E}">
        <p14:creationId xmlns:p14="http://schemas.microsoft.com/office/powerpoint/2010/main" val="20108327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connects words to pictures to symbols.</a:t>
            </a:r>
          </a:p>
          <a:p>
            <a:endParaRPr lang="en-US" dirty="0"/>
          </a:p>
          <a:p>
            <a:r>
              <a:rPr lang="en-US" dirty="0"/>
              <a:t>Notice that dividing across on the second example gives the correct quotient</a:t>
            </a:r>
          </a:p>
        </p:txBody>
      </p:sp>
      <p:sp>
        <p:nvSpPr>
          <p:cNvPr id="4" name="Slide Number Placeholder 3"/>
          <p:cNvSpPr>
            <a:spLocks noGrp="1"/>
          </p:cNvSpPr>
          <p:nvPr>
            <p:ph type="sldNum" sz="quarter" idx="5"/>
          </p:nvPr>
        </p:nvSpPr>
        <p:spPr/>
        <p:txBody>
          <a:bodyPr/>
          <a:lstStyle/>
          <a:p>
            <a:fld id="{69D1161C-AFCC-4141-93A9-6068CEC8D79F}" type="slidenum">
              <a:rPr lang="en-US" smtClean="0"/>
              <a:pPr/>
              <a:t>38</a:t>
            </a:fld>
            <a:endParaRPr lang="en-US"/>
          </a:p>
        </p:txBody>
      </p:sp>
    </p:spTree>
    <p:extLst>
      <p:ext uri="{BB962C8B-B14F-4D97-AF65-F5344CB8AC3E}">
        <p14:creationId xmlns:p14="http://schemas.microsoft.com/office/powerpoint/2010/main" val="2614147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that will have a remainder to interpret</a:t>
            </a:r>
          </a:p>
        </p:txBody>
      </p:sp>
      <p:sp>
        <p:nvSpPr>
          <p:cNvPr id="4" name="Slide Number Placeholder 3"/>
          <p:cNvSpPr>
            <a:spLocks noGrp="1"/>
          </p:cNvSpPr>
          <p:nvPr>
            <p:ph type="sldNum" sz="quarter" idx="5"/>
          </p:nvPr>
        </p:nvSpPr>
        <p:spPr/>
        <p:txBody>
          <a:bodyPr/>
          <a:lstStyle/>
          <a:p>
            <a:fld id="{69D1161C-AFCC-4141-93A9-6068CEC8D79F}" type="slidenum">
              <a:rPr lang="en-US" smtClean="0"/>
              <a:pPr/>
              <a:t>39</a:t>
            </a:fld>
            <a:endParaRPr lang="en-US"/>
          </a:p>
        </p:txBody>
      </p:sp>
    </p:spTree>
    <p:extLst>
      <p:ext uri="{BB962C8B-B14F-4D97-AF65-F5344CB8AC3E}">
        <p14:creationId xmlns:p14="http://schemas.microsoft.com/office/powerpoint/2010/main" val="280214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Division – this problem could be done by counting lengths of 1/8 yard.  Does the computation complicate the context?</a:t>
            </a:r>
          </a:p>
        </p:txBody>
      </p:sp>
      <p:sp>
        <p:nvSpPr>
          <p:cNvPr id="4" name="Slide Number Placeholder 3"/>
          <p:cNvSpPr>
            <a:spLocks noGrp="1"/>
          </p:cNvSpPr>
          <p:nvPr>
            <p:ph type="sldNum" sz="quarter" idx="5"/>
          </p:nvPr>
        </p:nvSpPr>
        <p:spPr/>
        <p:txBody>
          <a:bodyPr/>
          <a:lstStyle/>
          <a:p>
            <a:fld id="{69D1161C-AFCC-4141-93A9-6068CEC8D79F}" type="slidenum">
              <a:rPr lang="en-US" smtClean="0"/>
              <a:pPr/>
              <a:t>4</a:t>
            </a:fld>
            <a:endParaRPr lang="en-US"/>
          </a:p>
        </p:txBody>
      </p:sp>
    </p:spTree>
    <p:extLst>
      <p:ext uri="{BB962C8B-B14F-4D97-AF65-F5344CB8AC3E}">
        <p14:creationId xmlns:p14="http://schemas.microsoft.com/office/powerpoint/2010/main" val="29360090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animate and unpack</a:t>
            </a:r>
          </a:p>
        </p:txBody>
      </p:sp>
      <p:sp>
        <p:nvSpPr>
          <p:cNvPr id="4" name="Slide Number Placeholder 3"/>
          <p:cNvSpPr>
            <a:spLocks noGrp="1"/>
          </p:cNvSpPr>
          <p:nvPr>
            <p:ph type="sldNum" sz="quarter" idx="5"/>
          </p:nvPr>
        </p:nvSpPr>
        <p:spPr/>
        <p:txBody>
          <a:bodyPr/>
          <a:lstStyle/>
          <a:p>
            <a:fld id="{69D1161C-AFCC-4141-93A9-6068CEC8D79F}" type="slidenum">
              <a:rPr lang="en-US" smtClean="0"/>
              <a:pPr/>
              <a:t>40</a:t>
            </a:fld>
            <a:endParaRPr lang="en-US"/>
          </a:p>
        </p:txBody>
      </p:sp>
    </p:spTree>
    <p:extLst>
      <p:ext uri="{BB962C8B-B14F-4D97-AF65-F5344CB8AC3E}">
        <p14:creationId xmlns:p14="http://schemas.microsoft.com/office/powerpoint/2010/main" val="2395047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word problem to solve with pictures, words, and numbers</a:t>
            </a:r>
          </a:p>
        </p:txBody>
      </p:sp>
      <p:sp>
        <p:nvSpPr>
          <p:cNvPr id="4" name="Slide Number Placeholder 3"/>
          <p:cNvSpPr>
            <a:spLocks noGrp="1"/>
          </p:cNvSpPr>
          <p:nvPr>
            <p:ph type="sldNum" sz="quarter" idx="5"/>
          </p:nvPr>
        </p:nvSpPr>
        <p:spPr/>
        <p:txBody>
          <a:bodyPr/>
          <a:lstStyle/>
          <a:p>
            <a:fld id="{69D1161C-AFCC-4141-93A9-6068CEC8D79F}" type="slidenum">
              <a:rPr lang="en-US" smtClean="0"/>
              <a:pPr/>
              <a:t>41</a:t>
            </a:fld>
            <a:endParaRPr lang="en-US"/>
          </a:p>
        </p:txBody>
      </p:sp>
    </p:spTree>
    <p:extLst>
      <p:ext uri="{BB962C8B-B14F-4D97-AF65-F5344CB8AC3E}">
        <p14:creationId xmlns:p14="http://schemas.microsoft.com/office/powerpoint/2010/main" val="39376570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word problem. This one is a bit trickier to interpret.  </a:t>
            </a:r>
          </a:p>
        </p:txBody>
      </p:sp>
      <p:sp>
        <p:nvSpPr>
          <p:cNvPr id="4" name="Slide Number Placeholder 3"/>
          <p:cNvSpPr>
            <a:spLocks noGrp="1"/>
          </p:cNvSpPr>
          <p:nvPr>
            <p:ph type="sldNum" sz="quarter" idx="5"/>
          </p:nvPr>
        </p:nvSpPr>
        <p:spPr/>
        <p:txBody>
          <a:bodyPr/>
          <a:lstStyle/>
          <a:p>
            <a:fld id="{69D1161C-AFCC-4141-93A9-6068CEC8D79F}" type="slidenum">
              <a:rPr lang="en-US" smtClean="0"/>
              <a:pPr/>
              <a:t>42</a:t>
            </a:fld>
            <a:endParaRPr lang="en-US"/>
          </a:p>
        </p:txBody>
      </p:sp>
    </p:spTree>
    <p:extLst>
      <p:ext uri="{BB962C8B-B14F-4D97-AF65-F5344CB8AC3E}">
        <p14:creationId xmlns:p14="http://schemas.microsoft.com/office/powerpoint/2010/main" val="1644378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convinced that divide across works?  Try these and convince yourself!</a:t>
            </a:r>
          </a:p>
        </p:txBody>
      </p:sp>
      <p:sp>
        <p:nvSpPr>
          <p:cNvPr id="4" name="Slide Number Placeholder 3"/>
          <p:cNvSpPr>
            <a:spLocks noGrp="1"/>
          </p:cNvSpPr>
          <p:nvPr>
            <p:ph type="sldNum" sz="quarter" idx="5"/>
          </p:nvPr>
        </p:nvSpPr>
        <p:spPr/>
        <p:txBody>
          <a:bodyPr/>
          <a:lstStyle/>
          <a:p>
            <a:fld id="{69D1161C-AFCC-4141-93A9-6068CEC8D79F}" type="slidenum">
              <a:rPr lang="en-US" smtClean="0"/>
              <a:pPr/>
              <a:t>43</a:t>
            </a:fld>
            <a:endParaRPr lang="en-US"/>
          </a:p>
        </p:txBody>
      </p:sp>
    </p:spTree>
    <p:extLst>
      <p:ext uri="{BB962C8B-B14F-4D97-AF65-F5344CB8AC3E}">
        <p14:creationId xmlns:p14="http://schemas.microsoft.com/office/powerpoint/2010/main" val="31552284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our mathematician explained to me about division.  Personally, I found his explanation very unsatisfying.  That’s another reason why I like divide across…. It is similar to multiplication (multiply across).</a:t>
            </a:r>
          </a:p>
        </p:txBody>
      </p:sp>
      <p:sp>
        <p:nvSpPr>
          <p:cNvPr id="4" name="Slide Number Placeholder 3"/>
          <p:cNvSpPr>
            <a:spLocks noGrp="1"/>
          </p:cNvSpPr>
          <p:nvPr>
            <p:ph type="sldNum" sz="quarter" idx="5"/>
          </p:nvPr>
        </p:nvSpPr>
        <p:spPr/>
        <p:txBody>
          <a:bodyPr/>
          <a:lstStyle/>
          <a:p>
            <a:fld id="{69D1161C-AFCC-4141-93A9-6068CEC8D79F}" type="slidenum">
              <a:rPr lang="en-US" smtClean="0"/>
              <a:pPr/>
              <a:t>44</a:t>
            </a:fld>
            <a:endParaRPr lang="en-US"/>
          </a:p>
        </p:txBody>
      </p:sp>
    </p:spTree>
    <p:extLst>
      <p:ext uri="{BB962C8B-B14F-4D97-AF65-F5344CB8AC3E}">
        <p14:creationId xmlns:p14="http://schemas.microsoft.com/office/powerpoint/2010/main" val="18098486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 you got some ideas about how to get all your duckies back on track with fractions.</a:t>
            </a:r>
          </a:p>
        </p:txBody>
      </p:sp>
      <p:sp>
        <p:nvSpPr>
          <p:cNvPr id="4" name="Slide Number Placeholder 3"/>
          <p:cNvSpPr>
            <a:spLocks noGrp="1"/>
          </p:cNvSpPr>
          <p:nvPr>
            <p:ph type="sldNum" sz="quarter" idx="10"/>
          </p:nvPr>
        </p:nvSpPr>
        <p:spPr/>
        <p:txBody>
          <a:bodyPr/>
          <a:lstStyle/>
          <a:p>
            <a:fld id="{69D1161C-AFCC-4141-93A9-6068CEC8D79F}" type="slidenum">
              <a:rPr lang="en-US" smtClean="0"/>
              <a:pPr/>
              <a:t>45</a:t>
            </a:fld>
            <a:endParaRPr lang="en-US"/>
          </a:p>
        </p:txBody>
      </p:sp>
    </p:spTree>
    <p:extLst>
      <p:ext uri="{BB962C8B-B14F-4D97-AF65-F5344CB8AC3E}">
        <p14:creationId xmlns:p14="http://schemas.microsoft.com/office/powerpoint/2010/main" val="27089376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46</a:t>
            </a:fld>
            <a:endParaRPr lang="en-US"/>
          </a:p>
        </p:txBody>
      </p:sp>
    </p:spTree>
    <p:extLst>
      <p:ext uri="{BB962C8B-B14F-4D97-AF65-F5344CB8AC3E}">
        <p14:creationId xmlns:p14="http://schemas.microsoft.com/office/powerpoint/2010/main" val="3333985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conceptualize the problem.  This may make more sense as a setup, but will students struggle solving the equation?</a:t>
            </a:r>
          </a:p>
        </p:txBody>
      </p:sp>
      <p:sp>
        <p:nvSpPr>
          <p:cNvPr id="4" name="Slide Number Placeholder 3"/>
          <p:cNvSpPr>
            <a:spLocks noGrp="1"/>
          </p:cNvSpPr>
          <p:nvPr>
            <p:ph type="sldNum" sz="quarter" idx="5"/>
          </p:nvPr>
        </p:nvSpPr>
        <p:spPr/>
        <p:txBody>
          <a:bodyPr/>
          <a:lstStyle/>
          <a:p>
            <a:fld id="{69D1161C-AFCC-4141-93A9-6068CEC8D79F}" type="slidenum">
              <a:rPr lang="en-US" smtClean="0"/>
              <a:pPr/>
              <a:t>5</a:t>
            </a:fld>
            <a:endParaRPr lang="en-US"/>
          </a:p>
        </p:txBody>
      </p:sp>
    </p:spTree>
    <p:extLst>
      <p:ext uri="{BB962C8B-B14F-4D97-AF65-F5344CB8AC3E}">
        <p14:creationId xmlns:p14="http://schemas.microsoft.com/office/powerpoint/2010/main" val="2458919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taught to find a common denominator.  Why not here? </a:t>
            </a:r>
          </a:p>
        </p:txBody>
      </p:sp>
      <p:sp>
        <p:nvSpPr>
          <p:cNvPr id="4" name="Slide Number Placeholder 3"/>
          <p:cNvSpPr>
            <a:spLocks noGrp="1"/>
          </p:cNvSpPr>
          <p:nvPr>
            <p:ph type="sldNum" sz="quarter" idx="5"/>
          </p:nvPr>
        </p:nvSpPr>
        <p:spPr/>
        <p:txBody>
          <a:bodyPr/>
          <a:lstStyle/>
          <a:p>
            <a:fld id="{69D1161C-AFCC-4141-93A9-6068CEC8D79F}" type="slidenum">
              <a:rPr lang="en-US" smtClean="0"/>
              <a:pPr/>
              <a:t>6</a:t>
            </a:fld>
            <a:endParaRPr lang="en-US"/>
          </a:p>
        </p:txBody>
      </p:sp>
    </p:spTree>
    <p:extLst>
      <p:ext uri="{BB962C8B-B14F-4D97-AF65-F5344CB8AC3E}">
        <p14:creationId xmlns:p14="http://schemas.microsoft.com/office/powerpoint/2010/main" val="319527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strategies and activities are drawn from our MathLinks Essentials program – an intervention program that focuses on the major work of middle school and elementary topics needed for success.</a:t>
            </a:r>
          </a:p>
        </p:txBody>
      </p:sp>
      <p:sp>
        <p:nvSpPr>
          <p:cNvPr id="4" name="Slide Number Placeholder 3"/>
          <p:cNvSpPr>
            <a:spLocks noGrp="1"/>
          </p:cNvSpPr>
          <p:nvPr>
            <p:ph type="sldNum" sz="quarter" idx="5"/>
          </p:nvPr>
        </p:nvSpPr>
        <p:spPr/>
        <p:txBody>
          <a:bodyPr/>
          <a:lstStyle/>
          <a:p>
            <a:fld id="{69D1161C-AFCC-4141-93A9-6068CEC8D79F}" type="slidenum">
              <a:rPr lang="en-US" smtClean="0"/>
              <a:pPr/>
              <a:t>7</a:t>
            </a:fld>
            <a:endParaRPr lang="en-US"/>
          </a:p>
        </p:txBody>
      </p:sp>
    </p:spTree>
    <p:extLst>
      <p:ext uri="{BB962C8B-B14F-4D97-AF65-F5344CB8AC3E}">
        <p14:creationId xmlns:p14="http://schemas.microsoft.com/office/powerpoint/2010/main" val="3039693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MathLinks Essentials six modules.  This slide deck focuses on Fractions.</a:t>
            </a:r>
          </a:p>
        </p:txBody>
      </p:sp>
      <p:sp>
        <p:nvSpPr>
          <p:cNvPr id="4" name="Slide Number Placeholder 3"/>
          <p:cNvSpPr>
            <a:spLocks noGrp="1"/>
          </p:cNvSpPr>
          <p:nvPr>
            <p:ph type="sldNum" sz="quarter" idx="10"/>
          </p:nvPr>
        </p:nvSpPr>
        <p:spPr/>
        <p:txBody>
          <a:bodyPr/>
          <a:lstStyle/>
          <a:p>
            <a:fld id="{69D1161C-AFCC-4141-93A9-6068CEC8D79F}" type="slidenum">
              <a:rPr lang="en-US" smtClean="0"/>
              <a:pPr/>
              <a:t>8</a:t>
            </a:fld>
            <a:endParaRPr lang="en-US"/>
          </a:p>
        </p:txBody>
      </p:sp>
    </p:spTree>
    <p:extLst>
      <p:ext uri="{BB962C8B-B14F-4D97-AF65-F5344CB8AC3E}">
        <p14:creationId xmlns:p14="http://schemas.microsoft.com/office/powerpoint/2010/main" val="1712976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Each module includes consumable student packets, printed Teacher Edition…</a:t>
            </a:r>
            <a:br>
              <a:rPr lang="en-US" dirty="0"/>
            </a:b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9</a:t>
            </a:fld>
            <a:endParaRPr lang="en-US"/>
          </a:p>
        </p:txBody>
      </p:sp>
    </p:spTree>
    <p:extLst>
      <p:ext uri="{BB962C8B-B14F-4D97-AF65-F5344CB8AC3E}">
        <p14:creationId xmlns:p14="http://schemas.microsoft.com/office/powerpoint/2010/main" val="283501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89379"/>
          </a:xfrm>
        </p:spPr>
        <p:txBody>
          <a:bodyPr/>
          <a:lstStyle/>
          <a:p>
            <a:pPr lvl="0"/>
            <a:r>
              <a:rPr lang="en-US"/>
              <a:t>Edit Master text styles</a:t>
            </a:r>
          </a:p>
        </p:txBody>
      </p:sp>
    </p:spTree>
    <p:extLst>
      <p:ext uri="{BB962C8B-B14F-4D97-AF65-F5344CB8AC3E}">
        <p14:creationId xmlns:p14="http://schemas.microsoft.com/office/powerpoint/2010/main" val="219699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35078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216152"/>
            <a:ext cx="8229600" cy="4893216"/>
          </a:xfrm>
        </p:spPr>
        <p:txBody>
          <a:bodyPr vert="eaVert"/>
          <a:lstStyle/>
          <a:p>
            <a:pPr lvl="0"/>
            <a:r>
              <a:rPr lang="en-US"/>
              <a:t>Edit Master text styles</a:t>
            </a:r>
          </a:p>
        </p:txBody>
      </p:sp>
    </p:spTree>
    <p:extLst>
      <p:ext uri="{BB962C8B-B14F-4D97-AF65-F5344CB8AC3E}">
        <p14:creationId xmlns:p14="http://schemas.microsoft.com/office/powerpoint/2010/main" val="390629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p:txBody>
      </p:sp>
    </p:spTree>
    <p:extLst>
      <p:ext uri="{BB962C8B-B14F-4D97-AF65-F5344CB8AC3E}">
        <p14:creationId xmlns:p14="http://schemas.microsoft.com/office/powerpoint/2010/main" val="339630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
        <p:nvSpPr>
          <p:cNvPr id="3" name="Content Placeholder 2"/>
          <p:cNvSpPr>
            <a:spLocks noGrp="1"/>
          </p:cNvSpPr>
          <p:nvPr>
            <p:ph idx="1"/>
          </p:nvPr>
        </p:nvSpPr>
        <p:spPr>
          <a:xfrm>
            <a:off x="457200" y="1212515"/>
            <a:ext cx="8229600" cy="5003800"/>
          </a:xfrm>
        </p:spPr>
        <p:txBody>
          <a:bodyPr/>
          <a:lstStyle/>
          <a:p>
            <a:pPr lvl="0"/>
            <a:r>
              <a:rPr lang="en-US"/>
              <a:t>Edit Master text styles</a:t>
            </a:r>
          </a:p>
        </p:txBody>
      </p:sp>
      <p:sp>
        <p:nvSpPr>
          <p:cNvPr id="7" name="Footer Placeholder 3"/>
          <p:cNvSpPr>
            <a:spLocks noGrp="1"/>
          </p:cNvSpPr>
          <p:nvPr>
            <p:ph type="ftr" sz="quarter" idx="3"/>
          </p:nvPr>
        </p:nvSpPr>
        <p:spPr>
          <a:xfrm>
            <a:off x="457200" y="6436431"/>
            <a:ext cx="3173654" cy="365125"/>
          </a:xfrm>
          <a:prstGeom prst="rect">
            <a:avLst/>
          </a:prstGeom>
        </p:spPr>
        <p:txBody>
          <a:bodyPr vert="horz" lIns="91440" tIns="45720" rIns="91440" bIns="45720" rtlCol="0" anchor="ctr"/>
          <a:lstStyle>
            <a:lvl1pPr algn="l">
              <a:defRPr sz="1000">
                <a:solidFill>
                  <a:schemeClr val="tx1">
                    <a:tint val="75000"/>
                  </a:schemeClr>
                </a:solidFill>
                <a:latin typeface="Verdana"/>
                <a:cs typeface="Verdana"/>
              </a:defRPr>
            </a:lvl1pPr>
          </a:lstStyle>
          <a:p>
            <a:endParaRPr lang="en-US" dirty="0"/>
          </a:p>
        </p:txBody>
      </p:sp>
    </p:spTree>
    <p:extLst>
      <p:ext uri="{BB962C8B-B14F-4D97-AF65-F5344CB8AC3E}">
        <p14:creationId xmlns:p14="http://schemas.microsoft.com/office/powerpoint/2010/main" val="128250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Tree>
    <p:extLst>
      <p:ext uri="{BB962C8B-B14F-4D97-AF65-F5344CB8AC3E}">
        <p14:creationId xmlns:p14="http://schemas.microsoft.com/office/powerpoint/2010/main" val="6805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
        <p:nvSpPr>
          <p:cNvPr id="3" name="Content Placeholder 2"/>
          <p:cNvSpPr>
            <a:spLocks noGrp="1"/>
          </p:cNvSpPr>
          <p:nvPr>
            <p:ph sz="half" idx="1"/>
          </p:nvPr>
        </p:nvSpPr>
        <p:spPr>
          <a:xfrm>
            <a:off x="457200" y="1212528"/>
            <a:ext cx="4038600" cy="49503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4648200" y="1212528"/>
            <a:ext cx="4038600" cy="49503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Tree>
    <p:extLst>
      <p:ext uri="{BB962C8B-B14F-4D97-AF65-F5344CB8AC3E}">
        <p14:creationId xmlns:p14="http://schemas.microsoft.com/office/powerpoint/2010/main" val="19591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
        <p:nvSpPr>
          <p:cNvPr id="3" name="Text Placeholder 2"/>
          <p:cNvSpPr>
            <a:spLocks noGrp="1"/>
          </p:cNvSpPr>
          <p:nvPr>
            <p:ph type="body" idx="1"/>
          </p:nvPr>
        </p:nvSpPr>
        <p:spPr>
          <a:xfrm>
            <a:off x="457200" y="121428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854043"/>
            <a:ext cx="4040188" cy="4348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5" name="Text Placeholder 4"/>
          <p:cNvSpPr>
            <a:spLocks noGrp="1"/>
          </p:cNvSpPr>
          <p:nvPr>
            <p:ph type="body" sz="quarter" idx="3"/>
          </p:nvPr>
        </p:nvSpPr>
        <p:spPr>
          <a:xfrm>
            <a:off x="4645025" y="121428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854043"/>
            <a:ext cx="4041775" cy="4348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Tree>
    <p:extLst>
      <p:ext uri="{BB962C8B-B14F-4D97-AF65-F5344CB8AC3E}">
        <p14:creationId xmlns:p14="http://schemas.microsoft.com/office/powerpoint/2010/main" val="61125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730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4976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63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4227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2762AD"/>
          </a:solid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sp>
        <p:nvSpPr>
          <p:cNvPr id="6" name="TextBox 5"/>
          <p:cNvSpPr txBox="1"/>
          <p:nvPr/>
        </p:nvSpPr>
        <p:spPr>
          <a:xfrm>
            <a:off x="4368960" y="6443318"/>
            <a:ext cx="406081" cy="246221"/>
          </a:xfrm>
          <a:prstGeom prst="rect">
            <a:avLst/>
          </a:prstGeom>
          <a:noFill/>
        </p:spPr>
        <p:txBody>
          <a:bodyPr wrap="none" rtlCol="0">
            <a:spAutoFit/>
          </a:bodyPr>
          <a:lstStyle/>
          <a:p>
            <a:fld id="{53CD1320-F2A7-8244-BDAA-AC8AB44949C1}" type="slidenum">
              <a:rPr lang="en-US" sz="1000" smtClean="0">
                <a:latin typeface="Verdana"/>
                <a:cs typeface="Verdana"/>
              </a:rPr>
              <a:pPr/>
              <a:t>‹#›</a:t>
            </a:fld>
            <a:endParaRPr lang="en-US" sz="1000" dirty="0">
              <a:latin typeface="Verdana"/>
              <a:cs typeface="Verdana"/>
            </a:endParaRPr>
          </a:p>
        </p:txBody>
      </p:sp>
      <p:pic>
        <p:nvPicPr>
          <p:cNvPr id="11" name="Picture 10">
            <a:extLst>
              <a:ext uri="{FF2B5EF4-FFF2-40B4-BE49-F238E27FC236}">
                <a16:creationId xmlns:a16="http://schemas.microsoft.com/office/drawing/2014/main" id="{6682FAA1-A0EB-364E-BB2E-E1BEA12A032F}"/>
              </a:ext>
            </a:extLst>
          </p:cNvPr>
          <p:cNvPicPr>
            <a:picLocks noChangeAspect="1"/>
          </p:cNvPicPr>
          <p:nvPr userDrawn="1"/>
        </p:nvPicPr>
        <p:blipFill>
          <a:blip r:embed="rId14"/>
          <a:stretch>
            <a:fillRect/>
          </a:stretch>
        </p:blipFill>
        <p:spPr>
          <a:xfrm>
            <a:off x="457200" y="6281669"/>
            <a:ext cx="1420272" cy="457200"/>
          </a:xfrm>
          <a:prstGeom prst="rect">
            <a:avLst/>
          </a:prstGeom>
        </p:spPr>
      </p:pic>
      <p:pic>
        <p:nvPicPr>
          <p:cNvPr id="7" name="Picture 6">
            <a:extLst>
              <a:ext uri="{FF2B5EF4-FFF2-40B4-BE49-F238E27FC236}">
                <a16:creationId xmlns:a16="http://schemas.microsoft.com/office/drawing/2014/main" id="{7C176EFC-00D8-46EA-B070-2F6CA17EEE37}"/>
              </a:ext>
            </a:extLst>
          </p:cNvPr>
          <p:cNvPicPr>
            <a:picLocks noChangeAspect="1"/>
          </p:cNvPicPr>
          <p:nvPr userDrawn="1"/>
        </p:nvPicPr>
        <p:blipFill>
          <a:blip r:embed="rId15"/>
          <a:stretch>
            <a:fillRect/>
          </a:stretch>
        </p:blipFill>
        <p:spPr>
          <a:xfrm>
            <a:off x="7315200" y="6281669"/>
            <a:ext cx="1371600" cy="457200"/>
          </a:xfrm>
          <a:prstGeom prst="rect">
            <a:avLst/>
          </a:prstGeom>
        </p:spPr>
      </p:pic>
    </p:spTree>
    <p:extLst>
      <p:ext uri="{BB962C8B-B14F-4D97-AF65-F5344CB8AC3E}">
        <p14:creationId xmlns:p14="http://schemas.microsoft.com/office/powerpoint/2010/main" val="3655994215"/>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4" r:id="rId3"/>
    <p:sldLayoutId id="2147483652" r:id="rId4"/>
    <p:sldLayoutId id="2147483653" r:id="rId5"/>
    <p:sldLayoutId id="2147483651" r:id="rId6"/>
    <p:sldLayoutId id="2147483649" r:id="rId7"/>
    <p:sldLayoutId id="2147483655" r:id="rId8"/>
    <p:sldLayoutId id="2147483656" r:id="rId9"/>
    <p:sldLayoutId id="2147483657" r:id="rId10"/>
    <p:sldLayoutId id="2147483658" r:id="rId11"/>
    <p:sldLayoutId id="2147483659" r:id="rId12"/>
  </p:sldLayoutIdLst>
  <p:hf sldNum="0" hdr="0" ftr="0" dt="0"/>
  <p:txStyles>
    <p:titleStyle>
      <a:lvl1pPr algn="ctr" defTabSz="457200" rtl="0" eaLnBrk="1" latinLnBrk="0" hangingPunct="1">
        <a:spcBef>
          <a:spcPct val="0"/>
        </a:spcBef>
        <a:buNone/>
        <a:defRPr sz="4400" kern="1200">
          <a:solidFill>
            <a:schemeClr val="bg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elley@mathandteaching.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hyperlink" Target="http://www.mathandteaching.org/essential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basementdesigner.com/basement-finishing-102/light-bulb-idea/" TargetMode="External"/><Relationship Id="rId5" Type="http://schemas.openxmlformats.org/officeDocument/2006/relationships/hyperlink" Target="https://creativecommons.org/licenses/by/3.0/" TargetMode="External"/><Relationship Id="rId4" Type="http://schemas.openxmlformats.org/officeDocument/2006/relationships/hyperlink" Target="https://drzreflects.blogspot.com/2012/07/professional-development-meme-2012.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4.wmf"/><Relationship Id="rId3" Type="http://schemas.openxmlformats.org/officeDocument/2006/relationships/notesSlide" Target="../notesSlides/notesSlide24.xml"/><Relationship Id="rId7" Type="http://schemas.openxmlformats.org/officeDocument/2006/relationships/image" Target="../media/image21.wmf"/><Relationship Id="rId12" Type="http://schemas.openxmlformats.org/officeDocument/2006/relationships/oleObject" Target="../embeddings/oleObject12.bin"/><Relationship Id="rId17"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2.wmf"/><Relationship Id="rId14"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25.xml"/><Relationship Id="rId7" Type="http://schemas.openxmlformats.org/officeDocument/2006/relationships/image" Target="../media/image28.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27.wmf"/><Relationship Id="rId4" Type="http://schemas.openxmlformats.org/officeDocument/2006/relationships/oleObject" Target="../embeddings/oleObject15.bin"/><Relationship Id="rId9" Type="http://schemas.openxmlformats.org/officeDocument/2006/relationships/image" Target="../media/image29.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6.xml"/><Relationship Id="rId7" Type="http://schemas.openxmlformats.org/officeDocument/2006/relationships/image" Target="../media/image31.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30.wmf"/><Relationship Id="rId4" Type="http://schemas.openxmlformats.org/officeDocument/2006/relationships/oleObject" Target="../embeddings/oleObject18.bin"/><Relationship Id="rId9" Type="http://schemas.openxmlformats.org/officeDocument/2006/relationships/image" Target="../media/image32.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7.wmf"/><Relationship Id="rId3" Type="http://schemas.openxmlformats.org/officeDocument/2006/relationships/notesSlide" Target="../notesSlides/notesSlide27.xml"/><Relationship Id="rId7" Type="http://schemas.openxmlformats.org/officeDocument/2006/relationships/image" Target="../media/image34.wmf"/><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2.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5.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28.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7.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40.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46.wmf"/><Relationship Id="rId18" Type="http://schemas.openxmlformats.org/officeDocument/2006/relationships/oleObject" Target="../embeddings/oleObject37.bin"/><Relationship Id="rId3" Type="http://schemas.openxmlformats.org/officeDocument/2006/relationships/notesSlide" Target="../notesSlides/notesSlide29.xml"/><Relationship Id="rId21" Type="http://schemas.openxmlformats.org/officeDocument/2006/relationships/image" Target="../media/image50.wmf"/><Relationship Id="rId7" Type="http://schemas.openxmlformats.org/officeDocument/2006/relationships/image" Target="../media/image43.wmf"/><Relationship Id="rId12" Type="http://schemas.openxmlformats.org/officeDocument/2006/relationships/oleObject" Target="../embeddings/oleObject34.bin"/><Relationship Id="rId17" Type="http://schemas.openxmlformats.org/officeDocument/2006/relationships/image" Target="../media/image48.wmf"/><Relationship Id="rId2" Type="http://schemas.openxmlformats.org/officeDocument/2006/relationships/slideLayout" Target="../slideLayouts/slideLayout3.xml"/><Relationship Id="rId16" Type="http://schemas.openxmlformats.org/officeDocument/2006/relationships/oleObject" Target="../embeddings/oleObject36.bin"/><Relationship Id="rId20" Type="http://schemas.openxmlformats.org/officeDocument/2006/relationships/oleObject" Target="../embeddings/oleObject38.bin"/><Relationship Id="rId1" Type="http://schemas.openxmlformats.org/officeDocument/2006/relationships/vmlDrawing" Target="../drawings/vmlDrawing9.vml"/><Relationship Id="rId6" Type="http://schemas.openxmlformats.org/officeDocument/2006/relationships/oleObject" Target="../embeddings/oleObject31.bin"/><Relationship Id="rId11" Type="http://schemas.openxmlformats.org/officeDocument/2006/relationships/image" Target="../media/image45.wmf"/><Relationship Id="rId5" Type="http://schemas.openxmlformats.org/officeDocument/2006/relationships/image" Target="../media/image42.wmf"/><Relationship Id="rId15" Type="http://schemas.openxmlformats.org/officeDocument/2006/relationships/image" Target="../media/image47.wmf"/><Relationship Id="rId10" Type="http://schemas.openxmlformats.org/officeDocument/2006/relationships/oleObject" Target="../embeddings/oleObject33.bin"/><Relationship Id="rId19" Type="http://schemas.openxmlformats.org/officeDocument/2006/relationships/image" Target="../media/image49.wmf"/><Relationship Id="rId4" Type="http://schemas.openxmlformats.org/officeDocument/2006/relationships/oleObject" Target="../embeddings/oleObject30.bin"/><Relationship Id="rId9" Type="http://schemas.openxmlformats.org/officeDocument/2006/relationships/image" Target="../media/image44.wmf"/><Relationship Id="rId14" Type="http://schemas.openxmlformats.org/officeDocument/2006/relationships/oleObject" Target="../embeddings/oleObject3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oleObject" Target="../embeddings/oleObject43.bin"/><Relationship Id="rId3" Type="http://schemas.openxmlformats.org/officeDocument/2006/relationships/notesSlide" Target="../notesSlides/notesSlide32.xml"/><Relationship Id="rId7" Type="http://schemas.openxmlformats.org/officeDocument/2006/relationships/oleObject" Target="../embeddings/oleObject40.bin"/><Relationship Id="rId12" Type="http://schemas.openxmlformats.org/officeDocument/2006/relationships/image" Target="../media/image54.emf"/><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image" Target="../media/image56.jpeg"/><Relationship Id="rId11" Type="http://schemas.openxmlformats.org/officeDocument/2006/relationships/oleObject" Target="../embeddings/oleObject42.bin"/><Relationship Id="rId5" Type="http://schemas.openxmlformats.org/officeDocument/2006/relationships/image" Target="../media/image51.emf"/><Relationship Id="rId10" Type="http://schemas.openxmlformats.org/officeDocument/2006/relationships/image" Target="../media/image53.emf"/><Relationship Id="rId4" Type="http://schemas.openxmlformats.org/officeDocument/2006/relationships/oleObject" Target="../embeddings/oleObject39.bin"/><Relationship Id="rId9" Type="http://schemas.openxmlformats.org/officeDocument/2006/relationships/oleObject" Target="../embeddings/oleObject41.bin"/><Relationship Id="rId14" Type="http://schemas.openxmlformats.org/officeDocument/2006/relationships/image" Target="../media/image55.emf"/></Relationships>
</file>

<file path=ppt/slides/_rels/slide33.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notesSlide" Target="../notesSlides/notesSlide33.xml"/><Relationship Id="rId7" Type="http://schemas.openxmlformats.org/officeDocument/2006/relationships/oleObject" Target="../embeddings/oleObject45.bin"/><Relationship Id="rId12" Type="http://schemas.openxmlformats.org/officeDocument/2006/relationships/image" Target="../media/image60.emf"/><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image" Target="../media/image57.e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59.emf"/><Relationship Id="rId4" Type="http://schemas.openxmlformats.org/officeDocument/2006/relationships/image" Target="../media/image56.jpeg"/><Relationship Id="rId9" Type="http://schemas.openxmlformats.org/officeDocument/2006/relationships/oleObject" Target="../embeddings/oleObject46.bin"/></Relationships>
</file>

<file path=ppt/slides/_rels/slide34.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oleObject" Target="../embeddings/oleObject52.bin"/><Relationship Id="rId3" Type="http://schemas.openxmlformats.org/officeDocument/2006/relationships/notesSlide" Target="../notesSlides/notesSlide34.xml"/><Relationship Id="rId7" Type="http://schemas.openxmlformats.org/officeDocument/2006/relationships/image" Target="../media/image62.emf"/><Relationship Id="rId12" Type="http://schemas.openxmlformats.org/officeDocument/2006/relationships/image" Target="../media/image64.emf"/><Relationship Id="rId2" Type="http://schemas.openxmlformats.org/officeDocument/2006/relationships/slideLayout" Target="../slideLayouts/slideLayout3.xml"/><Relationship Id="rId16" Type="http://schemas.openxmlformats.org/officeDocument/2006/relationships/image" Target="../media/image66.emf"/><Relationship Id="rId1" Type="http://schemas.openxmlformats.org/officeDocument/2006/relationships/vmlDrawing" Target="../drawings/vmlDrawing12.vml"/><Relationship Id="rId6" Type="http://schemas.openxmlformats.org/officeDocument/2006/relationships/oleObject" Target="../embeddings/oleObject49.bin"/><Relationship Id="rId11" Type="http://schemas.openxmlformats.org/officeDocument/2006/relationships/oleObject" Target="../embeddings/oleObject51.bin"/><Relationship Id="rId5" Type="http://schemas.openxmlformats.org/officeDocument/2006/relationships/image" Target="../media/image61.emf"/><Relationship Id="rId15" Type="http://schemas.openxmlformats.org/officeDocument/2006/relationships/oleObject" Target="../embeddings/oleObject53.bin"/><Relationship Id="rId10" Type="http://schemas.openxmlformats.org/officeDocument/2006/relationships/image" Target="../media/image63.emf"/><Relationship Id="rId4" Type="http://schemas.openxmlformats.org/officeDocument/2006/relationships/oleObject" Target="../embeddings/oleObject48.bin"/><Relationship Id="rId9" Type="http://schemas.openxmlformats.org/officeDocument/2006/relationships/oleObject" Target="../embeddings/oleObject50.bin"/><Relationship Id="rId14" Type="http://schemas.openxmlformats.org/officeDocument/2006/relationships/image" Target="../media/image65.e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72.emf"/><Relationship Id="rId3" Type="http://schemas.openxmlformats.org/officeDocument/2006/relationships/notesSlide" Target="../notesSlides/notesSlide35.xml"/><Relationship Id="rId7" Type="http://schemas.openxmlformats.org/officeDocument/2006/relationships/image" Target="../media/image69.emf"/><Relationship Id="rId12" Type="http://schemas.openxmlformats.org/officeDocument/2006/relationships/oleObject" Target="../embeddings/oleObject58.bin"/><Relationship Id="rId2" Type="http://schemas.openxmlformats.org/officeDocument/2006/relationships/slideLayout" Target="../slideLayouts/slideLayout3.xml"/><Relationship Id="rId16" Type="http://schemas.openxmlformats.org/officeDocument/2006/relationships/image" Target="../media/image74.jpg"/><Relationship Id="rId1" Type="http://schemas.openxmlformats.org/officeDocument/2006/relationships/vmlDrawing" Target="../drawings/vmlDrawing13.vml"/><Relationship Id="rId6" Type="http://schemas.openxmlformats.org/officeDocument/2006/relationships/oleObject" Target="../embeddings/oleObject55.bin"/><Relationship Id="rId11" Type="http://schemas.openxmlformats.org/officeDocument/2006/relationships/image" Target="../media/image71.emf"/><Relationship Id="rId5" Type="http://schemas.openxmlformats.org/officeDocument/2006/relationships/image" Target="../media/image68.emf"/><Relationship Id="rId15" Type="http://schemas.openxmlformats.org/officeDocument/2006/relationships/image" Target="../media/image73.e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70.emf"/><Relationship Id="rId14" Type="http://schemas.openxmlformats.org/officeDocument/2006/relationships/oleObject" Target="../embeddings/oleObject59.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76.wmf"/><Relationship Id="rId2" Type="http://schemas.openxmlformats.org/officeDocument/2006/relationships/slideLayout" Target="../slideLayouts/slideLayout3.xml"/><Relationship Id="rId1" Type="http://schemas.openxmlformats.org/officeDocument/2006/relationships/vmlDrawing" Target="../drawings/vmlDrawing14.vml"/><Relationship Id="rId6" Type="http://schemas.openxmlformats.org/officeDocument/2006/relationships/oleObject" Target="../embeddings/oleObject61.bin"/><Relationship Id="rId5" Type="http://schemas.openxmlformats.org/officeDocument/2006/relationships/image" Target="../media/image75.wmf"/><Relationship Id="rId4" Type="http://schemas.openxmlformats.org/officeDocument/2006/relationships/oleObject" Target="../embeddings/oleObject60.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oleObject" Target="../embeddings/oleObject67.bin"/><Relationship Id="rId18" Type="http://schemas.openxmlformats.org/officeDocument/2006/relationships/oleObject" Target="../embeddings/oleObject70.bin"/><Relationship Id="rId26" Type="http://schemas.openxmlformats.org/officeDocument/2006/relationships/image" Target="../media/image86.emf"/><Relationship Id="rId3" Type="http://schemas.openxmlformats.org/officeDocument/2006/relationships/notesSlide" Target="../notesSlides/notesSlide38.xml"/><Relationship Id="rId21" Type="http://schemas.openxmlformats.org/officeDocument/2006/relationships/oleObject" Target="../embeddings/oleObject72.bin"/><Relationship Id="rId7" Type="http://schemas.openxmlformats.org/officeDocument/2006/relationships/image" Target="../media/image78.emf"/><Relationship Id="rId12" Type="http://schemas.openxmlformats.org/officeDocument/2006/relationships/oleObject" Target="../embeddings/oleObject66.bin"/><Relationship Id="rId17" Type="http://schemas.openxmlformats.org/officeDocument/2006/relationships/image" Target="../media/image82.emf"/><Relationship Id="rId25" Type="http://schemas.openxmlformats.org/officeDocument/2006/relationships/oleObject" Target="../embeddings/oleObject74.bin"/><Relationship Id="rId2" Type="http://schemas.openxmlformats.org/officeDocument/2006/relationships/slideLayout" Target="../slideLayouts/slideLayout3.xml"/><Relationship Id="rId16" Type="http://schemas.openxmlformats.org/officeDocument/2006/relationships/oleObject" Target="../embeddings/oleObject69.bin"/><Relationship Id="rId20" Type="http://schemas.openxmlformats.org/officeDocument/2006/relationships/oleObject" Target="../embeddings/oleObject71.bin"/><Relationship Id="rId1" Type="http://schemas.openxmlformats.org/officeDocument/2006/relationships/vmlDrawing" Target="../drawings/vmlDrawing15.vml"/><Relationship Id="rId6" Type="http://schemas.openxmlformats.org/officeDocument/2006/relationships/oleObject" Target="../embeddings/oleObject63.bin"/><Relationship Id="rId11" Type="http://schemas.openxmlformats.org/officeDocument/2006/relationships/image" Target="../media/image80.emf"/><Relationship Id="rId24" Type="http://schemas.openxmlformats.org/officeDocument/2006/relationships/image" Target="../media/image85.emf"/><Relationship Id="rId5" Type="http://schemas.openxmlformats.org/officeDocument/2006/relationships/image" Target="../media/image77.emf"/><Relationship Id="rId15" Type="http://schemas.openxmlformats.org/officeDocument/2006/relationships/image" Target="../media/image81.emf"/><Relationship Id="rId23" Type="http://schemas.openxmlformats.org/officeDocument/2006/relationships/oleObject" Target="../embeddings/oleObject73.bin"/><Relationship Id="rId10" Type="http://schemas.openxmlformats.org/officeDocument/2006/relationships/oleObject" Target="../embeddings/oleObject65.bin"/><Relationship Id="rId19" Type="http://schemas.openxmlformats.org/officeDocument/2006/relationships/image" Target="../media/image83.emf"/><Relationship Id="rId4" Type="http://schemas.openxmlformats.org/officeDocument/2006/relationships/oleObject" Target="../embeddings/oleObject62.bin"/><Relationship Id="rId9" Type="http://schemas.openxmlformats.org/officeDocument/2006/relationships/image" Target="../media/image79.emf"/><Relationship Id="rId14" Type="http://schemas.openxmlformats.org/officeDocument/2006/relationships/oleObject" Target="../embeddings/oleObject68.bin"/><Relationship Id="rId22" Type="http://schemas.openxmlformats.org/officeDocument/2006/relationships/image" Target="../media/image84.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88.wmf"/><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oleObject" Target="../embeddings/oleObject76.bin"/><Relationship Id="rId5" Type="http://schemas.openxmlformats.org/officeDocument/2006/relationships/image" Target="../media/image87.wmf"/><Relationship Id="rId4" Type="http://schemas.openxmlformats.org/officeDocument/2006/relationships/oleObject" Target="../embeddings/oleObject75.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40.xml.rels><?xml version="1.0" encoding="UTF-8" standalone="yes"?>
<Relationships xmlns="http://schemas.openxmlformats.org/package/2006/relationships"><Relationship Id="rId13" Type="http://schemas.openxmlformats.org/officeDocument/2006/relationships/image" Target="../media/image93.emf"/><Relationship Id="rId18" Type="http://schemas.openxmlformats.org/officeDocument/2006/relationships/oleObject" Target="../embeddings/oleObject85.bin"/><Relationship Id="rId26" Type="http://schemas.openxmlformats.org/officeDocument/2006/relationships/oleObject" Target="../embeddings/oleObject89.bin"/><Relationship Id="rId3" Type="http://schemas.openxmlformats.org/officeDocument/2006/relationships/notesSlide" Target="../notesSlides/notesSlide40.xml"/><Relationship Id="rId21" Type="http://schemas.openxmlformats.org/officeDocument/2006/relationships/image" Target="../media/image96.wmf"/><Relationship Id="rId34" Type="http://schemas.openxmlformats.org/officeDocument/2006/relationships/oleObject" Target="../embeddings/oleObject93.bin"/><Relationship Id="rId7" Type="http://schemas.openxmlformats.org/officeDocument/2006/relationships/image" Target="../media/image90.emf"/><Relationship Id="rId12" Type="http://schemas.openxmlformats.org/officeDocument/2006/relationships/oleObject" Target="../embeddings/oleObject81.bin"/><Relationship Id="rId17" Type="http://schemas.openxmlformats.org/officeDocument/2006/relationships/oleObject" Target="../embeddings/oleObject84.bin"/><Relationship Id="rId25" Type="http://schemas.openxmlformats.org/officeDocument/2006/relationships/image" Target="../media/image98.emf"/><Relationship Id="rId33" Type="http://schemas.openxmlformats.org/officeDocument/2006/relationships/image" Target="../media/image102.emf"/><Relationship Id="rId2" Type="http://schemas.openxmlformats.org/officeDocument/2006/relationships/slideLayout" Target="../slideLayouts/slideLayout3.xml"/><Relationship Id="rId16" Type="http://schemas.openxmlformats.org/officeDocument/2006/relationships/oleObject" Target="../embeddings/oleObject83.bin"/><Relationship Id="rId20" Type="http://schemas.openxmlformats.org/officeDocument/2006/relationships/oleObject" Target="../embeddings/oleObject86.bin"/><Relationship Id="rId29" Type="http://schemas.openxmlformats.org/officeDocument/2006/relationships/image" Target="../media/image100.emf"/><Relationship Id="rId1" Type="http://schemas.openxmlformats.org/officeDocument/2006/relationships/vmlDrawing" Target="../drawings/vmlDrawing17.vml"/><Relationship Id="rId6" Type="http://schemas.openxmlformats.org/officeDocument/2006/relationships/oleObject" Target="../embeddings/oleObject78.bin"/><Relationship Id="rId11" Type="http://schemas.openxmlformats.org/officeDocument/2006/relationships/image" Target="../media/image92.emf"/><Relationship Id="rId24" Type="http://schemas.openxmlformats.org/officeDocument/2006/relationships/oleObject" Target="../embeddings/oleObject88.bin"/><Relationship Id="rId32" Type="http://schemas.openxmlformats.org/officeDocument/2006/relationships/oleObject" Target="../embeddings/oleObject92.bin"/><Relationship Id="rId5" Type="http://schemas.openxmlformats.org/officeDocument/2006/relationships/image" Target="../media/image89.emf"/><Relationship Id="rId15" Type="http://schemas.openxmlformats.org/officeDocument/2006/relationships/image" Target="../media/image94.emf"/><Relationship Id="rId23" Type="http://schemas.openxmlformats.org/officeDocument/2006/relationships/image" Target="../media/image97.emf"/><Relationship Id="rId28" Type="http://schemas.openxmlformats.org/officeDocument/2006/relationships/oleObject" Target="../embeddings/oleObject90.bin"/><Relationship Id="rId10" Type="http://schemas.openxmlformats.org/officeDocument/2006/relationships/oleObject" Target="../embeddings/oleObject80.bin"/><Relationship Id="rId19" Type="http://schemas.openxmlformats.org/officeDocument/2006/relationships/image" Target="../media/image95.emf"/><Relationship Id="rId31" Type="http://schemas.openxmlformats.org/officeDocument/2006/relationships/image" Target="../media/image101.emf"/><Relationship Id="rId4" Type="http://schemas.openxmlformats.org/officeDocument/2006/relationships/oleObject" Target="../embeddings/oleObject77.bin"/><Relationship Id="rId9" Type="http://schemas.openxmlformats.org/officeDocument/2006/relationships/image" Target="../media/image91.emf"/><Relationship Id="rId14" Type="http://schemas.openxmlformats.org/officeDocument/2006/relationships/oleObject" Target="../embeddings/oleObject82.bin"/><Relationship Id="rId22" Type="http://schemas.openxmlformats.org/officeDocument/2006/relationships/oleObject" Target="../embeddings/oleObject87.bin"/><Relationship Id="rId27" Type="http://schemas.openxmlformats.org/officeDocument/2006/relationships/image" Target="../media/image99.emf"/><Relationship Id="rId30" Type="http://schemas.openxmlformats.org/officeDocument/2006/relationships/oleObject" Target="../embeddings/oleObject91.bin"/><Relationship Id="rId8" Type="http://schemas.openxmlformats.org/officeDocument/2006/relationships/oleObject" Target="../embeddings/oleObject79.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image" Target="../media/image107.emf"/><Relationship Id="rId18" Type="http://schemas.openxmlformats.org/officeDocument/2006/relationships/oleObject" Target="../embeddings/oleObject101.bin"/><Relationship Id="rId26" Type="http://schemas.openxmlformats.org/officeDocument/2006/relationships/oleObject" Target="../embeddings/oleObject105.bin"/><Relationship Id="rId3" Type="http://schemas.openxmlformats.org/officeDocument/2006/relationships/notesSlide" Target="../notesSlides/notesSlide41.xml"/><Relationship Id="rId21" Type="http://schemas.openxmlformats.org/officeDocument/2006/relationships/image" Target="../media/image111.emf"/><Relationship Id="rId7" Type="http://schemas.openxmlformats.org/officeDocument/2006/relationships/image" Target="../media/image104.emf"/><Relationship Id="rId12" Type="http://schemas.openxmlformats.org/officeDocument/2006/relationships/oleObject" Target="../embeddings/oleObject98.bin"/><Relationship Id="rId17" Type="http://schemas.openxmlformats.org/officeDocument/2006/relationships/image" Target="../media/image109.emf"/><Relationship Id="rId25" Type="http://schemas.openxmlformats.org/officeDocument/2006/relationships/image" Target="../media/image113.emf"/><Relationship Id="rId2" Type="http://schemas.openxmlformats.org/officeDocument/2006/relationships/slideLayout" Target="../slideLayouts/slideLayout3.xml"/><Relationship Id="rId16" Type="http://schemas.openxmlformats.org/officeDocument/2006/relationships/oleObject" Target="../embeddings/oleObject100.bin"/><Relationship Id="rId20" Type="http://schemas.openxmlformats.org/officeDocument/2006/relationships/oleObject" Target="../embeddings/oleObject102.bin"/><Relationship Id="rId1" Type="http://schemas.openxmlformats.org/officeDocument/2006/relationships/vmlDrawing" Target="../drawings/vmlDrawing18.vml"/><Relationship Id="rId6" Type="http://schemas.openxmlformats.org/officeDocument/2006/relationships/oleObject" Target="../embeddings/oleObject95.bin"/><Relationship Id="rId11" Type="http://schemas.openxmlformats.org/officeDocument/2006/relationships/image" Target="../media/image106.emf"/><Relationship Id="rId24" Type="http://schemas.openxmlformats.org/officeDocument/2006/relationships/oleObject" Target="../embeddings/oleObject104.bin"/><Relationship Id="rId5" Type="http://schemas.openxmlformats.org/officeDocument/2006/relationships/image" Target="../media/image103.emf"/><Relationship Id="rId15" Type="http://schemas.openxmlformats.org/officeDocument/2006/relationships/image" Target="../media/image108.emf"/><Relationship Id="rId23" Type="http://schemas.openxmlformats.org/officeDocument/2006/relationships/image" Target="../media/image112.emf"/><Relationship Id="rId10" Type="http://schemas.openxmlformats.org/officeDocument/2006/relationships/oleObject" Target="../embeddings/oleObject97.bin"/><Relationship Id="rId19" Type="http://schemas.openxmlformats.org/officeDocument/2006/relationships/image" Target="../media/image110.emf"/><Relationship Id="rId4" Type="http://schemas.openxmlformats.org/officeDocument/2006/relationships/oleObject" Target="../embeddings/oleObject94.bin"/><Relationship Id="rId9" Type="http://schemas.openxmlformats.org/officeDocument/2006/relationships/image" Target="../media/image105.emf"/><Relationship Id="rId14" Type="http://schemas.openxmlformats.org/officeDocument/2006/relationships/oleObject" Target="../embeddings/oleObject99.bin"/><Relationship Id="rId22" Type="http://schemas.openxmlformats.org/officeDocument/2006/relationships/oleObject" Target="../embeddings/oleObject103.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08.bin"/><Relationship Id="rId13" Type="http://schemas.openxmlformats.org/officeDocument/2006/relationships/image" Target="../media/image118.emf"/><Relationship Id="rId18" Type="http://schemas.openxmlformats.org/officeDocument/2006/relationships/oleObject" Target="../embeddings/oleObject113.bin"/><Relationship Id="rId26" Type="http://schemas.openxmlformats.org/officeDocument/2006/relationships/oleObject" Target="../embeddings/oleObject117.bin"/><Relationship Id="rId3" Type="http://schemas.openxmlformats.org/officeDocument/2006/relationships/notesSlide" Target="../notesSlides/notesSlide42.xml"/><Relationship Id="rId21" Type="http://schemas.openxmlformats.org/officeDocument/2006/relationships/image" Target="../media/image122.emf"/><Relationship Id="rId7" Type="http://schemas.openxmlformats.org/officeDocument/2006/relationships/image" Target="../media/image115.emf"/><Relationship Id="rId12" Type="http://schemas.openxmlformats.org/officeDocument/2006/relationships/oleObject" Target="../embeddings/oleObject110.bin"/><Relationship Id="rId17" Type="http://schemas.openxmlformats.org/officeDocument/2006/relationships/image" Target="../media/image120.emf"/><Relationship Id="rId25" Type="http://schemas.openxmlformats.org/officeDocument/2006/relationships/image" Target="../media/image124.emf"/><Relationship Id="rId2" Type="http://schemas.openxmlformats.org/officeDocument/2006/relationships/slideLayout" Target="../slideLayouts/slideLayout3.xml"/><Relationship Id="rId16" Type="http://schemas.openxmlformats.org/officeDocument/2006/relationships/oleObject" Target="../embeddings/oleObject112.bin"/><Relationship Id="rId20" Type="http://schemas.openxmlformats.org/officeDocument/2006/relationships/oleObject" Target="../embeddings/oleObject114.bin"/><Relationship Id="rId1" Type="http://schemas.openxmlformats.org/officeDocument/2006/relationships/vmlDrawing" Target="../drawings/vmlDrawing19.vml"/><Relationship Id="rId6" Type="http://schemas.openxmlformats.org/officeDocument/2006/relationships/oleObject" Target="../embeddings/oleObject107.bin"/><Relationship Id="rId11" Type="http://schemas.openxmlformats.org/officeDocument/2006/relationships/image" Target="../media/image117.emf"/><Relationship Id="rId24" Type="http://schemas.openxmlformats.org/officeDocument/2006/relationships/oleObject" Target="../embeddings/oleObject116.bin"/><Relationship Id="rId5" Type="http://schemas.openxmlformats.org/officeDocument/2006/relationships/image" Target="../media/image114.emf"/><Relationship Id="rId15" Type="http://schemas.openxmlformats.org/officeDocument/2006/relationships/image" Target="../media/image119.emf"/><Relationship Id="rId23" Type="http://schemas.openxmlformats.org/officeDocument/2006/relationships/image" Target="../media/image123.emf"/><Relationship Id="rId10" Type="http://schemas.openxmlformats.org/officeDocument/2006/relationships/oleObject" Target="../embeddings/oleObject109.bin"/><Relationship Id="rId19" Type="http://schemas.openxmlformats.org/officeDocument/2006/relationships/image" Target="../media/image121.emf"/><Relationship Id="rId4" Type="http://schemas.openxmlformats.org/officeDocument/2006/relationships/oleObject" Target="../embeddings/oleObject106.bin"/><Relationship Id="rId9" Type="http://schemas.openxmlformats.org/officeDocument/2006/relationships/image" Target="../media/image116.emf"/><Relationship Id="rId14" Type="http://schemas.openxmlformats.org/officeDocument/2006/relationships/oleObject" Target="../embeddings/oleObject111.bin"/><Relationship Id="rId22" Type="http://schemas.openxmlformats.org/officeDocument/2006/relationships/oleObject" Target="../embeddings/oleObject115.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20.bin"/><Relationship Id="rId13" Type="http://schemas.openxmlformats.org/officeDocument/2006/relationships/image" Target="../media/image129.emf"/><Relationship Id="rId18" Type="http://schemas.openxmlformats.org/officeDocument/2006/relationships/oleObject" Target="../embeddings/oleObject125.bin"/><Relationship Id="rId3" Type="http://schemas.openxmlformats.org/officeDocument/2006/relationships/notesSlide" Target="../notesSlides/notesSlide43.xml"/><Relationship Id="rId21" Type="http://schemas.openxmlformats.org/officeDocument/2006/relationships/image" Target="../media/image133.emf"/><Relationship Id="rId7" Type="http://schemas.openxmlformats.org/officeDocument/2006/relationships/image" Target="../media/image126.emf"/><Relationship Id="rId12" Type="http://schemas.openxmlformats.org/officeDocument/2006/relationships/oleObject" Target="../embeddings/oleObject122.bin"/><Relationship Id="rId17" Type="http://schemas.openxmlformats.org/officeDocument/2006/relationships/image" Target="../media/image131.emf"/><Relationship Id="rId2" Type="http://schemas.openxmlformats.org/officeDocument/2006/relationships/slideLayout" Target="../slideLayouts/slideLayout3.xml"/><Relationship Id="rId16" Type="http://schemas.openxmlformats.org/officeDocument/2006/relationships/oleObject" Target="../embeddings/oleObject124.bin"/><Relationship Id="rId20" Type="http://schemas.openxmlformats.org/officeDocument/2006/relationships/oleObject" Target="../embeddings/oleObject126.bin"/><Relationship Id="rId1" Type="http://schemas.openxmlformats.org/officeDocument/2006/relationships/vmlDrawing" Target="../drawings/vmlDrawing20.vml"/><Relationship Id="rId6" Type="http://schemas.openxmlformats.org/officeDocument/2006/relationships/oleObject" Target="../embeddings/oleObject119.bin"/><Relationship Id="rId11" Type="http://schemas.openxmlformats.org/officeDocument/2006/relationships/image" Target="../media/image128.emf"/><Relationship Id="rId5" Type="http://schemas.openxmlformats.org/officeDocument/2006/relationships/image" Target="../media/image125.emf"/><Relationship Id="rId15" Type="http://schemas.openxmlformats.org/officeDocument/2006/relationships/image" Target="../media/image130.emf"/><Relationship Id="rId23" Type="http://schemas.openxmlformats.org/officeDocument/2006/relationships/image" Target="../media/image134.emf"/><Relationship Id="rId10" Type="http://schemas.openxmlformats.org/officeDocument/2006/relationships/oleObject" Target="../embeddings/oleObject121.bin"/><Relationship Id="rId19" Type="http://schemas.openxmlformats.org/officeDocument/2006/relationships/image" Target="../media/image132.emf"/><Relationship Id="rId4" Type="http://schemas.openxmlformats.org/officeDocument/2006/relationships/oleObject" Target="../embeddings/oleObject118.bin"/><Relationship Id="rId9" Type="http://schemas.openxmlformats.org/officeDocument/2006/relationships/image" Target="../media/image127.emf"/><Relationship Id="rId14" Type="http://schemas.openxmlformats.org/officeDocument/2006/relationships/oleObject" Target="../embeddings/oleObject123.bin"/><Relationship Id="rId22" Type="http://schemas.openxmlformats.org/officeDocument/2006/relationships/oleObject" Target="../embeddings/oleObject127.bin"/></Relationships>
</file>

<file path=ppt/slides/_rels/slide4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s://freepngimg.com/png/101865-confused-emoji-free-clipart-hq"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pixabay.com/fr/vectors/rails-chemin-de-fer-pistes-black-156523/" TargetMode="External"/><Relationship Id="rId4" Type="http://schemas.openxmlformats.org/officeDocument/2006/relationships/image" Target="../media/image136.png"/></Relationships>
</file>

<file path=ppt/slides/_rels/slide46.xml.rels><?xml version="1.0" encoding="UTF-8" standalone="yes"?>
<Relationships xmlns="http://schemas.openxmlformats.org/package/2006/relationships"><Relationship Id="rId3" Type="http://schemas.openxmlformats.org/officeDocument/2006/relationships/hyperlink" Target="http://www.mathandteaching.org/essentials" TargetMode="External"/><Relationship Id="rId7" Type="http://schemas.openxmlformats.org/officeDocument/2006/relationships/hyperlink" Target="https://freepngimg.com/png/19304-thank-you-pictur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hyperlink" Target="mailto:mark@mathandteaching.org" TargetMode="External"/><Relationship Id="rId4" Type="http://schemas.openxmlformats.org/officeDocument/2006/relationships/hyperlink" Target="http://www.mathandteaching.org/essential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6.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934" y="254172"/>
            <a:ext cx="8138160" cy="1058517"/>
          </a:xfrm>
        </p:spPr>
        <p:txBody>
          <a:bodyPr>
            <a:noAutofit/>
          </a:bodyPr>
          <a:lstStyle/>
          <a:p>
            <a:r>
              <a:rPr lang="en-US" sz="3000" dirty="0"/>
              <a:t>HELPING STUDENTS CATCH UP:</a:t>
            </a:r>
            <a:br>
              <a:rPr lang="en-US" sz="3000" dirty="0"/>
            </a:br>
            <a:r>
              <a:rPr lang="en-US" sz="3000" dirty="0"/>
              <a:t>FOCUS ON FRACTIONS</a:t>
            </a:r>
          </a:p>
        </p:txBody>
      </p:sp>
      <p:sp>
        <p:nvSpPr>
          <p:cNvPr id="3" name="Subtitle 2"/>
          <p:cNvSpPr>
            <a:spLocks noGrp="1"/>
          </p:cNvSpPr>
          <p:nvPr>
            <p:ph type="subTitle" idx="1"/>
          </p:nvPr>
        </p:nvSpPr>
        <p:spPr>
          <a:xfrm>
            <a:off x="2702642" y="2074102"/>
            <a:ext cx="4415082" cy="1981526"/>
          </a:xfrm>
        </p:spPr>
        <p:txBody>
          <a:bodyPr>
            <a:normAutofit/>
          </a:bodyPr>
          <a:lstStyle/>
          <a:p>
            <a:pPr lvl="0">
              <a:defRPr/>
            </a:pPr>
            <a:r>
              <a:rPr lang="en-US" sz="2000" dirty="0">
                <a:solidFill>
                  <a:srgbClr val="00B050"/>
                </a:solidFill>
              </a:rPr>
              <a:t>Shelley Kriegler</a:t>
            </a:r>
          </a:p>
          <a:p>
            <a:r>
              <a:rPr lang="en-US" sz="2000" dirty="0">
                <a:solidFill>
                  <a:srgbClr val="C00000"/>
                </a:solidFill>
                <a:hlinkClick r:id="rId3"/>
              </a:rPr>
              <a:t>shelley@mathandteaching.org</a:t>
            </a:r>
            <a:endParaRPr lang="en-US" sz="2000" dirty="0">
              <a:solidFill>
                <a:srgbClr val="C00000"/>
              </a:solidFill>
            </a:endParaRPr>
          </a:p>
          <a:p>
            <a:pPr lvl="0">
              <a:defRPr/>
            </a:pPr>
            <a:endParaRPr lang="en-US" sz="2000" dirty="0">
              <a:solidFill>
                <a:srgbClr val="00B050"/>
              </a:solidFill>
            </a:endParaRPr>
          </a:p>
          <a:p>
            <a:endParaRPr lang="en-US" sz="2000" dirty="0">
              <a:solidFill>
                <a:srgbClr val="C00000"/>
              </a:solidFill>
            </a:endParaRPr>
          </a:p>
        </p:txBody>
      </p:sp>
      <p:sp>
        <p:nvSpPr>
          <p:cNvPr id="6" name="TextBox 5">
            <a:extLst>
              <a:ext uri="{FF2B5EF4-FFF2-40B4-BE49-F238E27FC236}">
                <a16:creationId xmlns:a16="http://schemas.microsoft.com/office/drawing/2014/main" id="{35B3EC97-A5E1-45C0-A0FB-F740A30C4A4A}"/>
              </a:ext>
            </a:extLst>
          </p:cNvPr>
          <p:cNvSpPr txBox="1"/>
          <p:nvPr/>
        </p:nvSpPr>
        <p:spPr>
          <a:xfrm>
            <a:off x="526707" y="5746368"/>
            <a:ext cx="8116387"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rPr>
              <a:t>The Center for Mathematics and Teaching 	[a 501(c)(3) non-profit]</a:t>
            </a:r>
          </a:p>
          <a:p>
            <a:pPr algn="ctr"/>
            <a:r>
              <a:rPr lang="en-US" sz="1600" dirty="0">
                <a:solidFill>
                  <a:srgbClr val="C00000"/>
                </a:solidFill>
                <a:latin typeface="Verdana" panose="020B0604030504040204" pitchFamily="34" charset="0"/>
                <a:ea typeface="Verdana" panose="020B0604030504040204" pitchFamily="34" charset="0"/>
                <a:hlinkClick r:id="rId4"/>
              </a:rPr>
              <a:t>www.mathandteaching.org/essentials/</a:t>
            </a:r>
            <a:endParaRPr lang="en-US" sz="1600" dirty="0">
              <a:solidFill>
                <a:srgbClr val="2762AD"/>
              </a:solidFill>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275F5216-CA27-473A-ABBE-4CB85F82DB8A}"/>
              </a:ext>
            </a:extLst>
          </p:cNvPr>
          <p:cNvPicPr>
            <a:picLocks noChangeAspect="1"/>
          </p:cNvPicPr>
          <p:nvPr/>
        </p:nvPicPr>
        <p:blipFill>
          <a:blip r:embed="rId5"/>
          <a:stretch>
            <a:fillRect/>
          </a:stretch>
        </p:blipFill>
        <p:spPr>
          <a:xfrm>
            <a:off x="2384661" y="3516666"/>
            <a:ext cx="4794015" cy="1981526"/>
          </a:xfrm>
          <a:prstGeom prst="rect">
            <a:avLst/>
          </a:prstGeom>
          <a:ln w="19050">
            <a:solidFill>
              <a:srgbClr val="C00000"/>
            </a:solidFill>
          </a:ln>
        </p:spPr>
      </p:pic>
      <p:sp>
        <p:nvSpPr>
          <p:cNvPr id="4" name="Oval 3">
            <a:extLst>
              <a:ext uri="{FF2B5EF4-FFF2-40B4-BE49-F238E27FC236}">
                <a16:creationId xmlns:a16="http://schemas.microsoft.com/office/drawing/2014/main" id="{5A0B477E-A7C6-42BA-845C-71BBE60C6DE6}"/>
              </a:ext>
            </a:extLst>
          </p:cNvPr>
          <p:cNvSpPr/>
          <p:nvPr/>
        </p:nvSpPr>
        <p:spPr>
          <a:xfrm>
            <a:off x="1821426" y="3377381"/>
            <a:ext cx="1762432" cy="1607574"/>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06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dirty="0"/>
              <a:t>TODAY’S SOURCE MATERIALS</a:t>
            </a:r>
          </a:p>
        </p:txBody>
      </p:sp>
      <p:pic>
        <p:nvPicPr>
          <p:cNvPr id="8" name="Picture 7">
            <a:extLst>
              <a:ext uri="{FF2B5EF4-FFF2-40B4-BE49-F238E27FC236}">
                <a16:creationId xmlns:a16="http://schemas.microsoft.com/office/drawing/2014/main" id="{41E90430-BEE8-4A10-BEF2-8BB6EC63192B}"/>
              </a:ext>
            </a:extLst>
          </p:cNvPr>
          <p:cNvPicPr>
            <a:picLocks noChangeAspect="1"/>
          </p:cNvPicPr>
          <p:nvPr/>
        </p:nvPicPr>
        <p:blipFill>
          <a:blip r:embed="rId3"/>
          <a:stretch>
            <a:fillRect/>
          </a:stretch>
        </p:blipFill>
        <p:spPr>
          <a:xfrm>
            <a:off x="3049361" y="1118393"/>
            <a:ext cx="3362325" cy="1076325"/>
          </a:xfrm>
          <a:prstGeom prst="rect">
            <a:avLst/>
          </a:prstGeom>
          <a:ln w="57150">
            <a:solidFill>
              <a:srgbClr val="7030A0"/>
            </a:solidFill>
          </a:ln>
        </p:spPr>
      </p:pic>
      <p:sp>
        <p:nvSpPr>
          <p:cNvPr id="2" name="TextBox 1">
            <a:extLst>
              <a:ext uri="{FF2B5EF4-FFF2-40B4-BE49-F238E27FC236}">
                <a16:creationId xmlns:a16="http://schemas.microsoft.com/office/drawing/2014/main" id="{8ED29AD9-9C0B-49D2-88F9-8CFE735E5803}"/>
              </a:ext>
            </a:extLst>
          </p:cNvPr>
          <p:cNvSpPr txBox="1"/>
          <p:nvPr/>
        </p:nvSpPr>
        <p:spPr>
          <a:xfrm>
            <a:off x="2909776" y="5750124"/>
            <a:ext cx="3501910" cy="369332"/>
          </a:xfrm>
          <a:prstGeom prst="rect">
            <a:avLst/>
          </a:prstGeom>
          <a:noFill/>
        </p:spPr>
        <p:txBody>
          <a:bodyPr wrap="square" rtlCol="0">
            <a:spAutoFit/>
          </a:bodyPr>
          <a:lstStyle/>
          <a:p>
            <a:r>
              <a:rPr lang="en-US" b="1" dirty="0">
                <a:solidFill>
                  <a:schemeClr val="accent3">
                    <a:lumMod val="50000"/>
                  </a:schemeClr>
                </a:solidFill>
              </a:rPr>
              <a:t>Teacher Portal – Online Resources</a:t>
            </a:r>
          </a:p>
        </p:txBody>
      </p:sp>
      <p:pic>
        <p:nvPicPr>
          <p:cNvPr id="4" name="Picture 3">
            <a:extLst>
              <a:ext uri="{FF2B5EF4-FFF2-40B4-BE49-F238E27FC236}">
                <a16:creationId xmlns:a16="http://schemas.microsoft.com/office/drawing/2014/main" id="{355B09EE-749B-49B1-9C2B-D1D2554A20FA}"/>
              </a:ext>
            </a:extLst>
          </p:cNvPr>
          <p:cNvPicPr>
            <a:picLocks noChangeAspect="1"/>
          </p:cNvPicPr>
          <p:nvPr/>
        </p:nvPicPr>
        <p:blipFill>
          <a:blip r:embed="rId4"/>
          <a:stretch>
            <a:fillRect/>
          </a:stretch>
        </p:blipFill>
        <p:spPr>
          <a:xfrm>
            <a:off x="1891845" y="2438551"/>
            <a:ext cx="6049167" cy="3402656"/>
          </a:xfrm>
          <a:prstGeom prst="rect">
            <a:avLst/>
          </a:prstGeom>
        </p:spPr>
      </p:pic>
    </p:spTree>
    <p:extLst>
      <p:ext uri="{BB962C8B-B14F-4D97-AF65-F5344CB8AC3E}">
        <p14:creationId xmlns:p14="http://schemas.microsoft.com/office/powerpoint/2010/main" val="1139818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dirty="0"/>
              <a:t>TODAY’S SOURCE MATERIALS</a:t>
            </a:r>
          </a:p>
        </p:txBody>
      </p:sp>
      <p:pic>
        <p:nvPicPr>
          <p:cNvPr id="8" name="Picture 7">
            <a:extLst>
              <a:ext uri="{FF2B5EF4-FFF2-40B4-BE49-F238E27FC236}">
                <a16:creationId xmlns:a16="http://schemas.microsoft.com/office/drawing/2014/main" id="{41E90430-BEE8-4A10-BEF2-8BB6EC63192B}"/>
              </a:ext>
            </a:extLst>
          </p:cNvPr>
          <p:cNvPicPr>
            <a:picLocks noChangeAspect="1"/>
          </p:cNvPicPr>
          <p:nvPr/>
        </p:nvPicPr>
        <p:blipFill>
          <a:blip r:embed="rId3"/>
          <a:stretch>
            <a:fillRect/>
          </a:stretch>
        </p:blipFill>
        <p:spPr>
          <a:xfrm>
            <a:off x="3049361" y="1118393"/>
            <a:ext cx="3362325" cy="1076325"/>
          </a:xfrm>
          <a:prstGeom prst="rect">
            <a:avLst/>
          </a:prstGeom>
          <a:ln w="57150">
            <a:solidFill>
              <a:srgbClr val="7030A0"/>
            </a:solidFill>
          </a:ln>
        </p:spPr>
      </p:pic>
      <p:sp>
        <p:nvSpPr>
          <p:cNvPr id="3" name="TextBox 2">
            <a:extLst>
              <a:ext uri="{FF2B5EF4-FFF2-40B4-BE49-F238E27FC236}">
                <a16:creationId xmlns:a16="http://schemas.microsoft.com/office/drawing/2014/main" id="{CBE3BB03-7AEE-4095-AB88-C5F979CD8F0E}"/>
              </a:ext>
            </a:extLst>
          </p:cNvPr>
          <p:cNvSpPr txBox="1"/>
          <p:nvPr/>
        </p:nvSpPr>
        <p:spPr>
          <a:xfrm>
            <a:off x="1048008" y="2607208"/>
            <a:ext cx="736503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FF0000"/>
                </a:solidFill>
                <a:latin typeface="Verdana" panose="020B0604030504040204" pitchFamily="34" charset="0"/>
                <a:ea typeface="Verdana" panose="020B0604030504040204" pitchFamily="34" charset="0"/>
              </a:rPr>
              <a:t>Tier 2 Intervention (2</a:t>
            </a:r>
            <a:r>
              <a:rPr lang="en-US" sz="2400" baseline="30000" dirty="0">
                <a:solidFill>
                  <a:srgbClr val="FF0000"/>
                </a:solidFill>
                <a:latin typeface="Verdana" panose="020B0604030504040204" pitchFamily="34" charset="0"/>
                <a:ea typeface="Verdana" panose="020B0604030504040204" pitchFamily="34" charset="0"/>
              </a:rPr>
              <a:t>nd</a:t>
            </a:r>
            <a:r>
              <a:rPr lang="en-US" sz="2400" dirty="0">
                <a:solidFill>
                  <a:srgbClr val="FF0000"/>
                </a:solidFill>
                <a:latin typeface="Verdana" panose="020B0604030504040204" pitchFamily="34" charset="0"/>
                <a:ea typeface="Verdana" panose="020B0604030504040204" pitchFamily="34" charset="0"/>
              </a:rPr>
              <a:t> period of math)</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a:solidFill>
                  <a:srgbClr val="00B050"/>
                </a:solidFill>
                <a:latin typeface="Verdana" panose="020B0604030504040204" pitchFamily="34" charset="0"/>
                <a:ea typeface="Verdana" panose="020B0604030504040204" pitchFamily="34" charset="0"/>
              </a:rPr>
              <a:t>Special education courses</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400" dirty="0">
                <a:solidFill>
                  <a:schemeClr val="accent6">
                    <a:lumMod val="75000"/>
                  </a:schemeClr>
                </a:solidFill>
                <a:latin typeface="Verdana" panose="020B0604030504040204" pitchFamily="34" charset="0"/>
                <a:ea typeface="Verdana" panose="020B0604030504040204" pitchFamily="34" charset="0"/>
              </a:rPr>
              <a:t>Summer programs</a:t>
            </a:r>
          </a:p>
        </p:txBody>
      </p:sp>
      <p:sp>
        <p:nvSpPr>
          <p:cNvPr id="7" name="TextBox 6">
            <a:extLst>
              <a:ext uri="{FF2B5EF4-FFF2-40B4-BE49-F238E27FC236}">
                <a16:creationId xmlns:a16="http://schemas.microsoft.com/office/drawing/2014/main" id="{74580FAD-53B0-48BE-AD28-CF3E324AB6C9}"/>
              </a:ext>
            </a:extLst>
          </p:cNvPr>
          <p:cNvSpPr txBox="1"/>
          <p:nvPr/>
        </p:nvSpPr>
        <p:spPr>
          <a:xfrm>
            <a:off x="2568543" y="5017941"/>
            <a:ext cx="4006914" cy="523220"/>
          </a:xfrm>
          <a:prstGeom prst="rect">
            <a:avLst/>
          </a:prstGeom>
          <a:noFill/>
        </p:spPr>
        <p:txBody>
          <a:bodyPr wrap="square" rtlCol="0">
            <a:spAutoFit/>
          </a:bodyPr>
          <a:lstStyle/>
          <a:p>
            <a:pPr algn="ctr"/>
            <a:r>
              <a:rPr lang="en-US" sz="2800" dirty="0">
                <a:highlight>
                  <a:srgbClr val="FFFF00"/>
                </a:highlight>
                <a:latin typeface="Verdana" panose="020B0604030504040204" pitchFamily="34" charset="0"/>
                <a:ea typeface="Verdana" panose="020B0604030504040204" pitchFamily="34" charset="0"/>
              </a:rPr>
              <a:t>Backfill / Frontload</a:t>
            </a:r>
          </a:p>
        </p:txBody>
      </p:sp>
    </p:spTree>
    <p:extLst>
      <p:ext uri="{BB962C8B-B14F-4D97-AF65-F5344CB8AC3E}">
        <p14:creationId xmlns:p14="http://schemas.microsoft.com/office/powerpoint/2010/main" val="178392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71D0-67E3-42F3-92A9-C2E76724AA09}"/>
              </a:ext>
            </a:extLst>
          </p:cNvPr>
          <p:cNvSpPr>
            <a:spLocks noGrp="1"/>
          </p:cNvSpPr>
          <p:nvPr>
            <p:ph type="title"/>
          </p:nvPr>
        </p:nvSpPr>
        <p:spPr>
          <a:xfrm>
            <a:off x="363416" y="2560637"/>
            <a:ext cx="8229600" cy="868363"/>
          </a:xfrm>
        </p:spPr>
        <p:txBody>
          <a:bodyPr>
            <a:normAutofit/>
          </a:bodyPr>
          <a:lstStyle/>
          <a:p>
            <a:r>
              <a:rPr lang="en-US" dirty="0"/>
              <a:t>	</a:t>
            </a:r>
            <a:r>
              <a:rPr lang="en-US" sz="3600" dirty="0"/>
              <a:t>FRACTION CONCEPTS</a:t>
            </a:r>
          </a:p>
        </p:txBody>
      </p:sp>
    </p:spTree>
    <p:extLst>
      <p:ext uri="{BB962C8B-B14F-4D97-AF65-F5344CB8AC3E}">
        <p14:creationId xmlns:p14="http://schemas.microsoft.com/office/powerpoint/2010/main" val="250113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31520"/>
          </a:xfrm>
        </p:spPr>
        <p:txBody>
          <a:bodyPr>
            <a:noAutofit/>
          </a:bodyPr>
          <a:lstStyle/>
          <a:p>
            <a:pPr lvl="0"/>
            <a:r>
              <a:rPr lang="en-US" sz="3200" dirty="0"/>
              <a:t>CONCEPT DEVELOPMENT</a:t>
            </a:r>
          </a:p>
        </p:txBody>
      </p:sp>
      <p:sp>
        <p:nvSpPr>
          <p:cNvPr id="6" name="Content Placeholder 2"/>
          <p:cNvSpPr>
            <a:spLocks noGrp="1"/>
          </p:cNvSpPr>
          <p:nvPr>
            <p:ph idx="1"/>
          </p:nvPr>
        </p:nvSpPr>
        <p:spPr>
          <a:xfrm>
            <a:off x="595086" y="1261543"/>
            <a:ext cx="8091713" cy="633461"/>
          </a:xfrm>
        </p:spPr>
        <p:txBody>
          <a:bodyPr>
            <a:noAutofit/>
          </a:bodyPr>
          <a:lstStyle/>
          <a:p>
            <a:pPr lvl="0">
              <a:buNone/>
            </a:pPr>
            <a:r>
              <a:rPr lang="en-US" sz="2400" i="1" dirty="0">
                <a:solidFill>
                  <a:srgbClr val="0070C0"/>
                </a:solidFill>
              </a:rPr>
              <a:t>Once upon a time…in my high school classroom…</a:t>
            </a:r>
          </a:p>
        </p:txBody>
      </p:sp>
      <p:grpSp>
        <p:nvGrpSpPr>
          <p:cNvPr id="48" name="Group 47"/>
          <p:cNvGrpSpPr/>
          <p:nvPr/>
        </p:nvGrpSpPr>
        <p:grpSpPr>
          <a:xfrm>
            <a:off x="2220686" y="2201509"/>
            <a:ext cx="1707718" cy="1581467"/>
            <a:chOff x="901811" y="2820854"/>
            <a:chExt cx="1099014" cy="1097280"/>
          </a:xfrm>
        </p:grpSpPr>
        <p:cxnSp>
          <p:nvCxnSpPr>
            <p:cNvPr id="27" name="Straight Connector 26"/>
            <p:cNvCxnSpPr/>
            <p:nvPr/>
          </p:nvCxnSpPr>
          <p:spPr>
            <a:xfrm>
              <a:off x="901811" y="3372915"/>
              <a:ext cx="109728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447007" y="2820854"/>
              <a:ext cx="0" cy="54864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903545" y="2820854"/>
              <a:ext cx="1097280" cy="1097280"/>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Slide Number Placeholder 31"/>
          <p:cNvSpPr>
            <a:spLocks noGrp="1"/>
          </p:cNvSpPr>
          <p:nvPr>
            <p:ph type="sldNum" sz="quarter" idx="12"/>
          </p:nvPr>
        </p:nvSpPr>
        <p:spPr/>
        <p:txBody>
          <a:bodyPr/>
          <a:lstStyle/>
          <a:p>
            <a:endParaRPr lang="en-US" dirty="0"/>
          </a:p>
        </p:txBody>
      </p:sp>
      <p:pic>
        <p:nvPicPr>
          <p:cNvPr id="4" name="Picture 3">
            <a:extLst>
              <a:ext uri="{FF2B5EF4-FFF2-40B4-BE49-F238E27FC236}">
                <a16:creationId xmlns:a16="http://schemas.microsoft.com/office/drawing/2014/main" id="{35566DC9-7368-4009-BD77-D9D08484728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27801" y="2406802"/>
            <a:ext cx="2002946" cy="2716739"/>
          </a:xfrm>
          <a:prstGeom prst="rect">
            <a:avLst/>
          </a:prstGeom>
        </p:spPr>
      </p:pic>
      <p:sp>
        <p:nvSpPr>
          <p:cNvPr id="7" name="TextBox 6">
            <a:extLst>
              <a:ext uri="{FF2B5EF4-FFF2-40B4-BE49-F238E27FC236}">
                <a16:creationId xmlns:a16="http://schemas.microsoft.com/office/drawing/2014/main" id="{DC802384-4932-46E4-8813-337426386E38}"/>
              </a:ext>
            </a:extLst>
          </p:cNvPr>
          <p:cNvSpPr txBox="1"/>
          <p:nvPr/>
        </p:nvSpPr>
        <p:spPr>
          <a:xfrm>
            <a:off x="-4404381" y="7064388"/>
            <a:ext cx="4410075" cy="230832"/>
          </a:xfrm>
          <a:prstGeom prst="rect">
            <a:avLst/>
          </a:prstGeom>
          <a:noFill/>
        </p:spPr>
        <p:txBody>
          <a:bodyPr wrap="square" rtlCol="0">
            <a:spAutoFit/>
          </a:bodyPr>
          <a:lstStyle/>
          <a:p>
            <a:r>
              <a:rPr lang="en-US" sz="900">
                <a:hlinkClick r:id="rId4" tooltip="https://drzreflects.blogspot.com/2012/07/professional-development-meme-2012.html"/>
              </a:rPr>
              <a:t>This Photo</a:t>
            </a:r>
            <a:r>
              <a:rPr lang="en-US" sz="900"/>
              <a:t> by Unknown Author is licensed under </a:t>
            </a:r>
            <a:r>
              <a:rPr lang="en-US" sz="900">
                <a:hlinkClick r:id="rId5" tooltip="https://creativecommons.org/licenses/by/3.0/"/>
              </a:rPr>
              <a:t>CC BY</a:t>
            </a:r>
            <a:endParaRPr lang="en-US" sz="900"/>
          </a:p>
        </p:txBody>
      </p:sp>
      <p:sp>
        <p:nvSpPr>
          <p:cNvPr id="10" name="TextBox 9">
            <a:extLst>
              <a:ext uri="{FF2B5EF4-FFF2-40B4-BE49-F238E27FC236}">
                <a16:creationId xmlns:a16="http://schemas.microsoft.com/office/drawing/2014/main" id="{C148D196-313C-4A2B-8693-6B31DFD5F035}"/>
              </a:ext>
            </a:extLst>
          </p:cNvPr>
          <p:cNvSpPr txBox="1"/>
          <p:nvPr/>
        </p:nvSpPr>
        <p:spPr>
          <a:xfrm>
            <a:off x="-4422211" y="6719850"/>
            <a:ext cx="4745736" cy="230832"/>
          </a:xfrm>
          <a:prstGeom prst="rect">
            <a:avLst/>
          </a:prstGeom>
          <a:noFill/>
        </p:spPr>
        <p:txBody>
          <a:bodyPr wrap="square" rtlCol="0">
            <a:spAutoFit/>
          </a:bodyPr>
          <a:lstStyle/>
          <a:p>
            <a:r>
              <a:rPr lang="en-US" sz="900">
                <a:hlinkClick r:id="rId6" tooltip="https://basementdesigner.com/basement-finishing-102/light-bulb-idea/"/>
              </a:rPr>
              <a:t>This Photo</a:t>
            </a:r>
            <a:r>
              <a:rPr lang="en-US" sz="900"/>
              <a:t> by Unknown Author is licensed under </a:t>
            </a:r>
            <a:r>
              <a:rPr lang="en-US" sz="900">
                <a:hlinkClick r:id="rId5" tooltip="https://creativecommons.org/licenses/by/3.0/"/>
              </a:rPr>
              <a:t>CC BY</a:t>
            </a:r>
            <a:endParaRPr lang="en-US" sz="900"/>
          </a:p>
        </p:txBody>
      </p:sp>
      <p:sp>
        <p:nvSpPr>
          <p:cNvPr id="2" name="TextBox 1">
            <a:extLst>
              <a:ext uri="{FF2B5EF4-FFF2-40B4-BE49-F238E27FC236}">
                <a16:creationId xmlns:a16="http://schemas.microsoft.com/office/drawing/2014/main" id="{AC4F8E7A-4DE8-47F9-A418-F0B7B005E882}"/>
              </a:ext>
            </a:extLst>
          </p:cNvPr>
          <p:cNvSpPr txBox="1"/>
          <p:nvPr/>
        </p:nvSpPr>
        <p:spPr>
          <a:xfrm>
            <a:off x="2128089" y="4517111"/>
            <a:ext cx="2339740" cy="461665"/>
          </a:xfrm>
          <a:prstGeom prst="rect">
            <a:avLst/>
          </a:prstGeom>
          <a:noFill/>
        </p:spPr>
        <p:txBody>
          <a:bodyPr wrap="square" rtlCol="0">
            <a:spAutoFit/>
          </a:bodyPr>
          <a:lstStyle/>
          <a:p>
            <a:r>
              <a:rPr lang="en-US" sz="2400" dirty="0">
                <a:latin typeface="Comic Sans MS" panose="030F0702030302020204" pitchFamily="66" charset="0"/>
              </a:rPr>
              <a:t>THIRDS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MAKING FRACTION STRIPS</a:t>
            </a:r>
          </a:p>
        </p:txBody>
      </p:sp>
      <p:pic>
        <p:nvPicPr>
          <p:cNvPr id="4" name="Picture 3" descr="C:\Users\user\Desktop\array ppt\20140831_162213.jpg"/>
          <p:cNvPicPr/>
          <p:nvPr/>
        </p:nvPicPr>
        <p:blipFill rotWithShape="1">
          <a:blip r:embed="rId3" cstate="print">
            <a:extLst>
              <a:ext uri="{28A0092B-C50C-407E-A947-70E740481C1C}">
                <a14:useLocalDpi xmlns:a14="http://schemas.microsoft.com/office/drawing/2010/main" val="0"/>
              </a:ext>
            </a:extLst>
          </a:blip>
          <a:srcRect l="16150" t="28097" r="2610" b="44469"/>
          <a:stretch/>
        </p:blipFill>
        <p:spPr bwMode="auto">
          <a:xfrm>
            <a:off x="1638300" y="2581483"/>
            <a:ext cx="5867400" cy="2286000"/>
          </a:xfrm>
          <a:prstGeom prst="rect">
            <a:avLst/>
          </a:prstGeom>
          <a:noFill/>
          <a:ln>
            <a:noFill/>
          </a:ln>
          <a:extLst>
            <a:ext uri="{53640926-AAD7-44d8-BBD7-CCE9431645EC}">
              <a14:shadowObscured xmlns="" xmlns:a14="http://schemas.microsoft.com/office/drawing/2010/main"/>
            </a:ext>
          </a:extLst>
        </p:spPr>
      </p:pic>
      <p:grpSp>
        <p:nvGrpSpPr>
          <p:cNvPr id="16" name="Group 15"/>
          <p:cNvGrpSpPr/>
          <p:nvPr/>
        </p:nvGrpSpPr>
        <p:grpSpPr>
          <a:xfrm>
            <a:off x="911676" y="1841945"/>
            <a:ext cx="6172200" cy="1245476"/>
            <a:chOff x="1371600" y="1650124"/>
            <a:chExt cx="6172200" cy="1245476"/>
          </a:xfrm>
        </p:grpSpPr>
        <p:sp>
          <p:nvSpPr>
            <p:cNvPr id="6" name="TextBox 5"/>
            <p:cNvSpPr txBox="1"/>
            <p:nvPr/>
          </p:nvSpPr>
          <p:spPr>
            <a:xfrm>
              <a:off x="1371600" y="1650124"/>
              <a:ext cx="2819400" cy="461665"/>
            </a:xfrm>
            <a:prstGeom prst="rect">
              <a:avLst/>
            </a:prstGeom>
            <a:noFill/>
          </p:spPr>
          <p:txBody>
            <a:bodyPr wrap="square" rtlCol="0">
              <a:spAutoFit/>
            </a:bodyPr>
            <a:lstStyle/>
            <a:p>
              <a:r>
                <a:rPr lang="en-US" sz="2400" dirty="0">
                  <a:solidFill>
                    <a:srgbClr val="FF0000"/>
                  </a:solidFill>
                </a:rPr>
                <a:t>0 and 1 at the edges</a:t>
              </a:r>
            </a:p>
          </p:txBody>
        </p:sp>
        <p:cxnSp>
          <p:nvCxnSpPr>
            <p:cNvPr id="7" name="Straight Arrow Connector 6"/>
            <p:cNvCxnSpPr/>
            <p:nvPr/>
          </p:nvCxnSpPr>
          <p:spPr>
            <a:xfrm flipH="1">
              <a:off x="2514600" y="2111789"/>
              <a:ext cx="419100" cy="78381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33700" y="2106534"/>
              <a:ext cx="4610100" cy="7890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196769" y="4269381"/>
            <a:ext cx="2819400" cy="1196203"/>
            <a:chOff x="3505200" y="4218462"/>
            <a:chExt cx="2819400" cy="1196203"/>
          </a:xfrm>
        </p:grpSpPr>
        <p:sp>
          <p:nvSpPr>
            <p:cNvPr id="12" name="TextBox 11"/>
            <p:cNvSpPr txBox="1"/>
            <p:nvPr/>
          </p:nvSpPr>
          <p:spPr>
            <a:xfrm>
              <a:off x="3505200" y="4953000"/>
              <a:ext cx="2819400" cy="461665"/>
            </a:xfrm>
            <a:prstGeom prst="rect">
              <a:avLst/>
            </a:prstGeom>
            <a:noFill/>
          </p:spPr>
          <p:txBody>
            <a:bodyPr wrap="square" rtlCol="0">
              <a:spAutoFit/>
            </a:bodyPr>
            <a:lstStyle/>
            <a:p>
              <a:r>
                <a:rPr lang="en-US" sz="2400" dirty="0">
                  <a:solidFill>
                    <a:srgbClr val="FF0000"/>
                  </a:solidFill>
                </a:rPr>
                <a:t>Label each strip</a:t>
              </a:r>
            </a:p>
          </p:txBody>
        </p:sp>
        <p:cxnSp>
          <p:nvCxnSpPr>
            <p:cNvPr id="13" name="Straight Arrow Connector 12"/>
            <p:cNvCxnSpPr/>
            <p:nvPr/>
          </p:nvCxnSpPr>
          <p:spPr>
            <a:xfrm flipH="1" flipV="1">
              <a:off x="4610100" y="4218462"/>
              <a:ext cx="209550" cy="7345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808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CREATING A FRACTION ARRAY</a:t>
            </a:r>
          </a:p>
        </p:txBody>
      </p:sp>
      <p:pic>
        <p:nvPicPr>
          <p:cNvPr id="5" name="Picture 4" descr="C:\Users\user\Desktop\array ppt\20140831_162253.jpg"/>
          <p:cNvPicPr/>
          <p:nvPr/>
        </p:nvPicPr>
        <p:blipFill rotWithShape="1">
          <a:blip r:embed="rId3" cstate="print">
            <a:extLst>
              <a:ext uri="{28A0092B-C50C-407E-A947-70E740481C1C}">
                <a14:useLocalDpi xmlns:a14="http://schemas.microsoft.com/office/drawing/2010/main" val="0"/>
              </a:ext>
            </a:extLst>
          </a:blip>
          <a:srcRect l="18910" t="10469" r="4007" b="33334"/>
          <a:stretch/>
        </p:blipFill>
        <p:spPr bwMode="auto">
          <a:xfrm>
            <a:off x="2468370" y="2039244"/>
            <a:ext cx="4441723" cy="2961967"/>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093017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Autofit/>
          </a:bodyPr>
          <a:lstStyle/>
          <a:p>
            <a:r>
              <a:rPr lang="en-US" sz="4800" dirty="0"/>
              <a:t>FRACTION STRIPS 2</a:t>
            </a:r>
          </a:p>
        </p:txBody>
      </p:sp>
      <p:sp>
        <p:nvSpPr>
          <p:cNvPr id="5" name="AutoShape 2" descr="Image result for PICTURE OF FRACTION STRIP CH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C:\Users\user\Desktop\array ppt\001.jpg"/>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l="1" t="7925" r="-1603" b="38929"/>
          <a:stretch/>
        </p:blipFill>
        <p:spPr bwMode="auto">
          <a:xfrm>
            <a:off x="1276351" y="1303338"/>
            <a:ext cx="6320204" cy="5010033"/>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xmlns=""/>
            </a:ext>
          </a:extLst>
        </p:spPr>
      </p:pic>
      <p:grpSp>
        <p:nvGrpSpPr>
          <p:cNvPr id="6" name="Group 5">
            <a:extLst>
              <a:ext uri="{FF2B5EF4-FFF2-40B4-BE49-F238E27FC236}">
                <a16:creationId xmlns:a16="http://schemas.microsoft.com/office/drawing/2014/main" id="{933A5916-BDF0-4AEA-B2B1-0BAC70BC73BA}"/>
              </a:ext>
            </a:extLst>
          </p:cNvPr>
          <p:cNvGrpSpPr/>
          <p:nvPr/>
        </p:nvGrpSpPr>
        <p:grpSpPr>
          <a:xfrm>
            <a:off x="629963" y="2306068"/>
            <a:ext cx="1295198" cy="2379871"/>
            <a:chOff x="629963" y="2306068"/>
            <a:chExt cx="1295198" cy="2379871"/>
          </a:xfrm>
        </p:grpSpPr>
        <p:sp>
          <p:nvSpPr>
            <p:cNvPr id="3" name="Arrow: Right 2">
              <a:extLst>
                <a:ext uri="{FF2B5EF4-FFF2-40B4-BE49-F238E27FC236}">
                  <a16:creationId xmlns:a16="http://schemas.microsoft.com/office/drawing/2014/main" id="{3466875D-A217-40CC-874B-E8AE2DB35CA3}"/>
                </a:ext>
              </a:extLst>
            </p:cNvPr>
            <p:cNvSpPr/>
            <p:nvPr/>
          </p:nvSpPr>
          <p:spPr>
            <a:xfrm>
              <a:off x="629964" y="2306068"/>
              <a:ext cx="1292773" cy="2680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54303333-27D7-4B0C-A04F-79DDD6CE49F8}"/>
                </a:ext>
              </a:extLst>
            </p:cNvPr>
            <p:cNvSpPr/>
            <p:nvPr/>
          </p:nvSpPr>
          <p:spPr>
            <a:xfrm>
              <a:off x="632388" y="2898874"/>
              <a:ext cx="1292773" cy="2680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91CFCADB-289D-48D9-BCDD-3725321E4A39}"/>
                </a:ext>
              </a:extLst>
            </p:cNvPr>
            <p:cNvSpPr/>
            <p:nvPr/>
          </p:nvSpPr>
          <p:spPr>
            <a:xfrm>
              <a:off x="629963" y="4417925"/>
              <a:ext cx="1292773" cy="2680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5FE5910-164D-491A-A16B-026CCD389511}"/>
              </a:ext>
            </a:extLst>
          </p:cNvPr>
          <p:cNvGrpSpPr/>
          <p:nvPr/>
        </p:nvGrpSpPr>
        <p:grpSpPr>
          <a:xfrm flipH="1">
            <a:off x="7394024" y="2665894"/>
            <a:ext cx="1292776" cy="3263612"/>
            <a:chOff x="-5032939" y="1749341"/>
            <a:chExt cx="1292776" cy="3263612"/>
          </a:xfrm>
        </p:grpSpPr>
        <p:grpSp>
          <p:nvGrpSpPr>
            <p:cNvPr id="11" name="Group 10">
              <a:extLst>
                <a:ext uri="{FF2B5EF4-FFF2-40B4-BE49-F238E27FC236}">
                  <a16:creationId xmlns:a16="http://schemas.microsoft.com/office/drawing/2014/main" id="{DBE806AC-2191-4F43-9F3F-02953FCDF55A}"/>
                </a:ext>
              </a:extLst>
            </p:cNvPr>
            <p:cNvGrpSpPr/>
            <p:nvPr/>
          </p:nvGrpSpPr>
          <p:grpSpPr>
            <a:xfrm>
              <a:off x="-5032939" y="1749341"/>
              <a:ext cx="1292776" cy="3263612"/>
              <a:chOff x="1287267" y="2133446"/>
              <a:chExt cx="1292776" cy="3263612"/>
            </a:xfrm>
            <a:solidFill>
              <a:srgbClr val="FFC000"/>
            </a:solidFill>
          </p:grpSpPr>
          <p:sp>
            <p:nvSpPr>
              <p:cNvPr id="12" name="Arrow: Right 11">
                <a:extLst>
                  <a:ext uri="{FF2B5EF4-FFF2-40B4-BE49-F238E27FC236}">
                    <a16:creationId xmlns:a16="http://schemas.microsoft.com/office/drawing/2014/main" id="{C3706CBA-D0B3-4D41-80A1-62C036F2C7C7}"/>
                  </a:ext>
                </a:extLst>
              </p:cNvPr>
              <p:cNvSpPr/>
              <p:nvPr/>
            </p:nvSpPr>
            <p:spPr>
              <a:xfrm>
                <a:off x="1287270" y="2133446"/>
                <a:ext cx="1292773" cy="268014"/>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71C53E04-814E-4B36-B322-A708775519D4}"/>
                  </a:ext>
                </a:extLst>
              </p:cNvPr>
              <p:cNvSpPr/>
              <p:nvPr/>
            </p:nvSpPr>
            <p:spPr>
              <a:xfrm>
                <a:off x="1287269" y="3208830"/>
                <a:ext cx="1292773" cy="230417"/>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C2A5651-D717-4722-BDAA-E535C8478DD9}"/>
                  </a:ext>
                </a:extLst>
              </p:cNvPr>
              <p:cNvSpPr/>
              <p:nvPr/>
            </p:nvSpPr>
            <p:spPr>
              <a:xfrm>
                <a:off x="1287267" y="5129044"/>
                <a:ext cx="1292773" cy="268014"/>
              </a:xfrm>
              <a:prstGeom prs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Arrow: Right 14">
              <a:extLst>
                <a:ext uri="{FF2B5EF4-FFF2-40B4-BE49-F238E27FC236}">
                  <a16:creationId xmlns:a16="http://schemas.microsoft.com/office/drawing/2014/main" id="{0ACC5F81-50B6-467F-ABF5-7F99DE85C0EC}"/>
                </a:ext>
              </a:extLst>
            </p:cNvPr>
            <p:cNvSpPr/>
            <p:nvPr/>
          </p:nvSpPr>
          <p:spPr>
            <a:xfrm>
              <a:off x="-5032938" y="3843364"/>
              <a:ext cx="1292773" cy="268014"/>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332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ANOTHER ARRAY</a:t>
            </a:r>
          </a:p>
        </p:txBody>
      </p:sp>
      <p:sp>
        <p:nvSpPr>
          <p:cNvPr id="5" name="AutoShape 2" descr="Image result for PICTURE OF FRACTION STRIP CH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3" name="Picture 3" descr="C:\Users\user\Desktop\FRACTION ARRA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169" y="1074738"/>
            <a:ext cx="5847965" cy="50974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95416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Autofit/>
          </a:bodyPr>
          <a:lstStyle/>
          <a:p>
            <a:r>
              <a:rPr lang="en-US" sz="3000" b="1" dirty="0">
                <a:latin typeface="Arial" panose="020B0604020202020204" pitchFamily="34" charset="0"/>
                <a:cs typeface="Arial" panose="020B0604020202020204" pitchFamily="34" charset="0"/>
              </a:rPr>
              <a:t>STRATEGIES FOR ORDERING FRACTIONS</a:t>
            </a:r>
            <a:br>
              <a:rPr lang="en-US" sz="3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STRATEGY 1</a:t>
            </a:r>
          </a:p>
        </p:txBody>
      </p:sp>
      <p:grpSp>
        <p:nvGrpSpPr>
          <p:cNvPr id="10" name="Group 9"/>
          <p:cNvGrpSpPr/>
          <p:nvPr/>
        </p:nvGrpSpPr>
        <p:grpSpPr>
          <a:xfrm>
            <a:off x="491180" y="1204938"/>
            <a:ext cx="8161641" cy="5112735"/>
            <a:chOff x="418479" y="1044349"/>
            <a:chExt cx="8161641" cy="4518251"/>
          </a:xfrm>
        </p:grpSpPr>
        <p:pic>
          <p:nvPicPr>
            <p:cNvPr id="5" name="Picture 4" descr="C:\Users\user\Desktop\array ppt\001.jpg"/>
            <p:cNvPicPr/>
            <p:nvPr/>
          </p:nvPicPr>
          <p:blipFill rotWithShape="1">
            <a:blip r:embed="rId3" cstate="print">
              <a:extLst>
                <a:ext uri="{28A0092B-C50C-407E-A947-70E740481C1C}">
                  <a14:useLocalDpi xmlns:a14="http://schemas.microsoft.com/office/drawing/2010/main" val="0"/>
                </a:ext>
              </a:extLst>
            </a:blip>
            <a:srcRect l="8569" t="15044" r="-1603" b="38929"/>
            <a:stretch/>
          </p:blipFill>
          <p:spPr bwMode="auto">
            <a:xfrm>
              <a:off x="418479" y="1044349"/>
              <a:ext cx="8161641" cy="4518251"/>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xmlns=""/>
              </a:ext>
            </a:extLst>
          </p:spPr>
        </p:pic>
        <p:sp>
          <p:nvSpPr>
            <p:cNvPr id="6" name="Oval 5"/>
            <p:cNvSpPr/>
            <p:nvPr/>
          </p:nvSpPr>
          <p:spPr>
            <a:xfrm>
              <a:off x="2384691" y="2282850"/>
              <a:ext cx="582317" cy="59156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703418" y="4249464"/>
              <a:ext cx="582317" cy="59156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31364" y="1516254"/>
              <a:ext cx="582317" cy="59156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24290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Autofit/>
          </a:bodyPr>
          <a:lstStyle/>
          <a:p>
            <a:r>
              <a:rPr lang="en-US" sz="3000" b="1" dirty="0">
                <a:latin typeface="Arial" panose="020B0604020202020204" pitchFamily="34" charset="0"/>
                <a:cs typeface="Arial" panose="020B0604020202020204" pitchFamily="34" charset="0"/>
              </a:rPr>
              <a:t>STRATEGIES FOR ORDERING FRACTIONS</a:t>
            </a:r>
            <a:br>
              <a:rPr lang="en-US" sz="3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STRATEGY 2</a:t>
            </a:r>
          </a:p>
        </p:txBody>
      </p:sp>
      <p:grpSp>
        <p:nvGrpSpPr>
          <p:cNvPr id="4" name="Group 3"/>
          <p:cNvGrpSpPr/>
          <p:nvPr/>
        </p:nvGrpSpPr>
        <p:grpSpPr>
          <a:xfrm>
            <a:off x="457200" y="1168143"/>
            <a:ext cx="8161641" cy="5029607"/>
            <a:chOff x="384499" y="1011295"/>
            <a:chExt cx="8161641" cy="4518251"/>
          </a:xfrm>
        </p:grpSpPr>
        <p:pic>
          <p:nvPicPr>
            <p:cNvPr id="5" name="Picture 4" descr="C:\Users\user\Desktop\array ppt\001.jpg"/>
            <p:cNvPicPr/>
            <p:nvPr/>
          </p:nvPicPr>
          <p:blipFill rotWithShape="1">
            <a:blip r:embed="rId3" cstate="print">
              <a:extLst>
                <a:ext uri="{28A0092B-C50C-407E-A947-70E740481C1C}">
                  <a14:useLocalDpi xmlns:a14="http://schemas.microsoft.com/office/drawing/2010/main" val="0"/>
                </a:ext>
              </a:extLst>
            </a:blip>
            <a:srcRect l="8569" t="15044" r="-1603" b="38929"/>
            <a:stretch/>
          </p:blipFill>
          <p:spPr bwMode="auto">
            <a:xfrm>
              <a:off x="384499" y="1011295"/>
              <a:ext cx="8161641" cy="4518251"/>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xmlns=""/>
              </a:ext>
            </a:extLst>
          </p:spPr>
        </p:pic>
        <p:sp>
          <p:nvSpPr>
            <p:cNvPr id="10" name="Oval 9"/>
            <p:cNvSpPr/>
            <p:nvPr/>
          </p:nvSpPr>
          <p:spPr>
            <a:xfrm>
              <a:off x="5912718" y="2208770"/>
              <a:ext cx="646471" cy="56155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525209" y="3141859"/>
              <a:ext cx="646471" cy="56155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690705" y="4630983"/>
              <a:ext cx="646471" cy="56155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7678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rmAutofit/>
          </a:bodyPr>
          <a:lstStyle/>
          <a:p>
            <a:pPr lvl="0"/>
            <a:r>
              <a:rPr lang="en-US" sz="2800" dirty="0"/>
              <a:t>AGENDA</a:t>
            </a:r>
            <a:endParaRPr lang="en-US" sz="3200" dirty="0"/>
          </a:p>
        </p:txBody>
      </p:sp>
      <p:sp>
        <p:nvSpPr>
          <p:cNvPr id="4" name="TextBox 3">
            <a:extLst>
              <a:ext uri="{FF2B5EF4-FFF2-40B4-BE49-F238E27FC236}">
                <a16:creationId xmlns:a16="http://schemas.microsoft.com/office/drawing/2014/main" id="{52B52A35-54C7-496E-B6D5-0580A38D2AA3}"/>
              </a:ext>
            </a:extLst>
          </p:cNvPr>
          <p:cNvSpPr txBox="1"/>
          <p:nvPr/>
        </p:nvSpPr>
        <p:spPr>
          <a:xfrm>
            <a:off x="1277753" y="1576664"/>
            <a:ext cx="6588493" cy="3970318"/>
          </a:xfrm>
          <a:prstGeom prst="rect">
            <a:avLst/>
          </a:prstGeom>
          <a:noFill/>
        </p:spPr>
        <p:txBody>
          <a:bodyPr wrap="square" rtlCol="0">
            <a:spAutoFit/>
          </a:bodyPr>
          <a:lstStyle/>
          <a:p>
            <a:pPr marL="457200" indent="-457200">
              <a:buFont typeface="Wingdings" panose="05000000000000000000" pitchFamily="2" charset="2"/>
              <a:buChar char="q"/>
            </a:pPr>
            <a:r>
              <a:rPr lang="en-US" sz="2800" dirty="0">
                <a:solidFill>
                  <a:srgbClr val="FFC000"/>
                </a:solidFill>
                <a:latin typeface="Verdana" panose="020B0604030504040204" pitchFamily="34" charset="0"/>
                <a:ea typeface="Verdana" panose="020B0604030504040204" pitchFamily="34" charset="0"/>
              </a:rPr>
              <a:t>Why Fractions?</a:t>
            </a:r>
          </a:p>
          <a:p>
            <a:endParaRPr lang="en-US" sz="2800" dirty="0">
              <a:solidFill>
                <a:srgbClr val="FF0000"/>
              </a:solidFill>
              <a:latin typeface="Verdana" panose="020B0604030504040204" pitchFamily="34" charset="0"/>
              <a:ea typeface="Verdana" panose="020B0604030504040204" pitchFamily="34" charset="0"/>
            </a:endParaRPr>
          </a:p>
          <a:p>
            <a:pPr marL="457200" indent="-457200">
              <a:buFont typeface="Wingdings" panose="05000000000000000000" pitchFamily="2" charset="2"/>
              <a:buChar char="q"/>
            </a:pPr>
            <a:r>
              <a:rPr lang="en-US" sz="2800" dirty="0">
                <a:solidFill>
                  <a:srgbClr val="FF0000"/>
                </a:solidFill>
                <a:latin typeface="Verdana" panose="020B0604030504040204" pitchFamily="34" charset="0"/>
                <a:ea typeface="Verdana" panose="020B0604030504040204" pitchFamily="34" charset="0"/>
              </a:rPr>
              <a:t>Our Intervention Resources</a:t>
            </a:r>
          </a:p>
          <a:p>
            <a:endParaRPr lang="en-US" sz="2800" dirty="0">
              <a:solidFill>
                <a:srgbClr val="0070C0"/>
              </a:solidFill>
              <a:latin typeface="Verdana" panose="020B0604030504040204" pitchFamily="34" charset="0"/>
              <a:ea typeface="Verdana" panose="020B0604030504040204" pitchFamily="34" charset="0"/>
            </a:endParaRPr>
          </a:p>
          <a:p>
            <a:pPr marL="457200" indent="-457200">
              <a:buFont typeface="Wingdings" panose="05000000000000000000" pitchFamily="2" charset="2"/>
              <a:buChar char="q"/>
            </a:pPr>
            <a:r>
              <a:rPr lang="en-US" sz="2800" dirty="0">
                <a:solidFill>
                  <a:srgbClr val="00B050"/>
                </a:solidFill>
                <a:latin typeface="Verdana" panose="020B0604030504040204" pitchFamily="34" charset="0"/>
                <a:ea typeface="Verdana" panose="020B0604030504040204" pitchFamily="34" charset="0"/>
              </a:rPr>
              <a:t>Fraction Concepts</a:t>
            </a:r>
          </a:p>
          <a:p>
            <a:pPr marL="457200" indent="-457200">
              <a:buFont typeface="Wingdings" panose="05000000000000000000" pitchFamily="2" charset="2"/>
              <a:buChar char="q"/>
            </a:pPr>
            <a:endParaRPr lang="en-US" sz="2800" dirty="0">
              <a:solidFill>
                <a:srgbClr val="00B050"/>
              </a:solidFill>
              <a:latin typeface="Verdana" panose="020B0604030504040204" pitchFamily="34" charset="0"/>
              <a:ea typeface="Verdana" panose="020B0604030504040204" pitchFamily="34" charset="0"/>
            </a:endParaRPr>
          </a:p>
          <a:p>
            <a:pPr marL="457200" indent="-457200">
              <a:buFont typeface="Wingdings" panose="05000000000000000000" pitchFamily="2" charset="2"/>
              <a:buChar char="q"/>
            </a:pPr>
            <a:r>
              <a:rPr lang="en-US" sz="2800" dirty="0">
                <a:solidFill>
                  <a:srgbClr val="0070C0"/>
                </a:solidFill>
                <a:latin typeface="Verdana" panose="020B0604030504040204" pitchFamily="34" charset="0"/>
                <a:ea typeface="Verdana" panose="020B0604030504040204" pitchFamily="34" charset="0"/>
              </a:rPr>
              <a:t>Fraction Subtraction</a:t>
            </a:r>
            <a:endParaRPr lang="en-US" sz="2800" dirty="0">
              <a:solidFill>
                <a:srgbClr val="00B050"/>
              </a:solidFill>
              <a:latin typeface="Verdana" panose="020B0604030504040204" pitchFamily="34" charset="0"/>
              <a:ea typeface="Verdana" panose="020B0604030504040204" pitchFamily="34" charset="0"/>
            </a:endParaRPr>
          </a:p>
          <a:p>
            <a:endParaRPr lang="en-US" sz="2800" dirty="0">
              <a:solidFill>
                <a:srgbClr val="00B050"/>
              </a:solidFill>
              <a:latin typeface="Verdana" panose="020B0604030504040204" pitchFamily="34" charset="0"/>
              <a:ea typeface="Verdana" panose="020B0604030504040204" pitchFamily="34" charset="0"/>
            </a:endParaRPr>
          </a:p>
          <a:p>
            <a:pPr marL="461963" indent="-461963">
              <a:buFont typeface="Wingdings" panose="05000000000000000000" pitchFamily="2" charset="2"/>
              <a:buChar char="q"/>
            </a:pPr>
            <a:r>
              <a:rPr lang="en-US" sz="2800" dirty="0">
                <a:solidFill>
                  <a:srgbClr val="7030A0"/>
                </a:solidFill>
                <a:latin typeface="Verdana" panose="020B0604030504040204" pitchFamily="34" charset="0"/>
                <a:ea typeface="Verdana" panose="020B0604030504040204" pitchFamily="34" charset="0"/>
              </a:rPr>
              <a:t>Fraction Division</a:t>
            </a:r>
          </a:p>
        </p:txBody>
      </p:sp>
    </p:spTree>
    <p:extLst>
      <p:ext uri="{BB962C8B-B14F-4D97-AF65-F5344CB8AC3E}">
        <p14:creationId xmlns:p14="http://schemas.microsoft.com/office/powerpoint/2010/main" val="407120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Autofit/>
          </a:bodyPr>
          <a:lstStyle/>
          <a:p>
            <a:r>
              <a:rPr lang="en-US" sz="3000" b="1" dirty="0">
                <a:latin typeface="Arial" panose="020B0604020202020204" pitchFamily="34" charset="0"/>
                <a:cs typeface="Arial" panose="020B0604020202020204" pitchFamily="34" charset="0"/>
              </a:rPr>
              <a:t>STRATEGIES FOR ORDERING FRACTIONS</a:t>
            </a:r>
            <a:br>
              <a:rPr lang="en-US" sz="3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STRATEGY 3</a:t>
            </a:r>
          </a:p>
        </p:txBody>
      </p:sp>
      <p:grpSp>
        <p:nvGrpSpPr>
          <p:cNvPr id="4" name="Group 3"/>
          <p:cNvGrpSpPr/>
          <p:nvPr/>
        </p:nvGrpSpPr>
        <p:grpSpPr>
          <a:xfrm>
            <a:off x="491180" y="1204938"/>
            <a:ext cx="8161641" cy="5029607"/>
            <a:chOff x="418479" y="1044349"/>
            <a:chExt cx="8161641" cy="4518251"/>
          </a:xfrm>
        </p:grpSpPr>
        <p:pic>
          <p:nvPicPr>
            <p:cNvPr id="5" name="Picture 4" descr="C:\Users\user\Desktop\array ppt\001.jpg"/>
            <p:cNvPicPr/>
            <p:nvPr/>
          </p:nvPicPr>
          <p:blipFill rotWithShape="1">
            <a:blip r:embed="rId3" cstate="print">
              <a:extLst>
                <a:ext uri="{28A0092B-C50C-407E-A947-70E740481C1C}">
                  <a14:useLocalDpi xmlns:a14="http://schemas.microsoft.com/office/drawing/2010/main" val="0"/>
                </a:ext>
              </a:extLst>
            </a:blip>
            <a:srcRect l="8569" t="15044" r="-1603" b="38929"/>
            <a:stretch/>
          </p:blipFill>
          <p:spPr bwMode="auto">
            <a:xfrm>
              <a:off x="418479" y="1044349"/>
              <a:ext cx="8161641" cy="4518251"/>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xmlns=""/>
              </a:ext>
            </a:extLst>
          </p:spPr>
        </p:pic>
        <p:sp>
          <p:nvSpPr>
            <p:cNvPr id="10" name="Oval 9"/>
            <p:cNvSpPr/>
            <p:nvPr/>
          </p:nvSpPr>
          <p:spPr>
            <a:xfrm>
              <a:off x="4176063" y="2741916"/>
              <a:ext cx="646471" cy="561558"/>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612792" y="4933818"/>
              <a:ext cx="646471" cy="561558"/>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2936027" y="4154309"/>
              <a:ext cx="646471" cy="561558"/>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39774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Autofit/>
          </a:bodyPr>
          <a:lstStyle/>
          <a:p>
            <a:r>
              <a:rPr lang="en-US" sz="3000" b="1" dirty="0">
                <a:latin typeface="Arial" panose="020B0604020202020204" pitchFamily="34" charset="0"/>
                <a:cs typeface="Arial" panose="020B0604020202020204" pitchFamily="34" charset="0"/>
              </a:rPr>
              <a:t>STRATEGIES FOR ORDERING FRACTIONS</a:t>
            </a:r>
            <a:br>
              <a:rPr lang="en-US" sz="3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STRATEGY 4</a:t>
            </a:r>
          </a:p>
        </p:txBody>
      </p:sp>
      <p:grpSp>
        <p:nvGrpSpPr>
          <p:cNvPr id="6" name="Group 5"/>
          <p:cNvGrpSpPr/>
          <p:nvPr/>
        </p:nvGrpSpPr>
        <p:grpSpPr>
          <a:xfrm>
            <a:off x="491180" y="1204938"/>
            <a:ext cx="8161641" cy="5112735"/>
            <a:chOff x="418479" y="1044349"/>
            <a:chExt cx="8161641" cy="4518251"/>
          </a:xfrm>
        </p:grpSpPr>
        <p:pic>
          <p:nvPicPr>
            <p:cNvPr id="5" name="Picture 4" descr="C:\Users\user\Desktop\array ppt\001.jpg"/>
            <p:cNvPicPr/>
            <p:nvPr/>
          </p:nvPicPr>
          <p:blipFill rotWithShape="1">
            <a:blip r:embed="rId3" cstate="print">
              <a:extLst>
                <a:ext uri="{28A0092B-C50C-407E-A947-70E740481C1C}">
                  <a14:useLocalDpi xmlns:a14="http://schemas.microsoft.com/office/drawing/2010/main" val="0"/>
                </a:ext>
              </a:extLst>
            </a:blip>
            <a:srcRect l="8569" t="15044" r="-1603" b="38929"/>
            <a:stretch/>
          </p:blipFill>
          <p:spPr bwMode="auto">
            <a:xfrm>
              <a:off x="418479" y="1044349"/>
              <a:ext cx="8161641" cy="4518251"/>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xmlns=""/>
              </a:ext>
            </a:extLst>
          </p:spPr>
        </p:pic>
        <p:sp>
          <p:nvSpPr>
            <p:cNvPr id="13" name="Oval 12"/>
            <p:cNvSpPr/>
            <p:nvPr/>
          </p:nvSpPr>
          <p:spPr>
            <a:xfrm>
              <a:off x="5182339" y="2738711"/>
              <a:ext cx="555045" cy="48203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018680" y="2776812"/>
              <a:ext cx="555045" cy="48203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333324" y="2760537"/>
              <a:ext cx="555045" cy="48203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67143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Autofit/>
          </a:bodyPr>
          <a:lstStyle/>
          <a:p>
            <a:r>
              <a:rPr lang="en-US" sz="3000" b="1" dirty="0">
                <a:latin typeface="Arial" panose="020B0604020202020204" pitchFamily="34" charset="0"/>
                <a:cs typeface="Arial" panose="020B0604020202020204" pitchFamily="34" charset="0"/>
              </a:rPr>
              <a:t>STRATEGIES FOR ORDERING FRACTIONS</a:t>
            </a:r>
            <a:br>
              <a:rPr lang="en-US" sz="3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STRATEGY 5</a:t>
            </a:r>
          </a:p>
        </p:txBody>
      </p:sp>
      <p:grpSp>
        <p:nvGrpSpPr>
          <p:cNvPr id="7" name="Group 6"/>
          <p:cNvGrpSpPr/>
          <p:nvPr/>
        </p:nvGrpSpPr>
        <p:grpSpPr>
          <a:xfrm>
            <a:off x="491180" y="1204899"/>
            <a:ext cx="8161641" cy="4528422"/>
            <a:chOff x="418479" y="1034178"/>
            <a:chExt cx="8161641" cy="4528422"/>
          </a:xfrm>
        </p:grpSpPr>
        <p:pic>
          <p:nvPicPr>
            <p:cNvPr id="5" name="Picture 4" descr="C:\Users\user\Desktop\array ppt\001.jpg"/>
            <p:cNvPicPr/>
            <p:nvPr/>
          </p:nvPicPr>
          <p:blipFill rotWithShape="1">
            <a:blip r:embed="rId3" cstate="print">
              <a:extLst>
                <a:ext uri="{28A0092B-C50C-407E-A947-70E740481C1C}">
                  <a14:useLocalDpi xmlns:a14="http://schemas.microsoft.com/office/drawing/2010/main" val="0"/>
                </a:ext>
              </a:extLst>
            </a:blip>
            <a:srcRect l="8569" t="15044" r="-1603" b="38929"/>
            <a:stretch/>
          </p:blipFill>
          <p:spPr bwMode="auto">
            <a:xfrm>
              <a:off x="418479" y="1044349"/>
              <a:ext cx="8161641" cy="4518251"/>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xmlns=""/>
              </a:ext>
            </a:extLst>
          </p:spPr>
        </p:pic>
        <p:cxnSp>
          <p:nvCxnSpPr>
            <p:cNvPr id="10" name="Straight Connector 9"/>
            <p:cNvCxnSpPr/>
            <p:nvPr/>
          </p:nvCxnSpPr>
          <p:spPr>
            <a:xfrm>
              <a:off x="4451778" y="1034178"/>
              <a:ext cx="0" cy="433423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739630" y="4940176"/>
              <a:ext cx="589935" cy="51820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4693628" y="2311720"/>
              <a:ext cx="589935" cy="51820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547783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BEDC-A208-453F-8018-9F0EFCDC457B}"/>
              </a:ext>
            </a:extLst>
          </p:cNvPr>
          <p:cNvSpPr>
            <a:spLocks noGrp="1"/>
          </p:cNvSpPr>
          <p:nvPr>
            <p:ph type="title"/>
          </p:nvPr>
        </p:nvSpPr>
        <p:spPr/>
        <p:txBody>
          <a:bodyPr>
            <a:noAutofit/>
          </a:bodyPr>
          <a:lstStyle/>
          <a:p>
            <a:r>
              <a:rPr lang="en-US" sz="2800" dirty="0"/>
              <a:t>STRATEGIES FOR COMPARING FRACTIONS</a:t>
            </a:r>
          </a:p>
        </p:txBody>
      </p:sp>
      <p:sp>
        <p:nvSpPr>
          <p:cNvPr id="3" name="Content Placeholder 2">
            <a:extLst>
              <a:ext uri="{FF2B5EF4-FFF2-40B4-BE49-F238E27FC236}">
                <a16:creationId xmlns:a16="http://schemas.microsoft.com/office/drawing/2014/main" id="{48209F01-1007-48A9-93FC-A47A68263C44}"/>
              </a:ext>
            </a:extLst>
          </p:cNvPr>
          <p:cNvSpPr>
            <a:spLocks noGrp="1"/>
          </p:cNvSpPr>
          <p:nvPr>
            <p:ph idx="1"/>
          </p:nvPr>
        </p:nvSpPr>
        <p:spPr/>
        <p:txBody>
          <a:bodyPr>
            <a:normAutofit fontScale="92500" lnSpcReduction="10000"/>
          </a:bodyPr>
          <a:lstStyle/>
          <a:p>
            <a:r>
              <a:rPr lang="en-US" dirty="0">
                <a:solidFill>
                  <a:schemeClr val="accent6">
                    <a:lumMod val="75000"/>
                  </a:schemeClr>
                </a:solidFill>
              </a:rPr>
              <a:t>Unit fractions (distance from 0)</a:t>
            </a:r>
          </a:p>
          <a:p>
            <a:pPr marL="0" indent="0">
              <a:buNone/>
            </a:pPr>
            <a:r>
              <a:rPr lang="en-US" dirty="0"/>
              <a:t> </a:t>
            </a:r>
          </a:p>
          <a:p>
            <a:r>
              <a:rPr lang="en-US" dirty="0">
                <a:solidFill>
                  <a:schemeClr val="accent5">
                    <a:lumMod val="75000"/>
                  </a:schemeClr>
                </a:solidFill>
              </a:rPr>
              <a:t>1 - unit fractions (distance from 1)</a:t>
            </a:r>
          </a:p>
          <a:p>
            <a:pPr marL="0" indent="0">
              <a:buNone/>
            </a:pPr>
            <a:endParaRPr lang="en-US" dirty="0"/>
          </a:p>
          <a:p>
            <a:r>
              <a:rPr lang="en-US" dirty="0">
                <a:solidFill>
                  <a:srgbClr val="7030A0"/>
                </a:solidFill>
              </a:rPr>
              <a:t>Common numerators (multiples of unit fractions)</a:t>
            </a:r>
          </a:p>
          <a:p>
            <a:pPr marL="0" indent="0">
              <a:buNone/>
            </a:pPr>
            <a:endParaRPr lang="en-US" dirty="0"/>
          </a:p>
          <a:p>
            <a:r>
              <a:rPr lang="en-US" dirty="0">
                <a:solidFill>
                  <a:srgbClr val="00B050"/>
                </a:solidFill>
              </a:rPr>
              <a:t>Common denominators (the classic)</a:t>
            </a:r>
          </a:p>
          <a:p>
            <a:pPr marL="0" indent="0">
              <a:buNone/>
            </a:pPr>
            <a:endParaRPr lang="en-US" dirty="0"/>
          </a:p>
          <a:p>
            <a:r>
              <a:rPr lang="en-US" dirty="0">
                <a:solidFill>
                  <a:srgbClr val="FF0000"/>
                </a:solidFill>
              </a:rPr>
              <a:t>Comparison to ½ (creativity)</a:t>
            </a:r>
          </a:p>
          <a:p>
            <a:endParaRPr lang="en-US" dirty="0"/>
          </a:p>
        </p:txBody>
      </p:sp>
    </p:spTree>
    <p:extLst>
      <p:ext uri="{BB962C8B-B14F-4D97-AF65-F5344CB8AC3E}">
        <p14:creationId xmlns:p14="http://schemas.microsoft.com/office/powerpoint/2010/main" val="126961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1520"/>
          </a:xfrm>
        </p:spPr>
        <p:txBody>
          <a:bodyPr>
            <a:noAutofit/>
          </a:bodyPr>
          <a:lstStyle/>
          <a:p>
            <a:pPr lvl="0"/>
            <a:r>
              <a:rPr lang="en-US" sz="2400" dirty="0"/>
              <a:t>CONCEPT DEVELOPMENT</a:t>
            </a:r>
            <a:br>
              <a:rPr lang="en-US" sz="2400" dirty="0"/>
            </a:br>
            <a:r>
              <a:rPr lang="en-US" sz="2400" dirty="0"/>
              <a:t> Equivalence and Ordering</a:t>
            </a:r>
          </a:p>
        </p:txBody>
      </p:sp>
      <p:sp>
        <p:nvSpPr>
          <p:cNvPr id="6" name="Content Placeholder 2"/>
          <p:cNvSpPr txBox="1">
            <a:spLocks/>
          </p:cNvSpPr>
          <p:nvPr/>
        </p:nvSpPr>
        <p:spPr>
          <a:xfrm>
            <a:off x="457200" y="1256626"/>
            <a:ext cx="7634377" cy="944855"/>
          </a:xfrm>
          <a:prstGeom prst="rect">
            <a:avLst/>
          </a:prstGeom>
        </p:spPr>
        <p:txBody>
          <a:bodyPr vert="horz" lIns="91440" tIns="45720" rIns="91440" bIns="45720" rtlCol="0">
            <a:noAutofit/>
          </a:bodyPr>
          <a:lstStyle/>
          <a:p>
            <a:pPr marR="0" lvl="0" algn="ctr" defTabSz="457200" rtl="0" eaLnBrk="1" fontAlgn="auto" latinLnBrk="0" hangingPunct="1">
              <a:lnSpc>
                <a:spcPct val="100000"/>
              </a:lnSpc>
              <a:spcBef>
                <a:spcPct val="20000"/>
              </a:spcBef>
              <a:spcAft>
                <a:spcPts val="0"/>
              </a:spcAft>
              <a:buClrTx/>
              <a:buSzTx/>
              <a:buFont typeface="Arial"/>
              <a:buNone/>
              <a:tabLst/>
              <a:defRPr/>
            </a:pPr>
            <a:r>
              <a:rPr kumimoji="0" lang="en-US" sz="2400" b="0" i="1" u="none" strike="noStrike" kern="1200" cap="none" spc="0" normalizeH="0" baseline="0" noProof="0" dirty="0">
                <a:ln>
                  <a:noFill/>
                </a:ln>
                <a:solidFill>
                  <a:srgbClr val="0000FF"/>
                </a:solidFill>
                <a:effectLst/>
                <a:uLnTx/>
                <a:uFillTx/>
                <a:latin typeface="Verdana"/>
                <a:ea typeface="+mn-ea"/>
                <a:cs typeface="Verdana"/>
              </a:rPr>
              <a:t>Estimate the placement of these fractions </a:t>
            </a:r>
          </a:p>
          <a:p>
            <a:pPr marR="0" lvl="0" algn="ctr" defTabSz="457200" rtl="0" eaLnBrk="1" fontAlgn="auto" latinLnBrk="0" hangingPunct="1">
              <a:lnSpc>
                <a:spcPct val="100000"/>
              </a:lnSpc>
              <a:spcBef>
                <a:spcPct val="20000"/>
              </a:spcBef>
              <a:spcAft>
                <a:spcPts val="0"/>
              </a:spcAft>
              <a:buClrTx/>
              <a:buSzTx/>
              <a:buFont typeface="Arial"/>
              <a:buNone/>
              <a:tabLst/>
              <a:defRPr/>
            </a:pPr>
            <a:r>
              <a:rPr kumimoji="0" lang="en-US" sz="2400" b="0" i="1" u="none" strike="noStrike" kern="1200" cap="none" spc="0" normalizeH="0" baseline="0" noProof="0" dirty="0">
                <a:ln>
                  <a:noFill/>
                </a:ln>
                <a:solidFill>
                  <a:srgbClr val="0000FF"/>
                </a:solidFill>
                <a:effectLst/>
                <a:uLnTx/>
                <a:uFillTx/>
                <a:latin typeface="Verdana"/>
                <a:ea typeface="+mn-ea"/>
                <a:cs typeface="Verdana"/>
              </a:rPr>
              <a:t>on the number line.</a:t>
            </a:r>
          </a:p>
        </p:txBody>
      </p:sp>
      <p:cxnSp>
        <p:nvCxnSpPr>
          <p:cNvPr id="9" name="Straight Arrow Connector 8"/>
          <p:cNvCxnSpPr/>
          <p:nvPr/>
        </p:nvCxnSpPr>
        <p:spPr>
          <a:xfrm>
            <a:off x="674417" y="4038933"/>
            <a:ext cx="7097983"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43796" y="3857778"/>
            <a:ext cx="0" cy="35368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375585" y="3880788"/>
            <a:ext cx="0" cy="35368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62638" y="4401233"/>
            <a:ext cx="465827" cy="461665"/>
          </a:xfrm>
          <a:prstGeom prst="rect">
            <a:avLst/>
          </a:prstGeom>
          <a:noFill/>
        </p:spPr>
        <p:txBody>
          <a:bodyPr wrap="square" rtlCol="0">
            <a:spAutoFit/>
          </a:bodyPr>
          <a:lstStyle/>
          <a:p>
            <a:r>
              <a:rPr lang="en-US" sz="2400" dirty="0"/>
              <a:t>0</a:t>
            </a:r>
          </a:p>
        </p:txBody>
      </p:sp>
      <p:sp>
        <p:nvSpPr>
          <p:cNvPr id="13" name="TextBox 12"/>
          <p:cNvSpPr txBox="1"/>
          <p:nvPr/>
        </p:nvSpPr>
        <p:spPr>
          <a:xfrm>
            <a:off x="7203053" y="4401233"/>
            <a:ext cx="465827" cy="461665"/>
          </a:xfrm>
          <a:prstGeom prst="rect">
            <a:avLst/>
          </a:prstGeom>
          <a:noFill/>
        </p:spPr>
        <p:txBody>
          <a:bodyPr wrap="square" rtlCol="0">
            <a:spAutoFit/>
          </a:bodyPr>
          <a:lstStyle/>
          <a:p>
            <a:r>
              <a:rPr lang="en-US" sz="2400" dirty="0"/>
              <a:t>1</a:t>
            </a:r>
          </a:p>
        </p:txBody>
      </p:sp>
      <p:cxnSp>
        <p:nvCxnSpPr>
          <p:cNvPr id="14" name="Straight Connector 13"/>
          <p:cNvCxnSpPr/>
          <p:nvPr/>
        </p:nvCxnSpPr>
        <p:spPr>
          <a:xfrm>
            <a:off x="4134310" y="3880788"/>
            <a:ext cx="0" cy="35368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15" name="Object 6"/>
          <p:cNvGraphicFramePr>
            <a:graphicFrameLocks noChangeAspect="1"/>
          </p:cNvGraphicFramePr>
          <p:nvPr>
            <p:extLst>
              <p:ext uri="{D42A27DB-BD31-4B8C-83A1-F6EECF244321}">
                <p14:modId xmlns:p14="http://schemas.microsoft.com/office/powerpoint/2010/main" val="649589502"/>
              </p:ext>
            </p:extLst>
          </p:nvPr>
        </p:nvGraphicFramePr>
        <p:xfrm>
          <a:off x="4023607" y="4401233"/>
          <a:ext cx="135905" cy="548640"/>
        </p:xfrm>
        <a:graphic>
          <a:graphicData uri="http://schemas.openxmlformats.org/presentationml/2006/ole">
            <mc:AlternateContent xmlns:mc="http://schemas.openxmlformats.org/markup-compatibility/2006">
              <mc:Choice xmlns:v="urn:schemas-microsoft-com:vml" Requires="v">
                <p:oleObj spid="_x0000_s19745" name="Equation" r:id="rId4" imgW="152280" imgH="393480" progId="Equation.DSMT4">
                  <p:embed/>
                </p:oleObj>
              </mc:Choice>
              <mc:Fallback>
                <p:oleObj name="Equation" r:id="rId4" imgW="152280" imgH="393480" progId="Equation.DSMT4">
                  <p:embed/>
                  <p:pic>
                    <p:nvPicPr>
                      <p:cNvPr id="15"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3607" y="4401233"/>
                        <a:ext cx="135905"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8"/>
          <p:cNvGraphicFramePr>
            <a:graphicFrameLocks noChangeAspect="1"/>
          </p:cNvGraphicFramePr>
          <p:nvPr>
            <p:extLst>
              <p:ext uri="{D42A27DB-BD31-4B8C-83A1-F6EECF244321}">
                <p14:modId xmlns:p14="http://schemas.microsoft.com/office/powerpoint/2010/main" val="83157837"/>
              </p:ext>
            </p:extLst>
          </p:nvPr>
        </p:nvGraphicFramePr>
        <p:xfrm>
          <a:off x="3997729" y="5034914"/>
          <a:ext cx="212377" cy="548640"/>
        </p:xfrm>
        <a:graphic>
          <a:graphicData uri="http://schemas.openxmlformats.org/presentationml/2006/ole">
            <mc:AlternateContent xmlns:mc="http://schemas.openxmlformats.org/markup-compatibility/2006">
              <mc:Choice xmlns:v="urn:schemas-microsoft-com:vml" Requires="v">
                <p:oleObj spid="_x0000_s19746" name="Equation" r:id="rId6" imgW="152280" imgH="393480" progId="Equation.DSMT4">
                  <p:embed/>
                </p:oleObj>
              </mc:Choice>
              <mc:Fallback>
                <p:oleObj name="Equation" r:id="rId6" imgW="152280" imgH="393480" progId="Equation.DSMT4">
                  <p:embed/>
                  <p:pic>
                    <p:nvPicPr>
                      <p:cNvPr id="1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7729" y="5034914"/>
                        <a:ext cx="212377"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10"/>
          <p:cNvGraphicFramePr>
            <a:graphicFrameLocks noChangeAspect="1"/>
          </p:cNvGraphicFramePr>
          <p:nvPr>
            <p:extLst>
              <p:ext uri="{D42A27DB-BD31-4B8C-83A1-F6EECF244321}">
                <p14:modId xmlns:p14="http://schemas.microsoft.com/office/powerpoint/2010/main" val="2271547628"/>
              </p:ext>
            </p:extLst>
          </p:nvPr>
        </p:nvGraphicFramePr>
        <p:xfrm>
          <a:off x="5601831" y="4401233"/>
          <a:ext cx="212377" cy="548640"/>
        </p:xfrm>
        <a:graphic>
          <a:graphicData uri="http://schemas.openxmlformats.org/presentationml/2006/ole">
            <mc:AlternateContent xmlns:mc="http://schemas.openxmlformats.org/markup-compatibility/2006">
              <mc:Choice xmlns:v="urn:schemas-microsoft-com:vml" Requires="v">
                <p:oleObj spid="_x0000_s19747" name="Equation" r:id="rId8" imgW="152280" imgH="393480" progId="Equation.DSMT4">
                  <p:embed/>
                </p:oleObj>
              </mc:Choice>
              <mc:Fallback>
                <p:oleObj name="Equation" r:id="rId8" imgW="152280" imgH="393480" progId="Equation.DSMT4">
                  <p:embed/>
                  <p:pic>
                    <p:nvPicPr>
                      <p:cNvPr id="17"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1831" y="4401233"/>
                        <a:ext cx="212377"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9" name="Straight Connector 18"/>
          <p:cNvCxnSpPr/>
          <p:nvPr/>
        </p:nvCxnSpPr>
        <p:spPr>
          <a:xfrm>
            <a:off x="5710691" y="3880788"/>
            <a:ext cx="0" cy="35368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556449" y="3880788"/>
            <a:ext cx="0" cy="35368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1" name="Object 15"/>
          <p:cNvGraphicFramePr>
            <a:graphicFrameLocks noChangeAspect="1"/>
          </p:cNvGraphicFramePr>
          <p:nvPr>
            <p:extLst>
              <p:ext uri="{D42A27DB-BD31-4B8C-83A1-F6EECF244321}">
                <p14:modId xmlns:p14="http://schemas.microsoft.com/office/powerpoint/2010/main" val="1478391470"/>
              </p:ext>
            </p:extLst>
          </p:nvPr>
        </p:nvGraphicFramePr>
        <p:xfrm>
          <a:off x="2896917" y="4401233"/>
          <a:ext cx="212377" cy="548640"/>
        </p:xfrm>
        <a:graphic>
          <a:graphicData uri="http://schemas.openxmlformats.org/presentationml/2006/ole">
            <mc:AlternateContent xmlns:mc="http://schemas.openxmlformats.org/markup-compatibility/2006">
              <mc:Choice xmlns:v="urn:schemas-microsoft-com:vml" Requires="v">
                <p:oleObj spid="_x0000_s19748" name="Equation" r:id="rId10" imgW="152280" imgH="393480" progId="Equation.DSMT4">
                  <p:embed/>
                </p:oleObj>
              </mc:Choice>
              <mc:Fallback>
                <p:oleObj name="Equation" r:id="rId10" imgW="152280" imgH="393480" progId="Equation.DSMT4">
                  <p:embed/>
                  <p:pic>
                    <p:nvPicPr>
                      <p:cNvPr id="21"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6917" y="4401233"/>
                        <a:ext cx="212377"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2" name="Straight Connector 21"/>
          <p:cNvCxnSpPr/>
          <p:nvPr/>
        </p:nvCxnSpPr>
        <p:spPr>
          <a:xfrm>
            <a:off x="3005782" y="3882941"/>
            <a:ext cx="0" cy="35368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3" name="Object 17"/>
          <p:cNvGraphicFramePr>
            <a:graphicFrameLocks noChangeAspect="1"/>
          </p:cNvGraphicFramePr>
          <p:nvPr>
            <p:extLst>
              <p:ext uri="{D42A27DB-BD31-4B8C-83A1-F6EECF244321}">
                <p14:modId xmlns:p14="http://schemas.microsoft.com/office/powerpoint/2010/main" val="2495347327"/>
              </p:ext>
            </p:extLst>
          </p:nvPr>
        </p:nvGraphicFramePr>
        <p:xfrm>
          <a:off x="1530156" y="4401233"/>
          <a:ext cx="212377" cy="548640"/>
        </p:xfrm>
        <a:graphic>
          <a:graphicData uri="http://schemas.openxmlformats.org/presentationml/2006/ole">
            <mc:AlternateContent xmlns:mc="http://schemas.openxmlformats.org/markup-compatibility/2006">
              <mc:Choice xmlns:v="urn:schemas-microsoft-com:vml" Requires="v">
                <p:oleObj spid="_x0000_s19749" name="Equation" r:id="rId12" imgW="152280" imgH="393480" progId="Equation.DSMT4">
                  <p:embed/>
                </p:oleObj>
              </mc:Choice>
              <mc:Fallback>
                <p:oleObj name="Equation" r:id="rId12" imgW="152280" imgH="393480" progId="Equation.DSMT4">
                  <p:embed/>
                  <p:pic>
                    <p:nvPicPr>
                      <p:cNvPr id="23"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0156" y="4401233"/>
                        <a:ext cx="212377"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4" name="Straight Connector 23"/>
          <p:cNvCxnSpPr/>
          <p:nvPr/>
        </p:nvCxnSpPr>
        <p:spPr>
          <a:xfrm>
            <a:off x="1653374" y="3863536"/>
            <a:ext cx="0" cy="35368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43018" name="Object 10"/>
          <p:cNvGraphicFramePr>
            <a:graphicFrameLocks noChangeAspect="1"/>
          </p:cNvGraphicFramePr>
          <p:nvPr>
            <p:extLst>
              <p:ext uri="{D42A27DB-BD31-4B8C-83A1-F6EECF244321}">
                <p14:modId xmlns:p14="http://schemas.microsoft.com/office/powerpoint/2010/main" val="1045353330"/>
              </p:ext>
            </p:extLst>
          </p:nvPr>
        </p:nvGraphicFramePr>
        <p:xfrm>
          <a:off x="6445745" y="4401233"/>
          <a:ext cx="212377" cy="548640"/>
        </p:xfrm>
        <a:graphic>
          <a:graphicData uri="http://schemas.openxmlformats.org/presentationml/2006/ole">
            <mc:AlternateContent xmlns:mc="http://schemas.openxmlformats.org/markup-compatibility/2006">
              <mc:Choice xmlns:v="urn:schemas-microsoft-com:vml" Requires="v">
                <p:oleObj spid="_x0000_s19750" name="Equation" r:id="rId14" imgW="152280" imgH="393480" progId="Equation.DSMT4">
                  <p:embed/>
                </p:oleObj>
              </mc:Choice>
              <mc:Fallback>
                <p:oleObj name="Equation" r:id="rId14" imgW="152280" imgH="393480" progId="Equation.DSMT4">
                  <p:embed/>
                  <p:pic>
                    <p:nvPicPr>
                      <p:cNvPr id="43018"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45745" y="4401233"/>
                        <a:ext cx="212377"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9" name="Object 11"/>
          <p:cNvGraphicFramePr>
            <a:graphicFrameLocks noChangeAspect="1"/>
          </p:cNvGraphicFramePr>
          <p:nvPr>
            <p:extLst>
              <p:ext uri="{D42A27DB-BD31-4B8C-83A1-F6EECF244321}">
                <p14:modId xmlns:p14="http://schemas.microsoft.com/office/powerpoint/2010/main" val="148298010"/>
              </p:ext>
            </p:extLst>
          </p:nvPr>
        </p:nvGraphicFramePr>
        <p:xfrm>
          <a:off x="2277760" y="2563795"/>
          <a:ext cx="4722753" cy="640080"/>
        </p:xfrm>
        <a:graphic>
          <a:graphicData uri="http://schemas.openxmlformats.org/presentationml/2006/ole">
            <mc:AlternateContent xmlns:mc="http://schemas.openxmlformats.org/markup-compatibility/2006">
              <mc:Choice xmlns:v="urn:schemas-microsoft-com:vml" Requires="v">
                <p:oleObj spid="_x0000_s19751" name="Equation" r:id="rId16" imgW="3466800" imgH="469800" progId="Equation.DSMT4">
                  <p:embed/>
                </p:oleObj>
              </mc:Choice>
              <mc:Fallback>
                <p:oleObj name="Equation" r:id="rId16" imgW="3466800" imgH="469800" progId="Equation.DSMT4">
                  <p:embed/>
                  <p:pic>
                    <p:nvPicPr>
                      <p:cNvPr id="43019"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77760" y="2563795"/>
                        <a:ext cx="4722753"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8580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0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186443" cy="856749"/>
          </a:xfrm>
        </p:spPr>
        <p:txBody>
          <a:bodyPr>
            <a:normAutofit/>
          </a:bodyPr>
          <a:lstStyle/>
          <a:p>
            <a:r>
              <a:rPr lang="en-US" sz="3600" dirty="0"/>
              <a:t>FRACTIONS IN “SIMPLEST FORM”</a:t>
            </a:r>
          </a:p>
        </p:txBody>
      </p:sp>
      <p:sp>
        <p:nvSpPr>
          <p:cNvPr id="15" name="TextBox 14">
            <a:extLst>
              <a:ext uri="{FF2B5EF4-FFF2-40B4-BE49-F238E27FC236}">
                <a16:creationId xmlns:a16="http://schemas.microsoft.com/office/drawing/2014/main" id="{D4C918FB-29A5-4556-B7DE-2B380B0C449B}"/>
              </a:ext>
            </a:extLst>
          </p:cNvPr>
          <p:cNvSpPr txBox="1"/>
          <p:nvPr/>
        </p:nvSpPr>
        <p:spPr>
          <a:xfrm>
            <a:off x="457200" y="1281916"/>
            <a:ext cx="6389798" cy="461665"/>
          </a:xfrm>
          <a:prstGeom prst="rect">
            <a:avLst/>
          </a:prstGeom>
          <a:noFill/>
        </p:spPr>
        <p:txBody>
          <a:bodyPr wrap="square" rtlCol="0">
            <a:spAutoFit/>
          </a:bodyPr>
          <a:lstStyle/>
          <a:p>
            <a:r>
              <a:rPr lang="en-US" sz="2400" dirty="0">
                <a:solidFill>
                  <a:srgbClr val="00B050"/>
                </a:solidFill>
                <a:latin typeface="Verdana" panose="020B0604030504040204" pitchFamily="34" charset="0"/>
                <a:ea typeface="Verdana" panose="020B0604030504040204" pitchFamily="34" charset="0"/>
                <a:cs typeface="Arial" charset="0"/>
              </a:rPr>
              <a:t>The area of this rectangle is one whole. </a:t>
            </a:r>
            <a:r>
              <a:rPr lang="en-US" sz="2400" i="1" dirty="0">
                <a:solidFill>
                  <a:srgbClr val="00B050"/>
                </a:solidFill>
                <a:latin typeface="Verdana" panose="020B0604030504040204" pitchFamily="34" charset="0"/>
                <a:ea typeface="Verdana" panose="020B0604030504040204" pitchFamily="34" charset="0"/>
                <a:cs typeface="Arial" charset="0"/>
              </a:rPr>
              <a:t>         </a:t>
            </a:r>
          </a:p>
        </p:txBody>
      </p:sp>
      <p:graphicFrame>
        <p:nvGraphicFramePr>
          <p:cNvPr id="16" name="Object 15">
            <a:extLst>
              <a:ext uri="{FF2B5EF4-FFF2-40B4-BE49-F238E27FC236}">
                <a16:creationId xmlns:a16="http://schemas.microsoft.com/office/drawing/2014/main" id="{3354679C-0300-4D81-AF54-6791142DBC4F}"/>
              </a:ext>
            </a:extLst>
          </p:cNvPr>
          <p:cNvGraphicFramePr>
            <a:graphicFrameLocks noChangeAspect="1"/>
          </p:cNvGraphicFramePr>
          <p:nvPr>
            <p:extLst/>
          </p:nvPr>
        </p:nvGraphicFramePr>
        <p:xfrm>
          <a:off x="6341303" y="2026765"/>
          <a:ext cx="466710" cy="760907"/>
        </p:xfrm>
        <a:graphic>
          <a:graphicData uri="http://schemas.openxmlformats.org/presentationml/2006/ole">
            <mc:AlternateContent xmlns:mc="http://schemas.openxmlformats.org/markup-compatibility/2006">
              <mc:Choice xmlns:v="urn:schemas-microsoft-com:vml" Requires="v">
                <p:oleObj spid="_x0000_s20596" name="Equation" r:id="rId4" imgW="241200" imgH="393480" progId="Equation.DSMT4">
                  <p:embed/>
                </p:oleObj>
              </mc:Choice>
              <mc:Fallback>
                <p:oleObj name="Equation" r:id="rId4" imgW="241200" imgH="393480" progId="Equation.DSMT4">
                  <p:embed/>
                  <p:pic>
                    <p:nvPicPr>
                      <p:cNvPr id="16" name="Object 15">
                        <a:extLst>
                          <a:ext uri="{FF2B5EF4-FFF2-40B4-BE49-F238E27FC236}">
                            <a16:creationId xmlns:a16="http://schemas.microsoft.com/office/drawing/2014/main" id="{3354679C-0300-4D81-AF54-6791142DBC4F}"/>
                          </a:ext>
                        </a:extLst>
                      </p:cNvPr>
                      <p:cNvPicPr/>
                      <p:nvPr/>
                    </p:nvPicPr>
                    <p:blipFill>
                      <a:blip r:embed="rId5"/>
                      <a:stretch>
                        <a:fillRect/>
                      </a:stretch>
                    </p:blipFill>
                    <p:spPr>
                      <a:xfrm>
                        <a:off x="6341303" y="2026765"/>
                        <a:ext cx="466710" cy="760907"/>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745BBDB2-9E5D-4D47-8879-75DA7F45AFBC}"/>
              </a:ext>
            </a:extLst>
          </p:cNvPr>
          <p:cNvGrpSpPr/>
          <p:nvPr/>
        </p:nvGrpSpPr>
        <p:grpSpPr>
          <a:xfrm>
            <a:off x="7373493" y="1322681"/>
            <a:ext cx="914400" cy="2743200"/>
            <a:chOff x="7304613" y="2676140"/>
            <a:chExt cx="1097892" cy="2898263"/>
          </a:xfrm>
        </p:grpSpPr>
        <p:grpSp>
          <p:nvGrpSpPr>
            <p:cNvPr id="20" name="Group 19">
              <a:extLst>
                <a:ext uri="{FF2B5EF4-FFF2-40B4-BE49-F238E27FC236}">
                  <a16:creationId xmlns:a16="http://schemas.microsoft.com/office/drawing/2014/main" id="{5F511F43-5D2C-4D79-B63B-05BE39A71706}"/>
                </a:ext>
              </a:extLst>
            </p:cNvPr>
            <p:cNvGrpSpPr>
              <a:grpSpLocks/>
            </p:cNvGrpSpPr>
            <p:nvPr/>
          </p:nvGrpSpPr>
          <p:grpSpPr bwMode="auto">
            <a:xfrm rot="5400000" flipH="1">
              <a:off x="6129130" y="3851725"/>
              <a:ext cx="2898161" cy="547195"/>
              <a:chOff x="8044" y="6018"/>
              <a:chExt cx="1725" cy="360"/>
            </a:xfrm>
          </p:grpSpPr>
          <p:sp>
            <p:nvSpPr>
              <p:cNvPr id="28" name="Rectangle 27">
                <a:extLst>
                  <a:ext uri="{FF2B5EF4-FFF2-40B4-BE49-F238E27FC236}">
                    <a16:creationId xmlns:a16="http://schemas.microsoft.com/office/drawing/2014/main" id="{55465E98-6D4C-406C-9097-8A05E7C31436}"/>
                  </a:ext>
                </a:extLst>
              </p:cNvPr>
              <p:cNvSpPr>
                <a:spLocks noChangeArrowheads="1"/>
              </p:cNvSpPr>
              <p:nvPr/>
            </p:nvSpPr>
            <p:spPr bwMode="auto">
              <a:xfrm>
                <a:off x="8044" y="6018"/>
                <a:ext cx="288" cy="3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9" name="Rectangle 28">
                <a:extLst>
                  <a:ext uri="{FF2B5EF4-FFF2-40B4-BE49-F238E27FC236}">
                    <a16:creationId xmlns:a16="http://schemas.microsoft.com/office/drawing/2014/main" id="{1CBF52A5-A502-4D14-8C97-1A71114A41D0}"/>
                  </a:ext>
                </a:extLst>
              </p:cNvPr>
              <p:cNvSpPr>
                <a:spLocks noChangeArrowheads="1"/>
              </p:cNvSpPr>
              <p:nvPr/>
            </p:nvSpPr>
            <p:spPr bwMode="auto">
              <a:xfrm>
                <a:off x="8332" y="6018"/>
                <a:ext cx="288" cy="3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0" name="Rectangle 29">
                <a:extLst>
                  <a:ext uri="{FF2B5EF4-FFF2-40B4-BE49-F238E27FC236}">
                    <a16:creationId xmlns:a16="http://schemas.microsoft.com/office/drawing/2014/main" id="{2CD32663-1511-499A-88CB-A02C271D1586}"/>
                  </a:ext>
                </a:extLst>
              </p:cNvPr>
              <p:cNvSpPr>
                <a:spLocks noChangeArrowheads="1"/>
              </p:cNvSpPr>
              <p:nvPr/>
            </p:nvSpPr>
            <p:spPr bwMode="auto">
              <a:xfrm>
                <a:off x="9193" y="6018"/>
                <a:ext cx="288" cy="360"/>
              </a:xfrm>
              <a:prstGeom prst="rect">
                <a:avLst/>
              </a:prstGeom>
              <a:solidFill>
                <a:schemeClr val="bg1">
                  <a:lumMod val="65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1" name="Rectangle 30">
                <a:extLst>
                  <a:ext uri="{FF2B5EF4-FFF2-40B4-BE49-F238E27FC236}">
                    <a16:creationId xmlns:a16="http://schemas.microsoft.com/office/drawing/2014/main" id="{BD198CE7-CE0C-4713-8A46-9477A6142A9E}"/>
                  </a:ext>
                </a:extLst>
              </p:cNvPr>
              <p:cNvSpPr>
                <a:spLocks noChangeArrowheads="1"/>
              </p:cNvSpPr>
              <p:nvPr/>
            </p:nvSpPr>
            <p:spPr bwMode="auto">
              <a:xfrm>
                <a:off x="9481" y="6018"/>
                <a:ext cx="288" cy="360"/>
              </a:xfrm>
              <a:prstGeom prst="rect">
                <a:avLst/>
              </a:prstGeom>
              <a:solidFill>
                <a:schemeClr val="bg1">
                  <a:lumMod val="65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2" name="Rectangle 31">
                <a:extLst>
                  <a:ext uri="{FF2B5EF4-FFF2-40B4-BE49-F238E27FC236}">
                    <a16:creationId xmlns:a16="http://schemas.microsoft.com/office/drawing/2014/main" id="{175CA767-7B50-4A87-8214-D6FBFC673B19}"/>
                  </a:ext>
                </a:extLst>
              </p:cNvPr>
              <p:cNvSpPr>
                <a:spLocks noChangeArrowheads="1"/>
              </p:cNvSpPr>
              <p:nvPr/>
            </p:nvSpPr>
            <p:spPr bwMode="auto">
              <a:xfrm>
                <a:off x="8617" y="6018"/>
                <a:ext cx="288" cy="360"/>
              </a:xfrm>
              <a:prstGeom prst="rect">
                <a:avLst/>
              </a:prstGeom>
              <a:solidFill>
                <a:schemeClr val="bg1">
                  <a:lumMod val="65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3" name="Rectangle 32">
                <a:extLst>
                  <a:ext uri="{FF2B5EF4-FFF2-40B4-BE49-F238E27FC236}">
                    <a16:creationId xmlns:a16="http://schemas.microsoft.com/office/drawing/2014/main" id="{3A1D572A-6641-4697-8FCA-5AB2A92D6D0D}"/>
                  </a:ext>
                </a:extLst>
              </p:cNvPr>
              <p:cNvSpPr>
                <a:spLocks noChangeArrowheads="1"/>
              </p:cNvSpPr>
              <p:nvPr/>
            </p:nvSpPr>
            <p:spPr bwMode="auto">
              <a:xfrm>
                <a:off x="8905" y="6018"/>
                <a:ext cx="288" cy="360"/>
              </a:xfrm>
              <a:prstGeom prst="rect">
                <a:avLst/>
              </a:prstGeom>
              <a:solidFill>
                <a:schemeClr val="bg1">
                  <a:lumMod val="65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grpSp>
        <p:grpSp>
          <p:nvGrpSpPr>
            <p:cNvPr id="21" name="Group 20">
              <a:extLst>
                <a:ext uri="{FF2B5EF4-FFF2-40B4-BE49-F238E27FC236}">
                  <a16:creationId xmlns:a16="http://schemas.microsoft.com/office/drawing/2014/main" id="{9ACDF3D0-76A7-4F46-B52C-47F30FDC81C1}"/>
                </a:ext>
              </a:extLst>
            </p:cNvPr>
            <p:cNvGrpSpPr>
              <a:grpSpLocks/>
            </p:cNvGrpSpPr>
            <p:nvPr/>
          </p:nvGrpSpPr>
          <p:grpSpPr bwMode="auto">
            <a:xfrm rot="5400000" flipH="1">
              <a:off x="6679827" y="3851623"/>
              <a:ext cx="2898161" cy="547195"/>
              <a:chOff x="8044" y="6018"/>
              <a:chExt cx="1725" cy="360"/>
            </a:xfrm>
          </p:grpSpPr>
          <p:sp>
            <p:nvSpPr>
              <p:cNvPr id="22" name="Rectangle 21">
                <a:extLst>
                  <a:ext uri="{FF2B5EF4-FFF2-40B4-BE49-F238E27FC236}">
                    <a16:creationId xmlns:a16="http://schemas.microsoft.com/office/drawing/2014/main" id="{F24E0EAB-A363-4627-9337-8A2A0892E2DB}"/>
                  </a:ext>
                </a:extLst>
              </p:cNvPr>
              <p:cNvSpPr>
                <a:spLocks noChangeArrowheads="1"/>
              </p:cNvSpPr>
              <p:nvPr/>
            </p:nvSpPr>
            <p:spPr bwMode="auto">
              <a:xfrm>
                <a:off x="8044" y="6018"/>
                <a:ext cx="288" cy="3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3" name="Rectangle 22">
                <a:extLst>
                  <a:ext uri="{FF2B5EF4-FFF2-40B4-BE49-F238E27FC236}">
                    <a16:creationId xmlns:a16="http://schemas.microsoft.com/office/drawing/2014/main" id="{C46256F3-59A4-43EB-9A26-ECAED9D2E22D}"/>
                  </a:ext>
                </a:extLst>
              </p:cNvPr>
              <p:cNvSpPr>
                <a:spLocks noChangeArrowheads="1"/>
              </p:cNvSpPr>
              <p:nvPr/>
            </p:nvSpPr>
            <p:spPr bwMode="auto">
              <a:xfrm>
                <a:off x="8332" y="6018"/>
                <a:ext cx="288" cy="3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4" name="Rectangle 23">
                <a:extLst>
                  <a:ext uri="{FF2B5EF4-FFF2-40B4-BE49-F238E27FC236}">
                    <a16:creationId xmlns:a16="http://schemas.microsoft.com/office/drawing/2014/main" id="{5599A743-A23A-4E3E-B06F-BCFDB69BE355}"/>
                  </a:ext>
                </a:extLst>
              </p:cNvPr>
              <p:cNvSpPr>
                <a:spLocks noChangeArrowheads="1"/>
              </p:cNvSpPr>
              <p:nvPr/>
            </p:nvSpPr>
            <p:spPr bwMode="auto">
              <a:xfrm>
                <a:off x="9193" y="6018"/>
                <a:ext cx="288" cy="360"/>
              </a:xfrm>
              <a:prstGeom prst="rect">
                <a:avLst/>
              </a:prstGeom>
              <a:solidFill>
                <a:schemeClr val="bg1">
                  <a:lumMod val="65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5" name="Rectangle 24">
                <a:extLst>
                  <a:ext uri="{FF2B5EF4-FFF2-40B4-BE49-F238E27FC236}">
                    <a16:creationId xmlns:a16="http://schemas.microsoft.com/office/drawing/2014/main" id="{D3D80463-A26B-47F5-A65D-B243C0056057}"/>
                  </a:ext>
                </a:extLst>
              </p:cNvPr>
              <p:cNvSpPr>
                <a:spLocks noChangeArrowheads="1"/>
              </p:cNvSpPr>
              <p:nvPr/>
            </p:nvSpPr>
            <p:spPr bwMode="auto">
              <a:xfrm>
                <a:off x="9481" y="6018"/>
                <a:ext cx="288" cy="360"/>
              </a:xfrm>
              <a:prstGeom prst="rect">
                <a:avLst/>
              </a:prstGeom>
              <a:solidFill>
                <a:schemeClr val="bg1">
                  <a:lumMod val="65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6" name="Rectangle 25">
                <a:extLst>
                  <a:ext uri="{FF2B5EF4-FFF2-40B4-BE49-F238E27FC236}">
                    <a16:creationId xmlns:a16="http://schemas.microsoft.com/office/drawing/2014/main" id="{36311E0C-5F4E-45C7-A048-9EDE0DBAC2A4}"/>
                  </a:ext>
                </a:extLst>
              </p:cNvPr>
              <p:cNvSpPr>
                <a:spLocks noChangeArrowheads="1"/>
              </p:cNvSpPr>
              <p:nvPr/>
            </p:nvSpPr>
            <p:spPr bwMode="auto">
              <a:xfrm>
                <a:off x="8617" y="6018"/>
                <a:ext cx="288" cy="360"/>
              </a:xfrm>
              <a:prstGeom prst="rect">
                <a:avLst/>
              </a:prstGeom>
              <a:solidFill>
                <a:schemeClr val="bg1">
                  <a:lumMod val="65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7" name="Rectangle 26">
                <a:extLst>
                  <a:ext uri="{FF2B5EF4-FFF2-40B4-BE49-F238E27FC236}">
                    <a16:creationId xmlns:a16="http://schemas.microsoft.com/office/drawing/2014/main" id="{3162E8DB-2D0A-4F56-8C82-419388DD998E}"/>
                  </a:ext>
                </a:extLst>
              </p:cNvPr>
              <p:cNvSpPr>
                <a:spLocks noChangeArrowheads="1"/>
              </p:cNvSpPr>
              <p:nvPr/>
            </p:nvSpPr>
            <p:spPr bwMode="auto">
              <a:xfrm>
                <a:off x="8905" y="6018"/>
                <a:ext cx="288" cy="360"/>
              </a:xfrm>
              <a:prstGeom prst="rect">
                <a:avLst/>
              </a:prstGeom>
              <a:solidFill>
                <a:schemeClr val="bg1">
                  <a:lumMod val="65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grpSp>
      </p:grpSp>
      <p:sp>
        <p:nvSpPr>
          <p:cNvPr id="39" name="TextBox 38">
            <a:extLst>
              <a:ext uri="{FF2B5EF4-FFF2-40B4-BE49-F238E27FC236}">
                <a16:creationId xmlns:a16="http://schemas.microsoft.com/office/drawing/2014/main" id="{A033C7FA-0AE5-4ED8-B0F3-3DD5CC99FD88}"/>
              </a:ext>
            </a:extLst>
          </p:cNvPr>
          <p:cNvSpPr txBox="1"/>
          <p:nvPr/>
        </p:nvSpPr>
        <p:spPr>
          <a:xfrm>
            <a:off x="1145891" y="2066961"/>
            <a:ext cx="4330570" cy="461665"/>
          </a:xfrm>
          <a:prstGeom prst="rect">
            <a:avLst/>
          </a:prstGeom>
          <a:noFill/>
        </p:spPr>
        <p:txBody>
          <a:bodyPr wrap="square" rtlCol="0">
            <a:spAutoFit/>
          </a:bodyPr>
          <a:lstStyle/>
          <a:p>
            <a:r>
              <a:rPr lang="en-US" sz="2400" i="1" dirty="0">
                <a:solidFill>
                  <a:srgbClr val="0000FF"/>
                </a:solidFill>
                <a:latin typeface="Verdana" panose="020B0604030504040204" pitchFamily="34" charset="0"/>
                <a:ea typeface="Verdana" panose="020B0604030504040204" pitchFamily="34" charset="0"/>
                <a:cs typeface="Arial" charset="0"/>
              </a:rPr>
              <a:t>What fraction is shaded?</a:t>
            </a:r>
          </a:p>
        </p:txBody>
      </p:sp>
      <p:sp>
        <p:nvSpPr>
          <p:cNvPr id="44" name="TextBox 43">
            <a:extLst>
              <a:ext uri="{FF2B5EF4-FFF2-40B4-BE49-F238E27FC236}">
                <a16:creationId xmlns:a16="http://schemas.microsoft.com/office/drawing/2014/main" id="{BBDDF1AE-2A54-4FCA-9D9C-ABFDEBBCA161}"/>
              </a:ext>
            </a:extLst>
          </p:cNvPr>
          <p:cNvSpPr txBox="1"/>
          <p:nvPr/>
        </p:nvSpPr>
        <p:spPr>
          <a:xfrm>
            <a:off x="758181" y="3372512"/>
            <a:ext cx="5443109" cy="461665"/>
          </a:xfrm>
          <a:prstGeom prst="rect">
            <a:avLst/>
          </a:prstGeom>
          <a:noFill/>
        </p:spPr>
        <p:txBody>
          <a:bodyPr wrap="square" rtlCol="0">
            <a:spAutoFit/>
          </a:bodyPr>
          <a:lstStyle/>
          <a:p>
            <a:r>
              <a:rPr lang="en-US" sz="2400" i="1" dirty="0">
                <a:solidFill>
                  <a:srgbClr val="0000FF"/>
                </a:solidFill>
                <a:latin typeface="Verdana" panose="020B0604030504040204" pitchFamily="34" charset="0"/>
                <a:ea typeface="Verdana" panose="020B0604030504040204" pitchFamily="34" charset="0"/>
                <a:cs typeface="Arial" charset="0"/>
              </a:rPr>
              <a:t>What is the equivalent fraction?</a:t>
            </a:r>
          </a:p>
        </p:txBody>
      </p:sp>
      <p:graphicFrame>
        <p:nvGraphicFramePr>
          <p:cNvPr id="45" name="Object 44">
            <a:extLst>
              <a:ext uri="{FF2B5EF4-FFF2-40B4-BE49-F238E27FC236}">
                <a16:creationId xmlns:a16="http://schemas.microsoft.com/office/drawing/2014/main" id="{7A14D07E-6E66-4F69-BF83-05C7A2A105FC}"/>
              </a:ext>
            </a:extLst>
          </p:cNvPr>
          <p:cNvGraphicFramePr>
            <a:graphicFrameLocks noChangeAspect="1"/>
          </p:cNvGraphicFramePr>
          <p:nvPr>
            <p:extLst/>
          </p:nvPr>
        </p:nvGraphicFramePr>
        <p:xfrm>
          <a:off x="6396341" y="3215692"/>
          <a:ext cx="328612" cy="784225"/>
        </p:xfrm>
        <a:graphic>
          <a:graphicData uri="http://schemas.openxmlformats.org/presentationml/2006/ole">
            <mc:AlternateContent xmlns:mc="http://schemas.openxmlformats.org/markup-compatibility/2006">
              <mc:Choice xmlns:v="urn:schemas-microsoft-com:vml" Requires="v">
                <p:oleObj spid="_x0000_s20597" name="Equation" r:id="rId6" imgW="164880" imgH="393480" progId="Equation.DSMT4">
                  <p:embed/>
                </p:oleObj>
              </mc:Choice>
              <mc:Fallback>
                <p:oleObj name="Equation" r:id="rId6" imgW="164880" imgH="393480" progId="Equation.DSMT4">
                  <p:embed/>
                  <p:pic>
                    <p:nvPicPr>
                      <p:cNvPr id="45" name="Object 44">
                        <a:extLst>
                          <a:ext uri="{FF2B5EF4-FFF2-40B4-BE49-F238E27FC236}">
                            <a16:creationId xmlns:a16="http://schemas.microsoft.com/office/drawing/2014/main" id="{7A14D07E-6E66-4F69-BF83-05C7A2A105FC}"/>
                          </a:ext>
                        </a:extLst>
                      </p:cNvPr>
                      <p:cNvPicPr/>
                      <p:nvPr/>
                    </p:nvPicPr>
                    <p:blipFill>
                      <a:blip r:embed="rId7"/>
                      <a:stretch>
                        <a:fillRect/>
                      </a:stretch>
                    </p:blipFill>
                    <p:spPr>
                      <a:xfrm>
                        <a:off x="6396341" y="3215692"/>
                        <a:ext cx="328612" cy="784225"/>
                      </a:xfrm>
                      <a:prstGeom prst="rect">
                        <a:avLst/>
                      </a:prstGeom>
                    </p:spPr>
                  </p:pic>
                </p:oleObj>
              </mc:Fallback>
            </mc:AlternateContent>
          </a:graphicData>
        </a:graphic>
      </p:graphicFrame>
      <p:grpSp>
        <p:nvGrpSpPr>
          <p:cNvPr id="8" name="Group 7">
            <a:extLst>
              <a:ext uri="{FF2B5EF4-FFF2-40B4-BE49-F238E27FC236}">
                <a16:creationId xmlns:a16="http://schemas.microsoft.com/office/drawing/2014/main" id="{00629F84-912B-438D-A736-1E35E3E5254D}"/>
              </a:ext>
            </a:extLst>
          </p:cNvPr>
          <p:cNvGrpSpPr/>
          <p:nvPr/>
        </p:nvGrpSpPr>
        <p:grpSpPr>
          <a:xfrm>
            <a:off x="738526" y="1336948"/>
            <a:ext cx="7549367" cy="2743200"/>
            <a:chOff x="743400" y="1318959"/>
            <a:chExt cx="7549367" cy="2743200"/>
          </a:xfrm>
        </p:grpSpPr>
        <p:sp>
          <p:nvSpPr>
            <p:cNvPr id="43" name="TextBox 42">
              <a:extLst>
                <a:ext uri="{FF2B5EF4-FFF2-40B4-BE49-F238E27FC236}">
                  <a16:creationId xmlns:a16="http://schemas.microsoft.com/office/drawing/2014/main" id="{923F8A64-9D75-4AEC-8CA7-DDDC1C4B2E27}"/>
                </a:ext>
              </a:extLst>
            </p:cNvPr>
            <p:cNvSpPr txBox="1"/>
            <p:nvPr/>
          </p:nvSpPr>
          <p:spPr>
            <a:xfrm>
              <a:off x="743400" y="2679183"/>
              <a:ext cx="5641175" cy="461665"/>
            </a:xfrm>
            <a:prstGeom prst="rect">
              <a:avLst/>
            </a:prstGeom>
            <a:noFill/>
          </p:spPr>
          <p:txBody>
            <a:bodyPr wrap="square" rtlCol="0">
              <a:spAutoFit/>
            </a:bodyPr>
            <a:lstStyle/>
            <a:p>
              <a:r>
                <a:rPr lang="en-US" sz="2400" i="1" dirty="0">
                  <a:solidFill>
                    <a:srgbClr val="0000FF"/>
                  </a:solidFill>
                  <a:latin typeface="Verdana" panose="020B0604030504040204" pitchFamily="34" charset="0"/>
                  <a:ea typeface="Verdana" panose="020B0604030504040204" pitchFamily="34" charset="0"/>
                  <a:cs typeface="Arial" charset="0"/>
                </a:rPr>
                <a:t>Is the same amount shaded now?</a:t>
              </a:r>
            </a:p>
          </p:txBody>
        </p:sp>
        <p:grpSp>
          <p:nvGrpSpPr>
            <p:cNvPr id="7" name="Group 6">
              <a:extLst>
                <a:ext uri="{FF2B5EF4-FFF2-40B4-BE49-F238E27FC236}">
                  <a16:creationId xmlns:a16="http://schemas.microsoft.com/office/drawing/2014/main" id="{25DF9728-F4F8-47F2-83DC-7A8600FCFE7C}"/>
                </a:ext>
              </a:extLst>
            </p:cNvPr>
            <p:cNvGrpSpPr/>
            <p:nvPr/>
          </p:nvGrpSpPr>
          <p:grpSpPr>
            <a:xfrm>
              <a:off x="7378367" y="1318959"/>
              <a:ext cx="914400" cy="2743200"/>
              <a:chOff x="7306582" y="1359763"/>
              <a:chExt cx="914400" cy="2796948"/>
            </a:xfrm>
          </p:grpSpPr>
          <p:sp>
            <p:nvSpPr>
              <p:cNvPr id="66" name="Rectangle 65">
                <a:extLst>
                  <a:ext uri="{FF2B5EF4-FFF2-40B4-BE49-F238E27FC236}">
                    <a16:creationId xmlns:a16="http://schemas.microsoft.com/office/drawing/2014/main" id="{1904ED61-3F47-402A-B7E2-271B4846C1E5}"/>
                  </a:ext>
                </a:extLst>
              </p:cNvPr>
              <p:cNvSpPr/>
              <p:nvPr/>
            </p:nvSpPr>
            <p:spPr>
              <a:xfrm>
                <a:off x="7306582" y="1359763"/>
                <a:ext cx="914400" cy="45720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E4FCB07-6EE1-498B-9B5F-EE1AB428BBE3}"/>
                  </a:ext>
                </a:extLst>
              </p:cNvPr>
              <p:cNvSpPr/>
              <p:nvPr/>
            </p:nvSpPr>
            <p:spPr>
              <a:xfrm>
                <a:off x="7306582" y="1830909"/>
                <a:ext cx="914400" cy="45720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B7F7363-D415-467B-B536-B7AD561543EE}"/>
                  </a:ext>
                </a:extLst>
              </p:cNvPr>
              <p:cNvSpPr/>
              <p:nvPr/>
            </p:nvSpPr>
            <p:spPr>
              <a:xfrm>
                <a:off x="7306582" y="2290218"/>
                <a:ext cx="914400" cy="45720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82EDAFB-430B-40AD-8BF6-B392C6A6FA05}"/>
                  </a:ext>
                </a:extLst>
              </p:cNvPr>
              <p:cNvSpPr/>
              <p:nvPr/>
            </p:nvSpPr>
            <p:spPr>
              <a:xfrm>
                <a:off x="7306582" y="2761364"/>
                <a:ext cx="914400" cy="45720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A728270-0BE0-4B5F-82DD-7726571E9A1C}"/>
                  </a:ext>
                </a:extLst>
              </p:cNvPr>
              <p:cNvSpPr/>
              <p:nvPr/>
            </p:nvSpPr>
            <p:spPr>
              <a:xfrm>
                <a:off x="7306582" y="3228365"/>
                <a:ext cx="914400" cy="45720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7726F43-DDCC-4966-9892-42B526E1BAD0}"/>
                  </a:ext>
                </a:extLst>
              </p:cNvPr>
              <p:cNvSpPr/>
              <p:nvPr/>
            </p:nvSpPr>
            <p:spPr>
              <a:xfrm>
                <a:off x="7306582" y="3699511"/>
                <a:ext cx="914400" cy="45720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1F4BBEAB-BA22-42EB-A491-14A1ED28B800}"/>
              </a:ext>
            </a:extLst>
          </p:cNvPr>
          <p:cNvGrpSpPr/>
          <p:nvPr/>
        </p:nvGrpSpPr>
        <p:grpSpPr>
          <a:xfrm>
            <a:off x="1152943" y="4207878"/>
            <a:ext cx="3141916" cy="1189070"/>
            <a:chOff x="1360520" y="4471519"/>
            <a:chExt cx="3103310" cy="1011706"/>
          </a:xfrm>
        </p:grpSpPr>
        <p:sp>
          <p:nvSpPr>
            <p:cNvPr id="46" name="TextBox 45">
              <a:extLst>
                <a:ext uri="{FF2B5EF4-FFF2-40B4-BE49-F238E27FC236}">
                  <a16:creationId xmlns:a16="http://schemas.microsoft.com/office/drawing/2014/main" id="{CB6BD98E-A152-4E46-8556-1F53FB3AEA77}"/>
                </a:ext>
              </a:extLst>
            </p:cNvPr>
            <p:cNvSpPr txBox="1"/>
            <p:nvPr/>
          </p:nvSpPr>
          <p:spPr>
            <a:xfrm>
              <a:off x="1360520" y="4729971"/>
              <a:ext cx="753416" cy="461665"/>
            </a:xfrm>
            <a:prstGeom prst="rect">
              <a:avLst/>
            </a:prstGeom>
            <a:noFill/>
          </p:spPr>
          <p:txBody>
            <a:bodyPr wrap="square" rtlCol="0">
              <a:spAutoFit/>
            </a:bodyPr>
            <a:lstStyle/>
            <a:p>
              <a:r>
                <a:rPr lang="en-US" sz="2400" dirty="0">
                  <a:solidFill>
                    <a:srgbClr val="00B050"/>
                  </a:solidFill>
                  <a:latin typeface="Verdana" panose="020B0604030504040204" pitchFamily="34" charset="0"/>
                  <a:ea typeface="Verdana" panose="020B0604030504040204" pitchFamily="34" charset="0"/>
                  <a:cs typeface="Arial" charset="0"/>
                </a:rPr>
                <a:t>So    </a:t>
              </a:r>
              <a:endParaRPr lang="en-US" sz="2400" i="1" dirty="0">
                <a:solidFill>
                  <a:srgbClr val="0000FF"/>
                </a:solidFill>
                <a:latin typeface="Verdana" panose="020B0604030504040204" pitchFamily="34" charset="0"/>
                <a:ea typeface="Verdana" panose="020B0604030504040204" pitchFamily="34" charset="0"/>
                <a:cs typeface="Arial" charset="0"/>
              </a:endParaRPr>
            </a:p>
          </p:txBody>
        </p:sp>
        <p:graphicFrame>
          <p:nvGraphicFramePr>
            <p:cNvPr id="48" name="Object 47">
              <a:extLst>
                <a:ext uri="{FF2B5EF4-FFF2-40B4-BE49-F238E27FC236}">
                  <a16:creationId xmlns:a16="http://schemas.microsoft.com/office/drawing/2014/main" id="{C676188E-4A65-4CB0-92A8-215B07C9190F}"/>
                </a:ext>
              </a:extLst>
            </p:cNvPr>
            <p:cNvGraphicFramePr>
              <a:graphicFrameLocks noChangeAspect="1"/>
            </p:cNvGraphicFramePr>
            <p:nvPr>
              <p:extLst/>
            </p:nvPr>
          </p:nvGraphicFramePr>
          <p:xfrm>
            <a:off x="2122268" y="4538663"/>
            <a:ext cx="2341562" cy="944562"/>
          </p:xfrm>
          <a:graphic>
            <a:graphicData uri="http://schemas.openxmlformats.org/presentationml/2006/ole">
              <mc:AlternateContent xmlns:mc="http://schemas.openxmlformats.org/markup-compatibility/2006">
                <mc:Choice xmlns:v="urn:schemas-microsoft-com:vml" Requires="v">
                  <p:oleObj spid="_x0000_s20598" name="Equation" r:id="rId8" imgW="977760" imgH="393480" progId="Equation.DSMT4">
                    <p:embed/>
                  </p:oleObj>
                </mc:Choice>
                <mc:Fallback>
                  <p:oleObj name="Equation" r:id="rId8" imgW="977760" imgH="393480" progId="Equation.DSMT4">
                    <p:embed/>
                    <p:pic>
                      <p:nvPicPr>
                        <p:cNvPr id="48" name="Object 47">
                          <a:extLst>
                            <a:ext uri="{FF2B5EF4-FFF2-40B4-BE49-F238E27FC236}">
                              <a16:creationId xmlns:a16="http://schemas.microsoft.com/office/drawing/2014/main" id="{C676188E-4A65-4CB0-92A8-215B07C9190F}"/>
                            </a:ext>
                          </a:extLst>
                        </p:cNvPr>
                        <p:cNvPicPr/>
                        <p:nvPr/>
                      </p:nvPicPr>
                      <p:blipFill>
                        <a:blip r:embed="rId9"/>
                        <a:stretch>
                          <a:fillRect/>
                        </a:stretch>
                      </p:blipFill>
                      <p:spPr>
                        <a:xfrm>
                          <a:off x="2122268" y="4538663"/>
                          <a:ext cx="2341562" cy="944562"/>
                        </a:xfrm>
                        <a:prstGeom prst="rect">
                          <a:avLst/>
                        </a:prstGeom>
                      </p:spPr>
                    </p:pic>
                  </p:oleObj>
                </mc:Fallback>
              </mc:AlternateContent>
            </a:graphicData>
          </a:graphic>
        </p:graphicFrame>
        <p:grpSp>
          <p:nvGrpSpPr>
            <p:cNvPr id="76" name="Group 75">
              <a:extLst>
                <a:ext uri="{FF2B5EF4-FFF2-40B4-BE49-F238E27FC236}">
                  <a16:creationId xmlns:a16="http://schemas.microsoft.com/office/drawing/2014/main" id="{F6DF8FF4-06A5-4D62-BF74-EE2B52842DB2}"/>
                </a:ext>
              </a:extLst>
            </p:cNvPr>
            <p:cNvGrpSpPr/>
            <p:nvPr/>
          </p:nvGrpSpPr>
          <p:grpSpPr>
            <a:xfrm>
              <a:off x="3053591" y="4471519"/>
              <a:ext cx="683535" cy="978568"/>
              <a:chOff x="0" y="0"/>
              <a:chExt cx="2535555" cy="2915920"/>
            </a:xfrm>
          </p:grpSpPr>
          <p:cxnSp>
            <p:nvCxnSpPr>
              <p:cNvPr id="77" name="Straight Connector 76">
                <a:extLst>
                  <a:ext uri="{FF2B5EF4-FFF2-40B4-BE49-F238E27FC236}">
                    <a16:creationId xmlns:a16="http://schemas.microsoft.com/office/drawing/2014/main" id="{F901D9C2-94DB-4A1F-AB53-87941C199D26}"/>
                  </a:ext>
                </a:extLst>
              </p:cNvPr>
              <p:cNvCxnSpPr/>
              <p:nvPr/>
            </p:nvCxnSpPr>
            <p:spPr>
              <a:xfrm>
                <a:off x="0" y="2915920"/>
                <a:ext cx="2535555"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C012BE32-E317-41BD-98B8-988A7503F872}"/>
                  </a:ext>
                </a:extLst>
              </p:cNvPr>
              <p:cNvCxnSpPr/>
              <p:nvPr/>
            </p:nvCxnSpPr>
            <p:spPr>
              <a:xfrm flipV="1">
                <a:off x="2524125" y="2324100"/>
                <a:ext cx="0" cy="58420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3736183A-D1AA-4788-A04D-971074E990DF}"/>
                  </a:ext>
                </a:extLst>
              </p:cNvPr>
              <p:cNvCxnSpPr/>
              <p:nvPr/>
            </p:nvCxnSpPr>
            <p:spPr>
              <a:xfrm flipV="1">
                <a:off x="12700" y="2321560"/>
                <a:ext cx="0" cy="58420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AD40F4B-0227-4F5D-9385-B9A8F826BD97}"/>
                  </a:ext>
                </a:extLst>
              </p:cNvPr>
              <p:cNvCxnSpPr/>
              <p:nvPr/>
            </p:nvCxnSpPr>
            <p:spPr>
              <a:xfrm>
                <a:off x="1953895" y="2311400"/>
                <a:ext cx="58166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0A35D096-164B-4180-B52C-1B9F26EB09FC}"/>
                  </a:ext>
                </a:extLst>
              </p:cNvPr>
              <p:cNvCxnSpPr/>
              <p:nvPr/>
            </p:nvCxnSpPr>
            <p:spPr>
              <a:xfrm>
                <a:off x="635" y="2311400"/>
                <a:ext cx="58166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E3796BF8-18D9-483E-BD62-2E1FA93E7EAD}"/>
                  </a:ext>
                </a:extLst>
              </p:cNvPr>
              <p:cNvCxnSpPr/>
              <p:nvPr/>
            </p:nvCxnSpPr>
            <p:spPr>
              <a:xfrm flipV="1">
                <a:off x="1965325" y="22860"/>
                <a:ext cx="0" cy="228092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2FC914E3-46D0-4784-B139-EC077C5E97B5}"/>
                  </a:ext>
                </a:extLst>
              </p:cNvPr>
              <p:cNvCxnSpPr/>
              <p:nvPr/>
            </p:nvCxnSpPr>
            <p:spPr>
              <a:xfrm flipV="1">
                <a:off x="569595" y="899160"/>
                <a:ext cx="0" cy="140208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930BB37-B28C-4060-B44C-FD4314BCB87A}"/>
                  </a:ext>
                </a:extLst>
              </p:cNvPr>
              <p:cNvCxnSpPr/>
              <p:nvPr/>
            </p:nvCxnSpPr>
            <p:spPr>
              <a:xfrm>
                <a:off x="635" y="889000"/>
                <a:ext cx="58166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E5B0B0E-38E9-4E0D-B47C-7D84AA5EE3C1}"/>
                  </a:ext>
                </a:extLst>
              </p:cNvPr>
              <p:cNvCxnSpPr/>
              <p:nvPr/>
            </p:nvCxnSpPr>
            <p:spPr>
              <a:xfrm flipV="1">
                <a:off x="13335" y="353695"/>
                <a:ext cx="0" cy="525399"/>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C3F8060E-218F-438C-A935-D93A29A6AC79}"/>
                  </a:ext>
                </a:extLst>
              </p:cNvPr>
              <p:cNvCxnSpPr/>
              <p:nvPr/>
            </p:nvCxnSpPr>
            <p:spPr>
              <a:xfrm>
                <a:off x="854075" y="12700"/>
                <a:ext cx="112268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7" name="Freeform 17742">
                <a:extLst>
                  <a:ext uri="{FF2B5EF4-FFF2-40B4-BE49-F238E27FC236}">
                    <a16:creationId xmlns:a16="http://schemas.microsoft.com/office/drawing/2014/main" id="{88EC81B0-0983-49FA-8E00-80D728598444}"/>
                  </a:ext>
                </a:extLst>
              </p:cNvPr>
              <p:cNvSpPr/>
              <p:nvPr/>
            </p:nvSpPr>
            <p:spPr>
              <a:xfrm>
                <a:off x="635" y="0"/>
                <a:ext cx="861314" cy="345440"/>
              </a:xfrm>
              <a:custGeom>
                <a:avLst/>
                <a:gdLst>
                  <a:gd name="connsiteX0" fmla="*/ 843280 w 843280"/>
                  <a:gd name="connsiteY0" fmla="*/ 0 h 345440"/>
                  <a:gd name="connsiteX1" fmla="*/ 830580 w 843280"/>
                  <a:gd name="connsiteY1" fmla="*/ 91440 h 345440"/>
                  <a:gd name="connsiteX2" fmla="*/ 784860 w 843280"/>
                  <a:gd name="connsiteY2" fmla="*/ 157480 h 345440"/>
                  <a:gd name="connsiteX3" fmla="*/ 660400 w 843280"/>
                  <a:gd name="connsiteY3" fmla="*/ 243840 h 345440"/>
                  <a:gd name="connsiteX4" fmla="*/ 480060 w 843280"/>
                  <a:gd name="connsiteY4" fmla="*/ 312420 h 345440"/>
                  <a:gd name="connsiteX5" fmla="*/ 342900 w 843280"/>
                  <a:gd name="connsiteY5" fmla="*/ 335280 h 345440"/>
                  <a:gd name="connsiteX6" fmla="*/ 0 w 843280"/>
                  <a:gd name="connsiteY6" fmla="*/ 345440 h 34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45440">
                    <a:moveTo>
                      <a:pt x="843280" y="0"/>
                    </a:moveTo>
                    <a:cubicBezTo>
                      <a:pt x="841798" y="32596"/>
                      <a:pt x="840317" y="65193"/>
                      <a:pt x="830580" y="91440"/>
                    </a:cubicBezTo>
                    <a:cubicBezTo>
                      <a:pt x="820843" y="117687"/>
                      <a:pt x="813223" y="132080"/>
                      <a:pt x="784860" y="157480"/>
                    </a:cubicBezTo>
                    <a:cubicBezTo>
                      <a:pt x="756497" y="182880"/>
                      <a:pt x="711200" y="218017"/>
                      <a:pt x="660400" y="243840"/>
                    </a:cubicBezTo>
                    <a:cubicBezTo>
                      <a:pt x="609600" y="269663"/>
                      <a:pt x="532977" y="297180"/>
                      <a:pt x="480060" y="312420"/>
                    </a:cubicBezTo>
                    <a:cubicBezTo>
                      <a:pt x="427143" y="327660"/>
                      <a:pt x="422910" y="329777"/>
                      <a:pt x="342900" y="335280"/>
                    </a:cubicBezTo>
                    <a:cubicBezTo>
                      <a:pt x="262890" y="340783"/>
                      <a:pt x="0" y="345440"/>
                      <a:pt x="0" y="345440"/>
                    </a:cubicBezTo>
                  </a:path>
                </a:pathLst>
              </a:cu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cxnSp>
        <p:nvCxnSpPr>
          <p:cNvPr id="5" name="Elbow Connector 4">
            <a:extLst>
              <a:ext uri="{FF2B5EF4-FFF2-40B4-BE49-F238E27FC236}">
                <a16:creationId xmlns:a16="http://schemas.microsoft.com/office/drawing/2014/main" id="{020E24A7-D8AA-E143-94CC-762088A55B50}"/>
              </a:ext>
            </a:extLst>
          </p:cNvPr>
          <p:cNvCxnSpPr>
            <a:cxnSpLocks/>
          </p:cNvCxnSpPr>
          <p:nvPr/>
        </p:nvCxnSpPr>
        <p:spPr>
          <a:xfrm>
            <a:off x="3522912" y="5212213"/>
            <a:ext cx="1665313" cy="254633"/>
          </a:xfrm>
          <a:prstGeom prst="bentConnector3">
            <a:avLst>
              <a:gd name="adj1" fmla="val 17771"/>
            </a:avLst>
          </a:prstGeom>
          <a:ln>
            <a:solidFill>
              <a:schemeClr val="accent6">
                <a:lumMod val="50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19" name="Cloud 18">
            <a:extLst>
              <a:ext uri="{FF2B5EF4-FFF2-40B4-BE49-F238E27FC236}">
                <a16:creationId xmlns:a16="http://schemas.microsoft.com/office/drawing/2014/main" id="{C6C6AE78-7F3F-6D4C-A345-F111DF7422AE}"/>
              </a:ext>
            </a:extLst>
          </p:cNvPr>
          <p:cNvSpPr/>
          <p:nvPr/>
        </p:nvSpPr>
        <p:spPr>
          <a:xfrm>
            <a:off x="5187822" y="4729519"/>
            <a:ext cx="2370693" cy="1214082"/>
          </a:xfrm>
          <a:prstGeom prst="cloud">
            <a:avLst/>
          </a:prstGeom>
          <a:noFill/>
          <a:ln>
            <a:solidFill>
              <a:schemeClr val="accent6">
                <a:lumMod val="50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4" name="TextBox 33">
            <a:extLst>
              <a:ext uri="{FF2B5EF4-FFF2-40B4-BE49-F238E27FC236}">
                <a16:creationId xmlns:a16="http://schemas.microsoft.com/office/drawing/2014/main" id="{BA1534E6-9244-C944-A119-C79A6814B8C9}"/>
              </a:ext>
            </a:extLst>
          </p:cNvPr>
          <p:cNvSpPr txBox="1"/>
          <p:nvPr/>
        </p:nvSpPr>
        <p:spPr>
          <a:xfrm>
            <a:off x="5476461" y="5054002"/>
            <a:ext cx="2048894" cy="646331"/>
          </a:xfrm>
          <a:prstGeom prst="rect">
            <a:avLst/>
          </a:prstGeom>
          <a:noFill/>
        </p:spPr>
        <p:txBody>
          <a:bodyPr wrap="none" rtlCol="0">
            <a:spAutoFit/>
          </a:bodyPr>
          <a:lstStyle/>
          <a:p>
            <a:r>
              <a:rPr lang="en-US"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We call this the </a:t>
            </a:r>
          </a:p>
          <a:p>
            <a:r>
              <a:rPr lang="en-US"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“Big 1.”</a:t>
            </a:r>
          </a:p>
        </p:txBody>
      </p:sp>
    </p:spTree>
    <p:extLst>
      <p:ext uri="{BB962C8B-B14F-4D97-AF65-F5344CB8AC3E}">
        <p14:creationId xmlns:p14="http://schemas.microsoft.com/office/powerpoint/2010/main" val="99739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9" grpId="0" animBg="1"/>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ct 44">
            <a:extLst>
              <a:ext uri="{FF2B5EF4-FFF2-40B4-BE49-F238E27FC236}">
                <a16:creationId xmlns:a16="http://schemas.microsoft.com/office/drawing/2014/main" id="{7A14D07E-6E66-4F69-BF83-05C7A2A105FC}"/>
              </a:ext>
            </a:extLst>
          </p:cNvPr>
          <p:cNvGraphicFramePr>
            <a:graphicFrameLocks noChangeAspect="1"/>
          </p:cNvGraphicFramePr>
          <p:nvPr>
            <p:extLst>
              <p:ext uri="{D42A27DB-BD31-4B8C-83A1-F6EECF244321}">
                <p14:modId xmlns:p14="http://schemas.microsoft.com/office/powerpoint/2010/main" val="3447312962"/>
              </p:ext>
            </p:extLst>
          </p:nvPr>
        </p:nvGraphicFramePr>
        <p:xfrm>
          <a:off x="6162675" y="2549525"/>
          <a:ext cx="479425" cy="784225"/>
        </p:xfrm>
        <a:graphic>
          <a:graphicData uri="http://schemas.openxmlformats.org/presentationml/2006/ole">
            <mc:AlternateContent xmlns:mc="http://schemas.openxmlformats.org/markup-compatibility/2006">
              <mc:Choice xmlns:v="urn:schemas-microsoft-com:vml" Requires="v">
                <p:oleObj spid="_x0000_s21623" name="Equation" r:id="rId4" imgW="241200" imgH="393480" progId="Equation.DSMT4">
                  <p:embed/>
                </p:oleObj>
              </mc:Choice>
              <mc:Fallback>
                <p:oleObj name="Equation" r:id="rId4" imgW="241200" imgH="393480" progId="Equation.DSMT4">
                  <p:embed/>
                  <p:pic>
                    <p:nvPicPr>
                      <p:cNvPr id="45" name="Object 44">
                        <a:extLst>
                          <a:ext uri="{FF2B5EF4-FFF2-40B4-BE49-F238E27FC236}">
                            <a16:creationId xmlns:a16="http://schemas.microsoft.com/office/drawing/2014/main" id="{7A14D07E-6E66-4F69-BF83-05C7A2A105FC}"/>
                          </a:ext>
                        </a:extLst>
                      </p:cNvPr>
                      <p:cNvPicPr/>
                      <p:nvPr/>
                    </p:nvPicPr>
                    <p:blipFill>
                      <a:blip r:embed="rId5"/>
                      <a:stretch>
                        <a:fillRect/>
                      </a:stretch>
                    </p:blipFill>
                    <p:spPr>
                      <a:xfrm>
                        <a:off x="6162675" y="2549525"/>
                        <a:ext cx="479425" cy="784225"/>
                      </a:xfrm>
                      <a:prstGeom prst="rect">
                        <a:avLst/>
                      </a:prstGeom>
                    </p:spPr>
                  </p:pic>
                </p:oleObj>
              </mc:Fallback>
            </mc:AlternateContent>
          </a:graphicData>
        </a:graphic>
      </p:graphicFrame>
      <p:grpSp>
        <p:nvGrpSpPr>
          <p:cNvPr id="14" name="Group 13">
            <a:extLst>
              <a:ext uri="{FF2B5EF4-FFF2-40B4-BE49-F238E27FC236}">
                <a16:creationId xmlns:a16="http://schemas.microsoft.com/office/drawing/2014/main" id="{5B4FC3BD-FE36-4626-BFFC-B53C52834FE3}"/>
              </a:ext>
            </a:extLst>
          </p:cNvPr>
          <p:cNvGrpSpPr/>
          <p:nvPr/>
        </p:nvGrpSpPr>
        <p:grpSpPr>
          <a:xfrm>
            <a:off x="1416195" y="1065213"/>
            <a:ext cx="5090538" cy="784225"/>
            <a:chOff x="420964" y="1100481"/>
            <a:chExt cx="5090538" cy="784225"/>
          </a:xfrm>
        </p:grpSpPr>
        <p:sp>
          <p:nvSpPr>
            <p:cNvPr id="63" name="TextBox 62">
              <a:extLst>
                <a:ext uri="{FF2B5EF4-FFF2-40B4-BE49-F238E27FC236}">
                  <a16:creationId xmlns:a16="http://schemas.microsoft.com/office/drawing/2014/main" id="{B28060B4-68F1-43B6-8437-80F1B1A39E29}"/>
                </a:ext>
              </a:extLst>
            </p:cNvPr>
            <p:cNvSpPr txBox="1"/>
            <p:nvPr/>
          </p:nvSpPr>
          <p:spPr>
            <a:xfrm>
              <a:off x="420964" y="1288901"/>
              <a:ext cx="5090538" cy="461665"/>
            </a:xfrm>
            <a:prstGeom prst="rect">
              <a:avLst/>
            </a:prstGeom>
            <a:noFill/>
          </p:spPr>
          <p:txBody>
            <a:bodyPr wrap="square" rtlCol="0">
              <a:spAutoFit/>
            </a:bodyPr>
            <a:lstStyle/>
            <a:p>
              <a:r>
                <a:rPr lang="en-US" sz="2400" dirty="0">
                  <a:solidFill>
                    <a:srgbClr val="00B050"/>
                  </a:solidFill>
                  <a:latin typeface="Verdana" panose="020B0604030504040204" pitchFamily="34" charset="0"/>
                  <a:ea typeface="Verdana" panose="020B0604030504040204" pitchFamily="34" charset="0"/>
                  <a:cs typeface="Arial" charset="0"/>
                </a:rPr>
                <a:t>	of this rectangle is shaded.</a:t>
              </a:r>
              <a:r>
                <a:rPr lang="en-US" sz="2400" dirty="0">
                  <a:solidFill>
                    <a:srgbClr val="0000FF"/>
                  </a:solidFill>
                  <a:latin typeface="Verdana" panose="020B0604030504040204" pitchFamily="34" charset="0"/>
                  <a:ea typeface="Verdana" panose="020B0604030504040204" pitchFamily="34" charset="0"/>
                  <a:cs typeface="Arial" charset="0"/>
                </a:rPr>
                <a:t> </a:t>
              </a:r>
              <a:r>
                <a:rPr lang="en-US" sz="2400" i="1" dirty="0">
                  <a:solidFill>
                    <a:srgbClr val="0000FF"/>
                  </a:solidFill>
                  <a:latin typeface="Verdana" panose="020B0604030504040204" pitchFamily="34" charset="0"/>
                  <a:ea typeface="Verdana" panose="020B0604030504040204" pitchFamily="34" charset="0"/>
                  <a:cs typeface="Arial" charset="0"/>
                </a:rPr>
                <a:t>         </a:t>
              </a:r>
            </a:p>
          </p:txBody>
        </p:sp>
        <p:graphicFrame>
          <p:nvGraphicFramePr>
            <p:cNvPr id="64" name="Object 63">
              <a:extLst>
                <a:ext uri="{FF2B5EF4-FFF2-40B4-BE49-F238E27FC236}">
                  <a16:creationId xmlns:a16="http://schemas.microsoft.com/office/drawing/2014/main" id="{FBB6E258-A8A6-480C-B902-6B068BF21DE4}"/>
                </a:ext>
              </a:extLst>
            </p:cNvPr>
            <p:cNvGraphicFramePr>
              <a:graphicFrameLocks noChangeAspect="1"/>
            </p:cNvGraphicFramePr>
            <p:nvPr>
              <p:extLst>
                <p:ext uri="{D42A27DB-BD31-4B8C-83A1-F6EECF244321}">
                  <p14:modId xmlns:p14="http://schemas.microsoft.com/office/powerpoint/2010/main" val="4070827006"/>
                </p:ext>
              </p:extLst>
            </p:nvPr>
          </p:nvGraphicFramePr>
          <p:xfrm>
            <a:off x="546232" y="1100481"/>
            <a:ext cx="303212" cy="784225"/>
          </p:xfrm>
          <a:graphic>
            <a:graphicData uri="http://schemas.openxmlformats.org/presentationml/2006/ole">
              <mc:AlternateContent xmlns:mc="http://schemas.openxmlformats.org/markup-compatibility/2006">
                <mc:Choice xmlns:v="urn:schemas-microsoft-com:vml" Requires="v">
                  <p:oleObj spid="_x0000_s21624" name="Equation" r:id="rId6" imgW="152280" imgH="393480" progId="Equation.DSMT4">
                    <p:embed/>
                  </p:oleObj>
                </mc:Choice>
                <mc:Fallback>
                  <p:oleObj name="Equation" r:id="rId6" imgW="152280" imgH="393480" progId="Equation.DSMT4">
                    <p:embed/>
                    <p:pic>
                      <p:nvPicPr>
                        <p:cNvPr id="64" name="Object 63">
                          <a:extLst>
                            <a:ext uri="{FF2B5EF4-FFF2-40B4-BE49-F238E27FC236}">
                              <a16:creationId xmlns:a16="http://schemas.microsoft.com/office/drawing/2014/main" id="{FBB6E258-A8A6-480C-B902-6B068BF21DE4}"/>
                            </a:ext>
                          </a:extLst>
                        </p:cNvPr>
                        <p:cNvPicPr/>
                        <p:nvPr/>
                      </p:nvPicPr>
                      <p:blipFill>
                        <a:blip r:embed="rId7"/>
                        <a:stretch>
                          <a:fillRect/>
                        </a:stretch>
                      </p:blipFill>
                      <p:spPr>
                        <a:xfrm>
                          <a:off x="546232" y="1100481"/>
                          <a:ext cx="303212" cy="784225"/>
                        </a:xfrm>
                        <a:prstGeom prst="rect">
                          <a:avLst/>
                        </a:prstGeom>
                      </p:spPr>
                    </p:pic>
                  </p:oleObj>
                </mc:Fallback>
              </mc:AlternateContent>
            </a:graphicData>
          </a:graphic>
        </p:graphicFrame>
      </p:grpSp>
      <p:sp>
        <p:nvSpPr>
          <p:cNvPr id="67" name="Title 1">
            <a:extLst>
              <a:ext uri="{FF2B5EF4-FFF2-40B4-BE49-F238E27FC236}">
                <a16:creationId xmlns:a16="http://schemas.microsoft.com/office/drawing/2014/main" id="{6E59BFB0-BDB0-4523-999D-792412B4260D}"/>
              </a:ext>
            </a:extLst>
          </p:cNvPr>
          <p:cNvSpPr txBox="1">
            <a:spLocks/>
          </p:cNvSpPr>
          <p:nvPr/>
        </p:nvSpPr>
        <p:spPr>
          <a:xfrm>
            <a:off x="457200" y="274639"/>
            <a:ext cx="8186443" cy="548640"/>
          </a:xfrm>
          <a:prstGeom prst="rect">
            <a:avLst/>
          </a:prstGeom>
          <a:solidFill>
            <a:srgbClr val="2762AD"/>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solidFill>
                <a:latin typeface="Verdana"/>
                <a:ea typeface="+mj-ea"/>
                <a:cs typeface="Verdana"/>
              </a:defRPr>
            </a:lvl1pPr>
          </a:lstStyle>
          <a:p>
            <a:r>
              <a:rPr lang="en-US" sz="3600" dirty="0"/>
              <a:t>RENAMING FOUR-SIXTHS</a:t>
            </a:r>
          </a:p>
        </p:txBody>
      </p:sp>
      <p:grpSp>
        <p:nvGrpSpPr>
          <p:cNvPr id="12" name="Group 11">
            <a:extLst>
              <a:ext uri="{FF2B5EF4-FFF2-40B4-BE49-F238E27FC236}">
                <a16:creationId xmlns:a16="http://schemas.microsoft.com/office/drawing/2014/main" id="{9B811CD5-A485-4747-90E7-A3110F2A9294}"/>
              </a:ext>
            </a:extLst>
          </p:cNvPr>
          <p:cNvGrpSpPr/>
          <p:nvPr/>
        </p:nvGrpSpPr>
        <p:grpSpPr>
          <a:xfrm>
            <a:off x="7512979" y="1109984"/>
            <a:ext cx="917201" cy="2723023"/>
            <a:chOff x="7512979" y="1109984"/>
            <a:chExt cx="917201" cy="2723023"/>
          </a:xfrm>
        </p:grpSpPr>
        <p:sp>
          <p:nvSpPr>
            <p:cNvPr id="86" name="Rectangle 85">
              <a:extLst>
                <a:ext uri="{FF2B5EF4-FFF2-40B4-BE49-F238E27FC236}">
                  <a16:creationId xmlns:a16="http://schemas.microsoft.com/office/drawing/2014/main" id="{FDE39A63-E659-4E83-AAA3-A843A71579C0}"/>
                </a:ext>
              </a:extLst>
            </p:cNvPr>
            <p:cNvSpPr/>
            <p:nvPr/>
          </p:nvSpPr>
          <p:spPr>
            <a:xfrm>
              <a:off x="7515780" y="1109984"/>
              <a:ext cx="914400" cy="905256"/>
            </a:xfrm>
            <a:prstGeom prst="rect">
              <a:avLst/>
            </a:prstGeom>
            <a:solidFill>
              <a:schemeClr val="bg1">
                <a:lumMod val="85000"/>
              </a:schemeClr>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1B19379-364F-4AF7-9E6E-ACF5E8A7A2F9}"/>
                </a:ext>
              </a:extLst>
            </p:cNvPr>
            <p:cNvSpPr/>
            <p:nvPr/>
          </p:nvSpPr>
          <p:spPr>
            <a:xfrm>
              <a:off x="7512979" y="2018038"/>
              <a:ext cx="914400" cy="905256"/>
            </a:xfrm>
            <a:prstGeom prst="rect">
              <a:avLst/>
            </a:prstGeom>
            <a:solidFill>
              <a:schemeClr val="bg1">
                <a:lumMod val="85000"/>
              </a:schemeClr>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35B2D952-D675-4B0D-B8DA-3EF2BA327A3F}"/>
                </a:ext>
              </a:extLst>
            </p:cNvPr>
            <p:cNvSpPr/>
            <p:nvPr/>
          </p:nvSpPr>
          <p:spPr>
            <a:xfrm>
              <a:off x="7512979" y="2927751"/>
              <a:ext cx="914400" cy="905256"/>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2" name="TextBox 91">
            <a:extLst>
              <a:ext uri="{FF2B5EF4-FFF2-40B4-BE49-F238E27FC236}">
                <a16:creationId xmlns:a16="http://schemas.microsoft.com/office/drawing/2014/main" id="{5891A35A-F6A2-4FFB-9538-DB7FF0B6AC8D}"/>
              </a:ext>
            </a:extLst>
          </p:cNvPr>
          <p:cNvSpPr txBox="1"/>
          <p:nvPr/>
        </p:nvSpPr>
        <p:spPr>
          <a:xfrm>
            <a:off x="457200" y="2066241"/>
            <a:ext cx="5641175" cy="461665"/>
          </a:xfrm>
          <a:prstGeom prst="rect">
            <a:avLst/>
          </a:prstGeom>
          <a:noFill/>
        </p:spPr>
        <p:txBody>
          <a:bodyPr wrap="square" rtlCol="0">
            <a:spAutoFit/>
          </a:bodyPr>
          <a:lstStyle/>
          <a:p>
            <a:r>
              <a:rPr lang="en-US" sz="2400" i="1" dirty="0">
                <a:solidFill>
                  <a:srgbClr val="0000FF"/>
                </a:solidFill>
                <a:latin typeface="Verdana" panose="020B0604030504040204" pitchFamily="34" charset="0"/>
                <a:ea typeface="Verdana" panose="020B0604030504040204" pitchFamily="34" charset="0"/>
                <a:cs typeface="Arial" charset="0"/>
              </a:rPr>
              <a:t>Is the same amount shaded now?</a:t>
            </a:r>
          </a:p>
        </p:txBody>
      </p:sp>
      <p:sp>
        <p:nvSpPr>
          <p:cNvPr id="93" name="TextBox 92">
            <a:extLst>
              <a:ext uri="{FF2B5EF4-FFF2-40B4-BE49-F238E27FC236}">
                <a16:creationId xmlns:a16="http://schemas.microsoft.com/office/drawing/2014/main" id="{5602D81F-3C4C-4E98-B93F-27A2DFD022E6}"/>
              </a:ext>
            </a:extLst>
          </p:cNvPr>
          <p:cNvSpPr txBox="1"/>
          <p:nvPr/>
        </p:nvSpPr>
        <p:spPr>
          <a:xfrm>
            <a:off x="655266" y="2716285"/>
            <a:ext cx="5443109" cy="461665"/>
          </a:xfrm>
          <a:prstGeom prst="rect">
            <a:avLst/>
          </a:prstGeom>
          <a:noFill/>
        </p:spPr>
        <p:txBody>
          <a:bodyPr wrap="square" rtlCol="0">
            <a:spAutoFit/>
          </a:bodyPr>
          <a:lstStyle/>
          <a:p>
            <a:r>
              <a:rPr lang="en-US" sz="2400" i="1" dirty="0">
                <a:solidFill>
                  <a:srgbClr val="0000FF"/>
                </a:solidFill>
                <a:latin typeface="Verdana" panose="020B0604030504040204" pitchFamily="34" charset="0"/>
                <a:ea typeface="Verdana" panose="020B0604030504040204" pitchFamily="34" charset="0"/>
                <a:cs typeface="Arial" charset="0"/>
              </a:rPr>
              <a:t>What is the equivalent fraction? </a:t>
            </a:r>
          </a:p>
        </p:txBody>
      </p:sp>
      <p:grpSp>
        <p:nvGrpSpPr>
          <p:cNvPr id="16" name="Group 15">
            <a:extLst>
              <a:ext uri="{FF2B5EF4-FFF2-40B4-BE49-F238E27FC236}">
                <a16:creationId xmlns:a16="http://schemas.microsoft.com/office/drawing/2014/main" id="{2ABE7994-3818-411C-B9C1-369C009F6269}"/>
              </a:ext>
            </a:extLst>
          </p:cNvPr>
          <p:cNvGrpSpPr/>
          <p:nvPr/>
        </p:nvGrpSpPr>
        <p:grpSpPr>
          <a:xfrm>
            <a:off x="1656509" y="4081053"/>
            <a:ext cx="3104379" cy="1013289"/>
            <a:chOff x="1589743" y="4396291"/>
            <a:chExt cx="3104379" cy="1013289"/>
          </a:xfrm>
        </p:grpSpPr>
        <p:graphicFrame>
          <p:nvGraphicFramePr>
            <p:cNvPr id="48" name="Object 47">
              <a:extLst>
                <a:ext uri="{FF2B5EF4-FFF2-40B4-BE49-F238E27FC236}">
                  <a16:creationId xmlns:a16="http://schemas.microsoft.com/office/drawing/2014/main" id="{C676188E-4A65-4CB0-92A8-215B07C9190F}"/>
                </a:ext>
              </a:extLst>
            </p:cNvPr>
            <p:cNvGraphicFramePr>
              <a:graphicFrameLocks noChangeAspect="1"/>
            </p:cNvGraphicFramePr>
            <p:nvPr>
              <p:extLst>
                <p:ext uri="{D42A27DB-BD31-4B8C-83A1-F6EECF244321}">
                  <p14:modId xmlns:p14="http://schemas.microsoft.com/office/powerpoint/2010/main" val="763450471"/>
                </p:ext>
              </p:extLst>
            </p:nvPr>
          </p:nvGraphicFramePr>
          <p:xfrm>
            <a:off x="2443047" y="4465018"/>
            <a:ext cx="2251075" cy="944562"/>
          </p:xfrm>
          <a:graphic>
            <a:graphicData uri="http://schemas.openxmlformats.org/presentationml/2006/ole">
              <mc:AlternateContent xmlns:mc="http://schemas.openxmlformats.org/markup-compatibility/2006">
                <mc:Choice xmlns:v="urn:schemas-microsoft-com:vml" Requires="v">
                  <p:oleObj spid="_x0000_s21625" name="Equation" r:id="rId8" imgW="939600" imgH="393480" progId="Equation.DSMT4">
                    <p:embed/>
                  </p:oleObj>
                </mc:Choice>
                <mc:Fallback>
                  <p:oleObj name="Equation" r:id="rId8" imgW="939600" imgH="393480" progId="Equation.DSMT4">
                    <p:embed/>
                    <p:pic>
                      <p:nvPicPr>
                        <p:cNvPr id="48" name="Object 47">
                          <a:extLst>
                            <a:ext uri="{FF2B5EF4-FFF2-40B4-BE49-F238E27FC236}">
                              <a16:creationId xmlns:a16="http://schemas.microsoft.com/office/drawing/2014/main" id="{C676188E-4A65-4CB0-92A8-215B07C9190F}"/>
                            </a:ext>
                          </a:extLst>
                        </p:cNvPr>
                        <p:cNvPicPr/>
                        <p:nvPr/>
                      </p:nvPicPr>
                      <p:blipFill>
                        <a:blip r:embed="rId9"/>
                        <a:stretch>
                          <a:fillRect/>
                        </a:stretch>
                      </p:blipFill>
                      <p:spPr>
                        <a:xfrm>
                          <a:off x="2443047" y="4465018"/>
                          <a:ext cx="2251075" cy="944562"/>
                        </a:xfrm>
                        <a:prstGeom prst="rect">
                          <a:avLst/>
                        </a:prstGeom>
                      </p:spPr>
                    </p:pic>
                  </p:oleObj>
                </mc:Fallback>
              </mc:AlternateContent>
            </a:graphicData>
          </a:graphic>
        </p:graphicFrame>
        <p:sp>
          <p:nvSpPr>
            <p:cNvPr id="94" name="TextBox 93">
              <a:extLst>
                <a:ext uri="{FF2B5EF4-FFF2-40B4-BE49-F238E27FC236}">
                  <a16:creationId xmlns:a16="http://schemas.microsoft.com/office/drawing/2014/main" id="{DC1D6D44-6193-4EBE-AACA-CD4EF906EA96}"/>
                </a:ext>
              </a:extLst>
            </p:cNvPr>
            <p:cNvSpPr txBox="1"/>
            <p:nvPr/>
          </p:nvSpPr>
          <p:spPr>
            <a:xfrm>
              <a:off x="1589743" y="4681847"/>
              <a:ext cx="753416" cy="461665"/>
            </a:xfrm>
            <a:prstGeom prst="rect">
              <a:avLst/>
            </a:prstGeom>
            <a:noFill/>
          </p:spPr>
          <p:txBody>
            <a:bodyPr wrap="square" rtlCol="0">
              <a:spAutoFit/>
            </a:bodyPr>
            <a:lstStyle/>
            <a:p>
              <a:r>
                <a:rPr lang="en-US" sz="2400" dirty="0">
                  <a:solidFill>
                    <a:srgbClr val="00B050"/>
                  </a:solidFill>
                  <a:latin typeface="Verdana" panose="020B0604030504040204" pitchFamily="34" charset="0"/>
                  <a:ea typeface="Verdana" panose="020B0604030504040204" pitchFamily="34" charset="0"/>
                  <a:cs typeface="Arial" charset="0"/>
                </a:rPr>
                <a:t>So    </a:t>
              </a:r>
              <a:endParaRPr lang="en-US" sz="2400" i="1" dirty="0">
                <a:solidFill>
                  <a:srgbClr val="0000FF"/>
                </a:solidFill>
                <a:latin typeface="Verdana" panose="020B0604030504040204" pitchFamily="34" charset="0"/>
                <a:ea typeface="Verdana" panose="020B0604030504040204" pitchFamily="34" charset="0"/>
                <a:cs typeface="Arial" charset="0"/>
              </a:endParaRPr>
            </a:p>
          </p:txBody>
        </p:sp>
        <p:grpSp>
          <p:nvGrpSpPr>
            <p:cNvPr id="95" name="Group 94">
              <a:extLst>
                <a:ext uri="{FF2B5EF4-FFF2-40B4-BE49-F238E27FC236}">
                  <a16:creationId xmlns:a16="http://schemas.microsoft.com/office/drawing/2014/main" id="{87BED457-041A-4132-AB3C-D1FF219726E9}"/>
                </a:ext>
              </a:extLst>
            </p:cNvPr>
            <p:cNvGrpSpPr/>
            <p:nvPr/>
          </p:nvGrpSpPr>
          <p:grpSpPr>
            <a:xfrm>
              <a:off x="3085496" y="4396291"/>
              <a:ext cx="683535" cy="978568"/>
              <a:chOff x="0" y="0"/>
              <a:chExt cx="2535555" cy="2915920"/>
            </a:xfrm>
          </p:grpSpPr>
          <p:cxnSp>
            <p:nvCxnSpPr>
              <p:cNvPr id="96" name="Straight Connector 95">
                <a:extLst>
                  <a:ext uri="{FF2B5EF4-FFF2-40B4-BE49-F238E27FC236}">
                    <a16:creationId xmlns:a16="http://schemas.microsoft.com/office/drawing/2014/main" id="{3EBD6FAF-5256-430A-A1C9-D5ED1384833D}"/>
                  </a:ext>
                </a:extLst>
              </p:cNvPr>
              <p:cNvCxnSpPr/>
              <p:nvPr/>
            </p:nvCxnSpPr>
            <p:spPr>
              <a:xfrm>
                <a:off x="0" y="2915920"/>
                <a:ext cx="2535555"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C7855A50-7A63-43FF-97EE-6D8C3FF17C4C}"/>
                  </a:ext>
                </a:extLst>
              </p:cNvPr>
              <p:cNvCxnSpPr/>
              <p:nvPr/>
            </p:nvCxnSpPr>
            <p:spPr>
              <a:xfrm flipV="1">
                <a:off x="2524125" y="2324100"/>
                <a:ext cx="0" cy="58420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EAD2E79A-9D49-4662-81BD-B95C64ECF5C6}"/>
                  </a:ext>
                </a:extLst>
              </p:cNvPr>
              <p:cNvCxnSpPr/>
              <p:nvPr/>
            </p:nvCxnSpPr>
            <p:spPr>
              <a:xfrm flipV="1">
                <a:off x="12700" y="2321560"/>
                <a:ext cx="0" cy="58420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34B62304-7CD0-412D-AF16-2EB421FB4224}"/>
                  </a:ext>
                </a:extLst>
              </p:cNvPr>
              <p:cNvCxnSpPr/>
              <p:nvPr/>
            </p:nvCxnSpPr>
            <p:spPr>
              <a:xfrm>
                <a:off x="1953895" y="2311400"/>
                <a:ext cx="58166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7A82FD3E-F6CC-4A33-A431-2805C8A72978}"/>
                  </a:ext>
                </a:extLst>
              </p:cNvPr>
              <p:cNvCxnSpPr/>
              <p:nvPr/>
            </p:nvCxnSpPr>
            <p:spPr>
              <a:xfrm>
                <a:off x="635" y="2311400"/>
                <a:ext cx="58166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6A56A37F-8B84-4AD8-998E-8433710E4BA9}"/>
                  </a:ext>
                </a:extLst>
              </p:cNvPr>
              <p:cNvCxnSpPr/>
              <p:nvPr/>
            </p:nvCxnSpPr>
            <p:spPr>
              <a:xfrm flipV="1">
                <a:off x="1965325" y="22860"/>
                <a:ext cx="0" cy="228092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5E152BF0-2670-451A-B4A4-4573557B7F80}"/>
                  </a:ext>
                </a:extLst>
              </p:cNvPr>
              <p:cNvCxnSpPr/>
              <p:nvPr/>
            </p:nvCxnSpPr>
            <p:spPr>
              <a:xfrm flipV="1">
                <a:off x="569595" y="899160"/>
                <a:ext cx="0" cy="140208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64E1E449-ABF7-45BE-80B7-E827423485B8}"/>
                  </a:ext>
                </a:extLst>
              </p:cNvPr>
              <p:cNvCxnSpPr/>
              <p:nvPr/>
            </p:nvCxnSpPr>
            <p:spPr>
              <a:xfrm>
                <a:off x="635" y="889000"/>
                <a:ext cx="58166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2C9C31CB-C8A1-4DE1-BABA-244CEFD574CC}"/>
                  </a:ext>
                </a:extLst>
              </p:cNvPr>
              <p:cNvCxnSpPr/>
              <p:nvPr/>
            </p:nvCxnSpPr>
            <p:spPr>
              <a:xfrm flipV="1">
                <a:off x="13335" y="353695"/>
                <a:ext cx="0" cy="525399"/>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90ED55C3-4AD2-4603-8AD4-410314DB98E0}"/>
                  </a:ext>
                </a:extLst>
              </p:cNvPr>
              <p:cNvCxnSpPr/>
              <p:nvPr/>
            </p:nvCxnSpPr>
            <p:spPr>
              <a:xfrm>
                <a:off x="854075" y="12700"/>
                <a:ext cx="112268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6" name="Freeform 17742">
                <a:extLst>
                  <a:ext uri="{FF2B5EF4-FFF2-40B4-BE49-F238E27FC236}">
                    <a16:creationId xmlns:a16="http://schemas.microsoft.com/office/drawing/2014/main" id="{3A8D07DF-0B54-4DE3-A044-0F22727D0718}"/>
                  </a:ext>
                </a:extLst>
              </p:cNvPr>
              <p:cNvSpPr/>
              <p:nvPr/>
            </p:nvSpPr>
            <p:spPr>
              <a:xfrm>
                <a:off x="635" y="0"/>
                <a:ext cx="861314" cy="345440"/>
              </a:xfrm>
              <a:custGeom>
                <a:avLst/>
                <a:gdLst>
                  <a:gd name="connsiteX0" fmla="*/ 843280 w 843280"/>
                  <a:gd name="connsiteY0" fmla="*/ 0 h 345440"/>
                  <a:gd name="connsiteX1" fmla="*/ 830580 w 843280"/>
                  <a:gd name="connsiteY1" fmla="*/ 91440 h 345440"/>
                  <a:gd name="connsiteX2" fmla="*/ 784860 w 843280"/>
                  <a:gd name="connsiteY2" fmla="*/ 157480 h 345440"/>
                  <a:gd name="connsiteX3" fmla="*/ 660400 w 843280"/>
                  <a:gd name="connsiteY3" fmla="*/ 243840 h 345440"/>
                  <a:gd name="connsiteX4" fmla="*/ 480060 w 843280"/>
                  <a:gd name="connsiteY4" fmla="*/ 312420 h 345440"/>
                  <a:gd name="connsiteX5" fmla="*/ 342900 w 843280"/>
                  <a:gd name="connsiteY5" fmla="*/ 335280 h 345440"/>
                  <a:gd name="connsiteX6" fmla="*/ 0 w 843280"/>
                  <a:gd name="connsiteY6" fmla="*/ 345440 h 34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45440">
                    <a:moveTo>
                      <a:pt x="843280" y="0"/>
                    </a:moveTo>
                    <a:cubicBezTo>
                      <a:pt x="841798" y="32596"/>
                      <a:pt x="840317" y="65193"/>
                      <a:pt x="830580" y="91440"/>
                    </a:cubicBezTo>
                    <a:cubicBezTo>
                      <a:pt x="820843" y="117687"/>
                      <a:pt x="813223" y="132080"/>
                      <a:pt x="784860" y="157480"/>
                    </a:cubicBezTo>
                    <a:cubicBezTo>
                      <a:pt x="756497" y="182880"/>
                      <a:pt x="711200" y="218017"/>
                      <a:pt x="660400" y="243840"/>
                    </a:cubicBezTo>
                    <a:cubicBezTo>
                      <a:pt x="609600" y="269663"/>
                      <a:pt x="532977" y="297180"/>
                      <a:pt x="480060" y="312420"/>
                    </a:cubicBezTo>
                    <a:cubicBezTo>
                      <a:pt x="427143" y="327660"/>
                      <a:pt x="422910" y="329777"/>
                      <a:pt x="342900" y="335280"/>
                    </a:cubicBezTo>
                    <a:cubicBezTo>
                      <a:pt x="262890" y="340783"/>
                      <a:pt x="0" y="345440"/>
                      <a:pt x="0" y="345440"/>
                    </a:cubicBezTo>
                  </a:path>
                </a:pathLst>
              </a:cu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7" name="Group 6">
            <a:extLst>
              <a:ext uri="{FF2B5EF4-FFF2-40B4-BE49-F238E27FC236}">
                <a16:creationId xmlns:a16="http://schemas.microsoft.com/office/drawing/2014/main" id="{65E0B153-B43A-4089-9B56-47D99B328CEF}"/>
              </a:ext>
            </a:extLst>
          </p:cNvPr>
          <p:cNvGrpSpPr/>
          <p:nvPr/>
        </p:nvGrpSpPr>
        <p:grpSpPr>
          <a:xfrm>
            <a:off x="7511201" y="1104667"/>
            <a:ext cx="914400" cy="2706769"/>
            <a:chOff x="804170" y="3400326"/>
            <a:chExt cx="914400" cy="2706769"/>
          </a:xfrm>
        </p:grpSpPr>
        <p:grpSp>
          <p:nvGrpSpPr>
            <p:cNvPr id="11" name="Group 10">
              <a:extLst>
                <a:ext uri="{FF2B5EF4-FFF2-40B4-BE49-F238E27FC236}">
                  <a16:creationId xmlns:a16="http://schemas.microsoft.com/office/drawing/2014/main" id="{EDA94E3F-3B07-47C3-927A-7000ECA93E88}"/>
                </a:ext>
              </a:extLst>
            </p:cNvPr>
            <p:cNvGrpSpPr/>
            <p:nvPr/>
          </p:nvGrpSpPr>
          <p:grpSpPr>
            <a:xfrm>
              <a:off x="804170" y="3400326"/>
              <a:ext cx="914400" cy="2706768"/>
              <a:chOff x="7248808" y="1165622"/>
              <a:chExt cx="914400" cy="2706768"/>
            </a:xfrm>
          </p:grpSpPr>
          <p:sp>
            <p:nvSpPr>
              <p:cNvPr id="79" name="Rectangle 78">
                <a:extLst>
                  <a:ext uri="{FF2B5EF4-FFF2-40B4-BE49-F238E27FC236}">
                    <a16:creationId xmlns:a16="http://schemas.microsoft.com/office/drawing/2014/main" id="{D45A15BB-284C-49D8-9B41-EF706F14E73A}"/>
                  </a:ext>
                </a:extLst>
              </p:cNvPr>
              <p:cNvSpPr>
                <a:spLocks noChangeArrowheads="1"/>
              </p:cNvSpPr>
              <p:nvPr/>
            </p:nvSpPr>
            <p:spPr bwMode="auto">
              <a:xfrm rot="5400000" flipH="1">
                <a:off x="7477018" y="3186201"/>
                <a:ext cx="457979" cy="914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80" name="Rectangle 79">
                <a:extLst>
                  <a:ext uri="{FF2B5EF4-FFF2-40B4-BE49-F238E27FC236}">
                    <a16:creationId xmlns:a16="http://schemas.microsoft.com/office/drawing/2014/main" id="{1EA34083-3129-460C-9629-FEA6E2B109E8}"/>
                  </a:ext>
                </a:extLst>
              </p:cNvPr>
              <p:cNvSpPr>
                <a:spLocks noChangeArrowheads="1"/>
              </p:cNvSpPr>
              <p:nvPr/>
            </p:nvSpPr>
            <p:spPr bwMode="auto">
              <a:xfrm rot="5400000" flipH="1">
                <a:off x="7477018" y="2764557"/>
                <a:ext cx="457979" cy="914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81" name="Rectangle 80">
                <a:extLst>
                  <a:ext uri="{FF2B5EF4-FFF2-40B4-BE49-F238E27FC236}">
                    <a16:creationId xmlns:a16="http://schemas.microsoft.com/office/drawing/2014/main" id="{849C365F-7700-4333-9EE0-81A54FB960EA}"/>
                  </a:ext>
                </a:extLst>
              </p:cNvPr>
              <p:cNvSpPr>
                <a:spLocks noChangeArrowheads="1"/>
              </p:cNvSpPr>
              <p:nvPr/>
            </p:nvSpPr>
            <p:spPr bwMode="auto">
              <a:xfrm rot="5400000" flipH="1">
                <a:off x="7477018" y="1395391"/>
                <a:ext cx="457979" cy="914400"/>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82" name="Rectangle 81">
                <a:extLst>
                  <a:ext uri="{FF2B5EF4-FFF2-40B4-BE49-F238E27FC236}">
                    <a16:creationId xmlns:a16="http://schemas.microsoft.com/office/drawing/2014/main" id="{432D5FBD-0BCF-4E72-B522-A8755567C096}"/>
                  </a:ext>
                </a:extLst>
              </p:cNvPr>
              <p:cNvSpPr>
                <a:spLocks noChangeArrowheads="1"/>
              </p:cNvSpPr>
              <p:nvPr/>
            </p:nvSpPr>
            <p:spPr bwMode="auto">
              <a:xfrm rot="5400000" flipH="1">
                <a:off x="7477018" y="937412"/>
                <a:ext cx="457979" cy="914400"/>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83" name="Rectangle 82">
                <a:extLst>
                  <a:ext uri="{FF2B5EF4-FFF2-40B4-BE49-F238E27FC236}">
                    <a16:creationId xmlns:a16="http://schemas.microsoft.com/office/drawing/2014/main" id="{2314DC2B-DF4F-4512-8080-A048B87ECC3F}"/>
                  </a:ext>
                </a:extLst>
              </p:cNvPr>
              <p:cNvSpPr>
                <a:spLocks noChangeArrowheads="1"/>
              </p:cNvSpPr>
              <p:nvPr/>
            </p:nvSpPr>
            <p:spPr bwMode="auto">
              <a:xfrm rot="5400000" flipH="1">
                <a:off x="7477018" y="2311349"/>
                <a:ext cx="457979" cy="914400"/>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84" name="Rectangle 83">
                <a:extLst>
                  <a:ext uri="{FF2B5EF4-FFF2-40B4-BE49-F238E27FC236}">
                    <a16:creationId xmlns:a16="http://schemas.microsoft.com/office/drawing/2014/main" id="{E6498338-32B6-44A2-829F-0AED243FCB60}"/>
                  </a:ext>
                </a:extLst>
              </p:cNvPr>
              <p:cNvSpPr>
                <a:spLocks noChangeArrowheads="1"/>
              </p:cNvSpPr>
              <p:nvPr/>
            </p:nvSpPr>
            <p:spPr bwMode="auto">
              <a:xfrm rot="5400000" flipH="1">
                <a:off x="7477018" y="1853370"/>
                <a:ext cx="457979" cy="914400"/>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endParaRPr lang="en-US"/>
              </a:p>
            </p:txBody>
          </p:sp>
        </p:grpSp>
        <p:cxnSp>
          <p:nvCxnSpPr>
            <p:cNvPr id="6" name="Straight Connector 5">
              <a:extLst>
                <a:ext uri="{FF2B5EF4-FFF2-40B4-BE49-F238E27FC236}">
                  <a16:creationId xmlns:a16="http://schemas.microsoft.com/office/drawing/2014/main" id="{79B92BB8-4258-4EBF-A844-CFD3729964B3}"/>
                </a:ext>
              </a:extLst>
            </p:cNvPr>
            <p:cNvCxnSpPr>
              <a:stCxn id="82" idx="3"/>
              <a:endCxn id="79" idx="1"/>
            </p:cNvCxnSpPr>
            <p:nvPr/>
          </p:nvCxnSpPr>
          <p:spPr>
            <a:xfrm>
              <a:off x="1261370" y="3400327"/>
              <a:ext cx="0" cy="270676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grpSp>
      <p:grpSp>
        <p:nvGrpSpPr>
          <p:cNvPr id="2" name="Group 1">
            <a:extLst>
              <a:ext uri="{FF2B5EF4-FFF2-40B4-BE49-F238E27FC236}">
                <a16:creationId xmlns:a16="http://schemas.microsoft.com/office/drawing/2014/main" id="{6F371A2C-29CC-4D12-A342-A5F2216912EF}"/>
              </a:ext>
            </a:extLst>
          </p:cNvPr>
          <p:cNvGrpSpPr/>
          <p:nvPr/>
        </p:nvGrpSpPr>
        <p:grpSpPr>
          <a:xfrm>
            <a:off x="3776255" y="4597441"/>
            <a:ext cx="3976892" cy="1214082"/>
            <a:chOff x="3818417" y="4687764"/>
            <a:chExt cx="3976892" cy="1214082"/>
          </a:xfrm>
        </p:grpSpPr>
        <p:sp>
          <p:nvSpPr>
            <p:cNvPr id="38" name="Cloud 37">
              <a:extLst>
                <a:ext uri="{FF2B5EF4-FFF2-40B4-BE49-F238E27FC236}">
                  <a16:creationId xmlns:a16="http://schemas.microsoft.com/office/drawing/2014/main" id="{CF599E11-E429-4204-9B20-DCB9A73C0C12}"/>
                </a:ext>
              </a:extLst>
            </p:cNvPr>
            <p:cNvSpPr/>
            <p:nvPr/>
          </p:nvSpPr>
          <p:spPr>
            <a:xfrm>
              <a:off x="5424616" y="4687764"/>
              <a:ext cx="2370693" cy="1214082"/>
            </a:xfrm>
            <a:prstGeom prst="cloud">
              <a:avLst/>
            </a:prstGeom>
            <a:noFill/>
            <a:ln>
              <a:solidFill>
                <a:schemeClr val="accent6">
                  <a:lumMod val="50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39" name="TextBox 38">
              <a:extLst>
                <a:ext uri="{FF2B5EF4-FFF2-40B4-BE49-F238E27FC236}">
                  <a16:creationId xmlns:a16="http://schemas.microsoft.com/office/drawing/2014/main" id="{022F2F85-B9C7-421C-AAC5-125728818CF7}"/>
                </a:ext>
              </a:extLst>
            </p:cNvPr>
            <p:cNvSpPr txBox="1"/>
            <p:nvPr/>
          </p:nvSpPr>
          <p:spPr>
            <a:xfrm>
              <a:off x="6030795" y="5036581"/>
              <a:ext cx="992579" cy="369332"/>
            </a:xfrm>
            <a:prstGeom prst="rect">
              <a:avLst/>
            </a:prstGeom>
            <a:noFill/>
          </p:spPr>
          <p:txBody>
            <a:bodyPr wrap="none" rtlCol="0">
              <a:spAutoFit/>
            </a:bodyPr>
            <a:lstStyle/>
            <a:p>
              <a:r>
                <a:rPr lang="en-US"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“Big 1”</a:t>
              </a:r>
            </a:p>
          </p:txBody>
        </p:sp>
        <p:cxnSp>
          <p:nvCxnSpPr>
            <p:cNvPr id="40" name="Elbow Connector 4">
              <a:extLst>
                <a:ext uri="{FF2B5EF4-FFF2-40B4-BE49-F238E27FC236}">
                  <a16:creationId xmlns:a16="http://schemas.microsoft.com/office/drawing/2014/main" id="{961170FD-59AD-4D16-A8C1-065193C76ECC}"/>
                </a:ext>
              </a:extLst>
            </p:cNvPr>
            <p:cNvCxnSpPr>
              <a:cxnSpLocks/>
            </p:cNvCxnSpPr>
            <p:nvPr/>
          </p:nvCxnSpPr>
          <p:spPr>
            <a:xfrm>
              <a:off x="3818417" y="5056212"/>
              <a:ext cx="1665313" cy="254633"/>
            </a:xfrm>
            <a:prstGeom prst="bentConnector3">
              <a:avLst>
                <a:gd name="adj1" fmla="val 17771"/>
              </a:avLst>
            </a:prstGeom>
            <a:ln>
              <a:solidFill>
                <a:schemeClr val="accent6">
                  <a:lumMod val="50000"/>
                </a:schemeClr>
              </a:solidFill>
              <a:tailEnd type="triangle"/>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88524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36"/>
          <p:cNvGraphicFramePr>
            <a:graphicFrameLocks noChangeAspect="1"/>
          </p:cNvGraphicFramePr>
          <p:nvPr>
            <p:extLst/>
          </p:nvPr>
        </p:nvGraphicFramePr>
        <p:xfrm>
          <a:off x="2838450" y="3302000"/>
          <a:ext cx="1409700" cy="609600"/>
        </p:xfrm>
        <a:graphic>
          <a:graphicData uri="http://schemas.openxmlformats.org/presentationml/2006/ole">
            <mc:AlternateContent xmlns:mc="http://schemas.openxmlformats.org/markup-compatibility/2006">
              <mc:Choice xmlns:v="urn:schemas-microsoft-com:vml" Requires="v">
                <p:oleObj spid="_x0000_s46228" name="Equation" r:id="rId4" imgW="1409400" imgH="609480" progId="Equation.DSMT4">
                  <p:embed/>
                </p:oleObj>
              </mc:Choice>
              <mc:Fallback>
                <p:oleObj name="Equation" r:id="rId4" imgW="1409400" imgH="609480" progId="Equation.DSMT4">
                  <p:embed/>
                  <p:pic>
                    <p:nvPicPr>
                      <p:cNvPr id="37"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8450" y="3302000"/>
                        <a:ext cx="14097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3201114058"/>
              </p:ext>
            </p:extLst>
          </p:nvPr>
        </p:nvGraphicFramePr>
        <p:xfrm>
          <a:off x="5876924" y="3302000"/>
          <a:ext cx="584200" cy="635000"/>
        </p:xfrm>
        <a:graphic>
          <a:graphicData uri="http://schemas.openxmlformats.org/presentationml/2006/ole">
            <mc:AlternateContent xmlns:mc="http://schemas.openxmlformats.org/markup-compatibility/2006">
              <mc:Choice xmlns:v="urn:schemas-microsoft-com:vml" Requires="v">
                <p:oleObj spid="_x0000_s46229" name="Equation" r:id="rId6" imgW="583947" imgH="634725" progId="Equation.DSMT4">
                  <p:embed/>
                </p:oleObj>
              </mc:Choice>
              <mc:Fallback>
                <p:oleObj name="Equation" r:id="rId6" imgW="583947" imgH="634725" progId="Equation.DSMT4">
                  <p:embed/>
                  <p:pic>
                    <p:nvPicPr>
                      <p:cNvPr id="39"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6924" y="3302000"/>
                        <a:ext cx="5842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3"/>
          <p:cNvGrpSpPr/>
          <p:nvPr/>
        </p:nvGrpSpPr>
        <p:grpSpPr>
          <a:xfrm>
            <a:off x="4460722" y="3302000"/>
            <a:ext cx="1274916" cy="612775"/>
            <a:chOff x="4257316" y="3008154"/>
            <a:chExt cx="1274916" cy="612775"/>
          </a:xfrm>
        </p:grpSpPr>
        <p:graphicFrame>
          <p:nvGraphicFramePr>
            <p:cNvPr id="38" name="Object 37"/>
            <p:cNvGraphicFramePr>
              <a:graphicFrameLocks noChangeAspect="1"/>
            </p:cNvGraphicFramePr>
            <p:nvPr>
              <p:extLst/>
            </p:nvPr>
          </p:nvGraphicFramePr>
          <p:xfrm>
            <a:off x="4257316" y="3011329"/>
            <a:ext cx="685800" cy="609600"/>
          </p:xfrm>
          <a:graphic>
            <a:graphicData uri="http://schemas.openxmlformats.org/presentationml/2006/ole">
              <mc:AlternateContent xmlns:mc="http://schemas.openxmlformats.org/markup-compatibility/2006">
                <mc:Choice xmlns:v="urn:schemas-microsoft-com:vml" Requires="v">
                  <p:oleObj spid="_x0000_s46230" name="Equation" r:id="rId8" imgW="685800" imgH="609480" progId="Equation.DSMT4">
                    <p:embed/>
                  </p:oleObj>
                </mc:Choice>
                <mc:Fallback>
                  <p:oleObj name="Equation" r:id="rId8" imgW="685800" imgH="609480" progId="Equation.DSMT4">
                    <p:embed/>
                    <p:pic>
                      <p:nvPicPr>
                        <p:cNvPr id="38" name="Object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57316" y="3011329"/>
                          <a:ext cx="685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52"/>
            <p:cNvGraphicFramePr>
              <a:graphicFrameLocks noChangeAspect="1"/>
            </p:cNvGraphicFramePr>
            <p:nvPr>
              <p:extLst/>
            </p:nvPr>
          </p:nvGraphicFramePr>
          <p:xfrm>
            <a:off x="5049632" y="3008154"/>
            <a:ext cx="482600" cy="609600"/>
          </p:xfrm>
          <a:graphic>
            <a:graphicData uri="http://schemas.openxmlformats.org/presentationml/2006/ole">
              <mc:AlternateContent xmlns:mc="http://schemas.openxmlformats.org/markup-compatibility/2006">
                <mc:Choice xmlns:v="urn:schemas-microsoft-com:vml" Requires="v">
                  <p:oleObj spid="_x0000_s46231" name="Equation" r:id="rId10" imgW="482400" imgH="609480" progId="Equation.DSMT4">
                    <p:embed/>
                  </p:oleObj>
                </mc:Choice>
                <mc:Fallback>
                  <p:oleObj name="Equation" r:id="rId10" imgW="482400" imgH="609480" progId="Equation.DSMT4">
                    <p:embed/>
                    <p:pic>
                      <p:nvPicPr>
                        <p:cNvPr id="53" name="Object 5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49632" y="3008154"/>
                          <a:ext cx="482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6" name="TextBox 45"/>
          <p:cNvSpPr txBox="1"/>
          <p:nvPr/>
        </p:nvSpPr>
        <p:spPr>
          <a:xfrm>
            <a:off x="432842" y="2804235"/>
            <a:ext cx="7907930" cy="369332"/>
          </a:xfrm>
          <a:prstGeom prst="rect">
            <a:avLst/>
          </a:prstGeom>
          <a:noFill/>
        </p:spPr>
        <p:txBody>
          <a:bodyPr wrap="square" rtlCol="0">
            <a:spAutoFit/>
          </a:bodyPr>
          <a:lstStyle/>
          <a:p>
            <a:r>
              <a:rPr lang="en-US" i="1" dirty="0">
                <a:solidFill>
                  <a:srgbClr val="0000FF"/>
                </a:solidFill>
                <a:latin typeface="Verdana" panose="020B0604030504040204" pitchFamily="34" charset="0"/>
                <a:ea typeface="Verdana" panose="020B0604030504040204" pitchFamily="34" charset="0"/>
                <a:cs typeface="Verdana" panose="020B0604030504040204" pitchFamily="34" charset="0"/>
              </a:rPr>
              <a:t>What number is represented by this picture?  How do you know?</a:t>
            </a:r>
          </a:p>
        </p:txBody>
      </p:sp>
      <p:sp>
        <p:nvSpPr>
          <p:cNvPr id="73" name="TextBox 72"/>
          <p:cNvSpPr txBox="1"/>
          <p:nvPr/>
        </p:nvSpPr>
        <p:spPr>
          <a:xfrm>
            <a:off x="4005212" y="5301758"/>
            <a:ext cx="1863154" cy="369332"/>
          </a:xfrm>
          <a:prstGeom prst="rect">
            <a:avLst/>
          </a:prstGeom>
          <a:noFill/>
        </p:spPr>
        <p:txBody>
          <a:bodyPr wrap="square" rtlCol="0">
            <a:spAutoFit/>
          </a:bodyPr>
          <a:lstStyle/>
          <a:p>
            <a:pPr marL="398463" indent="-398463"/>
            <a:r>
              <a:rPr lang="en-US" i="1" dirty="0">
                <a:solidFill>
                  <a:srgbClr val="0000FF"/>
                </a:solidFill>
                <a:highlight>
                  <a:srgbClr val="FFFF00"/>
                </a:highlight>
                <a:latin typeface="Verdana" panose="020B0604030504040204" pitchFamily="34" charset="0"/>
                <a:ea typeface="Verdana" panose="020B0604030504040204" pitchFamily="34" charset="0"/>
                <a:cs typeface="Verdana" panose="020B0604030504040204" pitchFamily="34" charset="0"/>
              </a:rPr>
              <a:t>Generalize!!</a:t>
            </a:r>
          </a:p>
        </p:txBody>
      </p:sp>
      <p:sp>
        <p:nvSpPr>
          <p:cNvPr id="47" name="Title 1"/>
          <p:cNvSpPr>
            <a:spLocks noGrp="1"/>
          </p:cNvSpPr>
          <p:nvPr>
            <p:ph type="title"/>
          </p:nvPr>
        </p:nvSpPr>
        <p:spPr>
          <a:xfrm>
            <a:off x="457200" y="274636"/>
            <a:ext cx="8229600" cy="914400"/>
          </a:xfrm>
        </p:spPr>
        <p:txBody>
          <a:bodyPr>
            <a:normAutofit/>
          </a:bodyPr>
          <a:lstStyle/>
          <a:p>
            <a:r>
              <a:rPr lang="en-US" sz="3600" dirty="0"/>
              <a:t>RENAMING SHORTCUTS</a:t>
            </a:r>
            <a:endParaRPr lang="en-US" sz="3600" b="1" dirty="0"/>
          </a:p>
        </p:txBody>
      </p:sp>
      <p:grpSp>
        <p:nvGrpSpPr>
          <p:cNvPr id="83" name="Group 82"/>
          <p:cNvGrpSpPr/>
          <p:nvPr/>
        </p:nvGrpSpPr>
        <p:grpSpPr>
          <a:xfrm>
            <a:off x="1222786" y="1811122"/>
            <a:ext cx="6698428" cy="763311"/>
            <a:chOff x="999788" y="1250698"/>
            <a:chExt cx="6698428" cy="763311"/>
          </a:xfrm>
        </p:grpSpPr>
        <p:grpSp>
          <p:nvGrpSpPr>
            <p:cNvPr id="56" name="Group 55"/>
            <p:cNvGrpSpPr/>
            <p:nvPr/>
          </p:nvGrpSpPr>
          <p:grpSpPr>
            <a:xfrm>
              <a:off x="999788" y="1255736"/>
              <a:ext cx="1460090" cy="746292"/>
              <a:chOff x="999788" y="1255736"/>
              <a:chExt cx="1460090" cy="746292"/>
            </a:xfrm>
          </p:grpSpPr>
          <p:sp>
            <p:nvSpPr>
              <p:cNvPr id="49" name="Rectangle 48"/>
              <p:cNvSpPr/>
              <p:nvPr/>
            </p:nvSpPr>
            <p:spPr>
              <a:xfrm>
                <a:off x="999788" y="1270508"/>
                <a:ext cx="1460090" cy="731520"/>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1" name="Straight Connector 20"/>
              <p:cNvCxnSpPr/>
              <p:nvPr/>
            </p:nvCxnSpPr>
            <p:spPr>
              <a:xfrm>
                <a:off x="999788" y="1627642"/>
                <a:ext cx="1442838" cy="295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1741368" y="1255736"/>
                <a:ext cx="0" cy="73741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1375207" y="1255736"/>
                <a:ext cx="0" cy="737419"/>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2103912" y="1255736"/>
                <a:ext cx="0" cy="737419"/>
              </a:xfrm>
              <a:prstGeom prst="line">
                <a:avLst/>
              </a:prstGeom>
            </p:spPr>
            <p:style>
              <a:lnRef idx="1">
                <a:schemeClr val="dk1"/>
              </a:lnRef>
              <a:fillRef idx="0">
                <a:schemeClr val="dk1"/>
              </a:fillRef>
              <a:effectRef idx="0">
                <a:schemeClr val="dk1"/>
              </a:effectRef>
              <a:fontRef idx="minor">
                <a:schemeClr val="tx1"/>
              </a:fontRef>
            </p:style>
          </p:cxnSp>
        </p:grpSp>
        <p:grpSp>
          <p:nvGrpSpPr>
            <p:cNvPr id="67" name="Group 66"/>
            <p:cNvGrpSpPr/>
            <p:nvPr/>
          </p:nvGrpSpPr>
          <p:grpSpPr>
            <a:xfrm>
              <a:off x="2741668" y="1253217"/>
              <a:ext cx="1460090" cy="746292"/>
              <a:chOff x="999788" y="1255736"/>
              <a:chExt cx="1460090" cy="746292"/>
            </a:xfrm>
          </p:grpSpPr>
          <p:sp>
            <p:nvSpPr>
              <p:cNvPr id="68" name="Rectangle 67"/>
              <p:cNvSpPr/>
              <p:nvPr/>
            </p:nvSpPr>
            <p:spPr>
              <a:xfrm>
                <a:off x="999788" y="1270508"/>
                <a:ext cx="1460090" cy="731520"/>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9" name="Straight Connector 68"/>
              <p:cNvCxnSpPr/>
              <p:nvPr/>
            </p:nvCxnSpPr>
            <p:spPr>
              <a:xfrm>
                <a:off x="999788" y="1627642"/>
                <a:ext cx="1442838" cy="295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1741368" y="1255736"/>
                <a:ext cx="0" cy="737419"/>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1375207" y="1255736"/>
                <a:ext cx="0" cy="737419"/>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2103912" y="1255736"/>
                <a:ext cx="0" cy="737419"/>
              </a:xfrm>
              <a:prstGeom prst="line">
                <a:avLst/>
              </a:prstGeom>
            </p:spPr>
            <p:style>
              <a:lnRef idx="1">
                <a:schemeClr val="dk1"/>
              </a:lnRef>
              <a:fillRef idx="0">
                <a:schemeClr val="dk1"/>
              </a:fillRef>
              <a:effectRef idx="0">
                <a:schemeClr val="dk1"/>
              </a:effectRef>
              <a:fontRef idx="minor">
                <a:schemeClr val="tx1"/>
              </a:fontRef>
            </p:style>
          </p:cxnSp>
        </p:grpSp>
        <p:grpSp>
          <p:nvGrpSpPr>
            <p:cNvPr id="75" name="Group 74"/>
            <p:cNvGrpSpPr/>
            <p:nvPr/>
          </p:nvGrpSpPr>
          <p:grpSpPr>
            <a:xfrm>
              <a:off x="4483548" y="1250698"/>
              <a:ext cx="1460090" cy="746292"/>
              <a:chOff x="999788" y="1255736"/>
              <a:chExt cx="1460090" cy="746292"/>
            </a:xfrm>
          </p:grpSpPr>
          <p:sp>
            <p:nvSpPr>
              <p:cNvPr id="76" name="Rectangle 75"/>
              <p:cNvSpPr/>
              <p:nvPr/>
            </p:nvSpPr>
            <p:spPr>
              <a:xfrm>
                <a:off x="999788" y="1270508"/>
                <a:ext cx="1460090" cy="731520"/>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77" name="Straight Connector 76"/>
              <p:cNvCxnSpPr/>
              <p:nvPr/>
            </p:nvCxnSpPr>
            <p:spPr>
              <a:xfrm>
                <a:off x="999788" y="1627642"/>
                <a:ext cx="1442838" cy="2950"/>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1741368" y="1255736"/>
                <a:ext cx="0" cy="737419"/>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1375207" y="1255736"/>
                <a:ext cx="0" cy="737419"/>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a:off x="2103912" y="1255736"/>
                <a:ext cx="0" cy="737419"/>
              </a:xfrm>
              <a:prstGeom prst="line">
                <a:avLst/>
              </a:prstGeom>
            </p:spPr>
            <p:style>
              <a:lnRef idx="1">
                <a:schemeClr val="dk1"/>
              </a:lnRef>
              <a:fillRef idx="0">
                <a:schemeClr val="dk1"/>
              </a:fillRef>
              <a:effectRef idx="0">
                <a:schemeClr val="dk1"/>
              </a:effectRef>
              <a:fontRef idx="minor">
                <a:schemeClr val="tx1"/>
              </a:fontRef>
            </p:style>
          </p:cxnSp>
        </p:grpSp>
        <p:grpSp>
          <p:nvGrpSpPr>
            <p:cNvPr id="82" name="Group 81"/>
            <p:cNvGrpSpPr/>
            <p:nvPr/>
          </p:nvGrpSpPr>
          <p:grpSpPr>
            <a:xfrm>
              <a:off x="6238126" y="1250698"/>
              <a:ext cx="1460090" cy="763311"/>
              <a:chOff x="6238126" y="1250698"/>
              <a:chExt cx="1460090" cy="763311"/>
            </a:xfrm>
          </p:grpSpPr>
          <p:grpSp>
            <p:nvGrpSpPr>
              <p:cNvPr id="81" name="Group 80"/>
              <p:cNvGrpSpPr/>
              <p:nvPr/>
            </p:nvGrpSpPr>
            <p:grpSpPr>
              <a:xfrm>
                <a:off x="6238126" y="1250698"/>
                <a:ext cx="1460090" cy="763311"/>
                <a:chOff x="6238126" y="1250698"/>
                <a:chExt cx="1460090" cy="763311"/>
              </a:xfrm>
            </p:grpSpPr>
            <p:sp>
              <p:nvSpPr>
                <p:cNvPr id="19" name="Rectangle 18"/>
                <p:cNvSpPr/>
                <p:nvPr/>
              </p:nvSpPr>
              <p:spPr>
                <a:xfrm>
                  <a:off x="6238126" y="1261842"/>
                  <a:ext cx="1460090" cy="731520"/>
                </a:xfrm>
                <a:prstGeom prst="rect">
                  <a:avLst/>
                </a:prstGeom>
                <a:solidFill>
                  <a:srgbClr val="00B05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1" name="Straight Connector 30"/>
                <p:cNvCxnSpPr/>
                <p:nvPr/>
              </p:nvCxnSpPr>
              <p:spPr>
                <a:xfrm>
                  <a:off x="6238126" y="1636674"/>
                  <a:ext cx="1460090"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6970143" y="1259363"/>
                  <a:ext cx="0" cy="737419"/>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7341381" y="1276590"/>
                  <a:ext cx="0" cy="737419"/>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595260" y="1250698"/>
                  <a:ext cx="0" cy="737419"/>
                </a:xfrm>
                <a:prstGeom prst="line">
                  <a:avLst/>
                </a:prstGeom>
              </p:spPr>
              <p:style>
                <a:lnRef idx="1">
                  <a:schemeClr val="dk1"/>
                </a:lnRef>
                <a:fillRef idx="0">
                  <a:schemeClr val="dk1"/>
                </a:fillRef>
                <a:effectRef idx="0">
                  <a:schemeClr val="dk1"/>
                </a:effectRef>
                <a:fontRef idx="minor">
                  <a:schemeClr val="tx1"/>
                </a:fontRef>
              </p:style>
            </p:cxnSp>
          </p:grpSp>
          <p:sp>
            <p:nvSpPr>
              <p:cNvPr id="35" name="Rectangle 34"/>
              <p:cNvSpPr/>
              <p:nvPr/>
            </p:nvSpPr>
            <p:spPr>
              <a:xfrm>
                <a:off x="7341600" y="1640141"/>
                <a:ext cx="356616" cy="356616"/>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2" name="TextBox 1"/>
          <p:cNvSpPr txBox="1"/>
          <p:nvPr/>
        </p:nvSpPr>
        <p:spPr>
          <a:xfrm>
            <a:off x="457200" y="1224123"/>
            <a:ext cx="7241016" cy="369332"/>
          </a:xfrm>
          <a:prstGeom prst="rect">
            <a:avLst/>
          </a:prstGeom>
          <a:noFill/>
        </p:spPr>
        <p:txBody>
          <a:bodyPr wrap="square" rtlCol="0">
            <a:spAutoFit/>
          </a:bodyPr>
          <a:lstStyle/>
          <a:p>
            <a:pPr>
              <a:tabLst>
                <a:tab pos="1946275" algn="l"/>
              </a:tabLst>
            </a:pPr>
            <a:r>
              <a:rPr lang="en-US" dirty="0">
                <a:latin typeface="Verdana" panose="020B0604030504040204" pitchFamily="34" charset="0"/>
                <a:ea typeface="Verdana" panose="020B0604030504040204" pitchFamily="34" charset="0"/>
                <a:cs typeface="Verdana" panose="020B0604030504040204" pitchFamily="34" charset="0"/>
              </a:rPr>
              <a:t>Change a mixed number into an improper fraction.</a:t>
            </a:r>
          </a:p>
        </p:txBody>
      </p:sp>
      <p:grpSp>
        <p:nvGrpSpPr>
          <p:cNvPr id="7" name="Group 6">
            <a:extLst>
              <a:ext uri="{FF2B5EF4-FFF2-40B4-BE49-F238E27FC236}">
                <a16:creationId xmlns:a16="http://schemas.microsoft.com/office/drawing/2014/main" id="{3F56E884-D17D-4B03-A004-D81E6F5004AA}"/>
              </a:ext>
            </a:extLst>
          </p:cNvPr>
          <p:cNvGrpSpPr/>
          <p:nvPr/>
        </p:nvGrpSpPr>
        <p:grpSpPr>
          <a:xfrm>
            <a:off x="3567953" y="4301879"/>
            <a:ext cx="3446428" cy="726747"/>
            <a:chOff x="3567953" y="4301879"/>
            <a:chExt cx="3446428" cy="726747"/>
          </a:xfrm>
        </p:grpSpPr>
        <p:graphicFrame>
          <p:nvGraphicFramePr>
            <p:cNvPr id="40" name="Object 39">
              <a:extLst>
                <a:ext uri="{FF2B5EF4-FFF2-40B4-BE49-F238E27FC236}">
                  <a16:creationId xmlns:a16="http://schemas.microsoft.com/office/drawing/2014/main" id="{BFCF555E-E1FD-4E0F-859A-3F980EA43539}"/>
                </a:ext>
              </a:extLst>
            </p:cNvPr>
            <p:cNvGraphicFramePr>
              <a:graphicFrameLocks noChangeAspect="1"/>
            </p:cNvGraphicFramePr>
            <p:nvPr>
              <p:extLst>
                <p:ext uri="{D42A27DB-BD31-4B8C-83A1-F6EECF244321}">
                  <p14:modId xmlns:p14="http://schemas.microsoft.com/office/powerpoint/2010/main" val="4027338997"/>
                </p:ext>
              </p:extLst>
            </p:nvPr>
          </p:nvGraphicFramePr>
          <p:xfrm>
            <a:off x="5871381" y="4301879"/>
            <a:ext cx="1143000" cy="635000"/>
          </p:xfrm>
          <a:graphic>
            <a:graphicData uri="http://schemas.openxmlformats.org/presentationml/2006/ole">
              <mc:AlternateContent xmlns:mc="http://schemas.openxmlformats.org/markup-compatibility/2006">
                <mc:Choice xmlns:v="urn:schemas-microsoft-com:vml" Requires="v">
                  <p:oleObj spid="_x0000_s46232" name="Equation" r:id="rId12" imgW="1143000" imgH="634680" progId="Equation.DSMT4">
                    <p:embed/>
                  </p:oleObj>
                </mc:Choice>
                <mc:Fallback>
                  <p:oleObj name="Equation" r:id="rId12" imgW="1143000" imgH="634680" progId="Equation.DSMT4">
                    <p:embed/>
                    <p:pic>
                      <p:nvPicPr>
                        <p:cNvPr id="39" name="Object 38"/>
                        <p:cNvPicPr>
                          <a:picLocks noChangeAspect="1" noChangeArrowheads="1"/>
                        </p:cNvPicPr>
                        <p:nvPr/>
                      </p:nvPicPr>
                      <p:blipFill>
                        <a:blip r:embed="rId13"/>
                        <a:srcRect/>
                        <a:stretch>
                          <a:fillRect/>
                        </a:stretch>
                      </p:blipFill>
                      <p:spPr bwMode="auto">
                        <a:xfrm>
                          <a:off x="5871381" y="4301879"/>
                          <a:ext cx="11430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
              <a:extLst>
                <a:ext uri="{FF2B5EF4-FFF2-40B4-BE49-F238E27FC236}">
                  <a16:creationId xmlns:a16="http://schemas.microsoft.com/office/drawing/2014/main" id="{C04FFE4A-29A5-4ECE-8048-2F17D8FD709D}"/>
                </a:ext>
              </a:extLst>
            </p:cNvPr>
            <p:cNvGrpSpPr/>
            <p:nvPr/>
          </p:nvGrpSpPr>
          <p:grpSpPr>
            <a:xfrm>
              <a:off x="3567953" y="4382295"/>
              <a:ext cx="2176708" cy="646331"/>
              <a:chOff x="3509310" y="4254637"/>
              <a:chExt cx="2176708" cy="646331"/>
            </a:xfrm>
          </p:grpSpPr>
          <p:sp>
            <p:nvSpPr>
              <p:cNvPr id="5" name="TextBox 4"/>
              <p:cNvSpPr txBox="1"/>
              <p:nvPr/>
            </p:nvSpPr>
            <p:spPr>
              <a:xfrm>
                <a:off x="3509310" y="4254637"/>
                <a:ext cx="1546472" cy="646331"/>
              </a:xfrm>
              <a:prstGeom prst="rect">
                <a:avLst/>
              </a:prstGeom>
              <a:noFill/>
            </p:spPr>
            <p:txBody>
              <a:bodyPr wrap="square" rtlCol="0">
                <a:spAutoFit/>
              </a:bodyPr>
              <a:lstStyle/>
              <a:p>
                <a:r>
                  <a:rPr lang="en-US" i="1" dirty="0">
                    <a:solidFill>
                      <a:srgbClr val="0000FF"/>
                    </a:solidFill>
                    <a:latin typeface="Verdana" panose="020B0604030504040204" pitchFamily="34" charset="0"/>
                    <a:ea typeface="Verdana" panose="020B0604030504040204" pitchFamily="34" charset="0"/>
                    <a:cs typeface="Verdana" panose="020B0604030504040204" pitchFamily="34" charset="0"/>
                  </a:rPr>
                  <a:t>Shortcut</a:t>
                </a:r>
              </a:p>
              <a:p>
                <a:endParaRPr lang="en-US" i="1"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3" name="Arrow: Right 2">
                <a:extLst>
                  <a:ext uri="{FF2B5EF4-FFF2-40B4-BE49-F238E27FC236}">
                    <a16:creationId xmlns:a16="http://schemas.microsoft.com/office/drawing/2014/main" id="{1AF52B17-9BF5-4932-BC96-A83F77B38EA7}"/>
                  </a:ext>
                </a:extLst>
              </p:cNvPr>
              <p:cNvSpPr/>
              <p:nvPr/>
            </p:nvSpPr>
            <p:spPr>
              <a:xfrm>
                <a:off x="4836716" y="4386326"/>
                <a:ext cx="849302" cy="171621"/>
              </a:xfrm>
              <a:prstGeom prst="right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5971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446"/>
            <a:ext cx="8229600" cy="685800"/>
          </a:xfrm>
        </p:spPr>
        <p:txBody>
          <a:bodyPr>
            <a:normAutofit/>
          </a:bodyPr>
          <a:lstStyle/>
          <a:p>
            <a:r>
              <a:rPr lang="en-US" sz="3600" dirty="0"/>
              <a:t>ANOTHER SHORCUT</a:t>
            </a:r>
          </a:p>
        </p:txBody>
      </p:sp>
      <p:graphicFrame>
        <p:nvGraphicFramePr>
          <p:cNvPr id="37" name="Object 36"/>
          <p:cNvGraphicFramePr>
            <a:graphicFrameLocks noChangeAspect="1"/>
          </p:cNvGraphicFramePr>
          <p:nvPr>
            <p:extLst>
              <p:ext uri="{D42A27DB-BD31-4B8C-83A1-F6EECF244321}">
                <p14:modId xmlns:p14="http://schemas.microsoft.com/office/powerpoint/2010/main" val="4038548433"/>
              </p:ext>
            </p:extLst>
          </p:nvPr>
        </p:nvGraphicFramePr>
        <p:xfrm>
          <a:off x="4751888" y="3665923"/>
          <a:ext cx="1447800" cy="622300"/>
        </p:xfrm>
        <a:graphic>
          <a:graphicData uri="http://schemas.openxmlformats.org/presentationml/2006/ole">
            <mc:AlternateContent xmlns:mc="http://schemas.openxmlformats.org/markup-compatibility/2006">
              <mc:Choice xmlns:v="urn:schemas-microsoft-com:vml" Requires="v">
                <p:oleObj spid="_x0000_s47230" name="Equation" r:id="rId4" imgW="1447172" imgH="622030" progId="Equation.DSMT4">
                  <p:embed/>
                </p:oleObj>
              </mc:Choice>
              <mc:Fallback>
                <p:oleObj name="Equation" r:id="rId4" imgW="1447172" imgH="622030" progId="Equation.DSMT4">
                  <p:embed/>
                  <p:pic>
                    <p:nvPicPr>
                      <p:cNvPr id="37"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888" y="3665923"/>
                        <a:ext cx="14478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3305066491"/>
              </p:ext>
            </p:extLst>
          </p:nvPr>
        </p:nvGraphicFramePr>
        <p:xfrm>
          <a:off x="2975817" y="3665923"/>
          <a:ext cx="368300" cy="622300"/>
        </p:xfrm>
        <a:graphic>
          <a:graphicData uri="http://schemas.openxmlformats.org/presentationml/2006/ole">
            <mc:AlternateContent xmlns:mc="http://schemas.openxmlformats.org/markup-compatibility/2006">
              <mc:Choice xmlns:v="urn:schemas-microsoft-com:vml" Requires="v">
                <p:oleObj spid="_x0000_s47231" name="Equation" r:id="rId6" imgW="368140" imgH="622030" progId="Equation.DSMT4">
                  <p:embed/>
                </p:oleObj>
              </mc:Choice>
              <mc:Fallback>
                <p:oleObj name="Equation" r:id="rId6" imgW="368140" imgH="622030" progId="Equation.DSMT4">
                  <p:embed/>
                  <p:pic>
                    <p:nvPicPr>
                      <p:cNvPr id="39"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5817" y="3665923"/>
                        <a:ext cx="3683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3"/>
          <p:cNvGrpSpPr/>
          <p:nvPr/>
        </p:nvGrpSpPr>
        <p:grpSpPr>
          <a:xfrm>
            <a:off x="3627849" y="3664336"/>
            <a:ext cx="898200" cy="625475"/>
            <a:chOff x="4378986" y="3002168"/>
            <a:chExt cx="898200" cy="625475"/>
          </a:xfrm>
        </p:grpSpPr>
        <p:graphicFrame>
          <p:nvGraphicFramePr>
            <p:cNvPr id="38" name="Object 37"/>
            <p:cNvGraphicFramePr>
              <a:graphicFrameLocks noChangeAspect="1"/>
            </p:cNvGraphicFramePr>
            <p:nvPr>
              <p:extLst/>
            </p:nvPr>
          </p:nvGraphicFramePr>
          <p:xfrm>
            <a:off x="4378986" y="3005343"/>
            <a:ext cx="444500" cy="622300"/>
          </p:xfrm>
          <a:graphic>
            <a:graphicData uri="http://schemas.openxmlformats.org/presentationml/2006/ole">
              <mc:AlternateContent xmlns:mc="http://schemas.openxmlformats.org/markup-compatibility/2006">
                <mc:Choice xmlns:v="urn:schemas-microsoft-com:vml" Requires="v">
                  <p:oleObj spid="_x0000_s47232" name="Equation" r:id="rId8" imgW="444307" imgH="622030" progId="Equation.DSMT4">
                    <p:embed/>
                  </p:oleObj>
                </mc:Choice>
                <mc:Fallback>
                  <p:oleObj name="Equation" r:id="rId8" imgW="444307" imgH="622030" progId="Equation.DSMT4">
                    <p:embed/>
                    <p:pic>
                      <p:nvPicPr>
                        <p:cNvPr id="38" name="Object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8986" y="3005343"/>
                          <a:ext cx="4445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52"/>
            <p:cNvGraphicFramePr>
              <a:graphicFrameLocks noChangeAspect="1"/>
            </p:cNvGraphicFramePr>
            <p:nvPr>
              <p:extLst/>
            </p:nvPr>
          </p:nvGraphicFramePr>
          <p:xfrm>
            <a:off x="4858086" y="3002168"/>
            <a:ext cx="419100" cy="622300"/>
          </p:xfrm>
          <a:graphic>
            <a:graphicData uri="http://schemas.openxmlformats.org/presentationml/2006/ole">
              <mc:AlternateContent xmlns:mc="http://schemas.openxmlformats.org/markup-compatibility/2006">
                <mc:Choice xmlns:v="urn:schemas-microsoft-com:vml" Requires="v">
                  <p:oleObj spid="_x0000_s47233" name="Equation" r:id="rId10" imgW="418918" imgH="622030" progId="Equation.DSMT4">
                    <p:embed/>
                  </p:oleObj>
                </mc:Choice>
                <mc:Fallback>
                  <p:oleObj name="Equation" r:id="rId10" imgW="418918" imgH="622030" progId="Equation.DSMT4">
                    <p:embed/>
                    <p:pic>
                      <p:nvPicPr>
                        <p:cNvPr id="53" name="Object 5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8086" y="3002168"/>
                          <a:ext cx="4191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6" name="TextBox 45"/>
          <p:cNvSpPr txBox="1"/>
          <p:nvPr/>
        </p:nvSpPr>
        <p:spPr>
          <a:xfrm>
            <a:off x="430065" y="3166744"/>
            <a:ext cx="7907930" cy="369332"/>
          </a:xfrm>
          <a:prstGeom prst="rect">
            <a:avLst/>
          </a:prstGeom>
          <a:noFill/>
        </p:spPr>
        <p:txBody>
          <a:bodyPr wrap="square" rtlCol="0">
            <a:spAutoFit/>
          </a:bodyPr>
          <a:lstStyle/>
          <a:p>
            <a:r>
              <a:rPr lang="en-US" i="1" dirty="0">
                <a:solidFill>
                  <a:srgbClr val="0000FF"/>
                </a:solidFill>
                <a:latin typeface="Verdana" panose="020B0604030504040204" pitchFamily="34" charset="0"/>
                <a:ea typeface="Verdana" panose="020B0604030504040204" pitchFamily="34" charset="0"/>
                <a:cs typeface="Verdana" panose="020B0604030504040204" pitchFamily="34" charset="0"/>
              </a:rPr>
              <a:t>What number is represented by this picture?  How do you know?</a:t>
            </a:r>
          </a:p>
        </p:txBody>
      </p:sp>
      <p:grpSp>
        <p:nvGrpSpPr>
          <p:cNvPr id="43" name="Group 42"/>
          <p:cNvGrpSpPr/>
          <p:nvPr/>
        </p:nvGrpSpPr>
        <p:grpSpPr>
          <a:xfrm>
            <a:off x="2178439" y="1810706"/>
            <a:ext cx="4787123" cy="752167"/>
            <a:chOff x="1854531" y="1339515"/>
            <a:chExt cx="4787123" cy="752167"/>
          </a:xfrm>
        </p:grpSpPr>
        <p:grpSp>
          <p:nvGrpSpPr>
            <p:cNvPr id="6" name="Group 5"/>
            <p:cNvGrpSpPr/>
            <p:nvPr/>
          </p:nvGrpSpPr>
          <p:grpSpPr>
            <a:xfrm>
              <a:off x="5174229" y="1339516"/>
              <a:ext cx="1467425" cy="752166"/>
              <a:chOff x="6877741" y="1348379"/>
              <a:chExt cx="1467425" cy="752166"/>
            </a:xfrm>
          </p:grpSpPr>
          <p:grpSp>
            <p:nvGrpSpPr>
              <p:cNvPr id="3" name="Group 2"/>
              <p:cNvGrpSpPr/>
              <p:nvPr/>
            </p:nvGrpSpPr>
            <p:grpSpPr>
              <a:xfrm>
                <a:off x="6885076" y="1348379"/>
                <a:ext cx="1460090" cy="737419"/>
                <a:chOff x="6881369" y="1240500"/>
                <a:chExt cx="1460090" cy="737419"/>
              </a:xfrm>
            </p:grpSpPr>
            <p:sp>
              <p:nvSpPr>
                <p:cNvPr id="19" name="Rectangle 18"/>
                <p:cNvSpPr/>
                <p:nvPr/>
              </p:nvSpPr>
              <p:spPr>
                <a:xfrm>
                  <a:off x="6881369" y="1240500"/>
                  <a:ext cx="1460090" cy="737419"/>
                </a:xfrm>
                <a:prstGeom prst="rect">
                  <a:avLst/>
                </a:prstGeom>
                <a:solidFill>
                  <a:srgbClr val="00B05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ectangle 34"/>
                <p:cNvSpPr/>
                <p:nvPr/>
              </p:nvSpPr>
              <p:spPr>
                <a:xfrm>
                  <a:off x="7611415" y="1613481"/>
                  <a:ext cx="722710" cy="35581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0" name="Group 29"/>
              <p:cNvGrpSpPr/>
              <p:nvPr/>
            </p:nvGrpSpPr>
            <p:grpSpPr>
              <a:xfrm>
                <a:off x="6877741" y="1363126"/>
                <a:ext cx="1460090" cy="737419"/>
                <a:chOff x="1297858" y="2247090"/>
                <a:chExt cx="1460090" cy="737419"/>
              </a:xfrm>
            </p:grpSpPr>
            <p:cxnSp>
              <p:nvCxnSpPr>
                <p:cNvPr id="31" name="Straight Connector 30"/>
                <p:cNvCxnSpPr/>
                <p:nvPr/>
              </p:nvCxnSpPr>
              <p:spPr>
                <a:xfrm>
                  <a:off x="1297858" y="2607174"/>
                  <a:ext cx="1460090"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027903" y="2247090"/>
                  <a:ext cx="0" cy="737419"/>
                </a:xfrm>
                <a:prstGeom prst="line">
                  <a:avLst/>
                </a:prstGeom>
              </p:spPr>
              <p:style>
                <a:lnRef idx="1">
                  <a:schemeClr val="dk1"/>
                </a:lnRef>
                <a:fillRef idx="0">
                  <a:schemeClr val="dk1"/>
                </a:fillRef>
                <a:effectRef idx="0">
                  <a:schemeClr val="dk1"/>
                </a:effectRef>
                <a:fontRef idx="minor">
                  <a:schemeClr val="tx1"/>
                </a:fontRef>
              </p:style>
            </p:cxnSp>
          </p:grpSp>
        </p:grpSp>
        <p:grpSp>
          <p:nvGrpSpPr>
            <p:cNvPr id="33" name="Group 32"/>
            <p:cNvGrpSpPr/>
            <p:nvPr/>
          </p:nvGrpSpPr>
          <p:grpSpPr>
            <a:xfrm>
              <a:off x="1854531" y="1339515"/>
              <a:ext cx="1475479" cy="734001"/>
              <a:chOff x="1854531" y="1339515"/>
              <a:chExt cx="1475479" cy="734001"/>
            </a:xfrm>
          </p:grpSpPr>
          <p:sp>
            <p:nvSpPr>
              <p:cNvPr id="49" name="Rectangle 48"/>
              <p:cNvSpPr/>
              <p:nvPr/>
            </p:nvSpPr>
            <p:spPr>
              <a:xfrm>
                <a:off x="1869920" y="1339515"/>
                <a:ext cx="1460090" cy="731520"/>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2" name="Group 11"/>
              <p:cNvGrpSpPr/>
              <p:nvPr/>
            </p:nvGrpSpPr>
            <p:grpSpPr>
              <a:xfrm>
                <a:off x="1854531" y="1341996"/>
                <a:ext cx="1460090" cy="731520"/>
                <a:chOff x="5379150" y="1444665"/>
                <a:chExt cx="1460090" cy="731520"/>
              </a:xfrm>
            </p:grpSpPr>
            <p:cxnSp>
              <p:nvCxnSpPr>
                <p:cNvPr id="21" name="Straight Connector 20"/>
                <p:cNvCxnSpPr/>
                <p:nvPr/>
              </p:nvCxnSpPr>
              <p:spPr>
                <a:xfrm>
                  <a:off x="5379150" y="1813375"/>
                  <a:ext cx="146009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6126447" y="1444665"/>
                  <a:ext cx="0" cy="73152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34" name="Group 33"/>
            <p:cNvGrpSpPr/>
            <p:nvPr/>
          </p:nvGrpSpPr>
          <p:grpSpPr>
            <a:xfrm>
              <a:off x="3518777" y="1340429"/>
              <a:ext cx="1475479" cy="734001"/>
              <a:chOff x="1854531" y="1339515"/>
              <a:chExt cx="1475479" cy="734001"/>
            </a:xfrm>
          </p:grpSpPr>
          <p:sp>
            <p:nvSpPr>
              <p:cNvPr id="36" name="Rectangle 35"/>
              <p:cNvSpPr/>
              <p:nvPr/>
            </p:nvSpPr>
            <p:spPr>
              <a:xfrm>
                <a:off x="1869920" y="1339515"/>
                <a:ext cx="1460090" cy="731520"/>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40" name="Group 39"/>
              <p:cNvGrpSpPr/>
              <p:nvPr/>
            </p:nvGrpSpPr>
            <p:grpSpPr>
              <a:xfrm>
                <a:off x="1854531" y="1341996"/>
                <a:ext cx="1460090" cy="731520"/>
                <a:chOff x="5379150" y="1444665"/>
                <a:chExt cx="1460090" cy="731520"/>
              </a:xfrm>
            </p:grpSpPr>
            <p:cxnSp>
              <p:nvCxnSpPr>
                <p:cNvPr id="41" name="Straight Connector 40"/>
                <p:cNvCxnSpPr/>
                <p:nvPr/>
              </p:nvCxnSpPr>
              <p:spPr>
                <a:xfrm>
                  <a:off x="5379150" y="1813375"/>
                  <a:ext cx="1460090" cy="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6126447" y="1444665"/>
                  <a:ext cx="0" cy="731520"/>
                </a:xfrm>
                <a:prstGeom prst="line">
                  <a:avLst/>
                </a:prstGeom>
              </p:spPr>
              <p:style>
                <a:lnRef idx="1">
                  <a:schemeClr val="dk1"/>
                </a:lnRef>
                <a:fillRef idx="0">
                  <a:schemeClr val="dk1"/>
                </a:fillRef>
                <a:effectRef idx="0">
                  <a:schemeClr val="dk1"/>
                </a:effectRef>
                <a:fontRef idx="minor">
                  <a:schemeClr val="tx1"/>
                </a:fontRef>
              </p:style>
            </p:cxnSp>
          </p:grpSp>
        </p:grpSp>
      </p:grpSp>
      <p:sp>
        <p:nvSpPr>
          <p:cNvPr id="44" name="TextBox 43"/>
          <p:cNvSpPr txBox="1"/>
          <p:nvPr/>
        </p:nvSpPr>
        <p:spPr>
          <a:xfrm>
            <a:off x="451841" y="1312611"/>
            <a:ext cx="7241016" cy="369332"/>
          </a:xfrm>
          <a:prstGeom prst="rect">
            <a:avLst/>
          </a:prstGeom>
          <a:noFill/>
        </p:spPr>
        <p:txBody>
          <a:bodyPr wrap="square" rtlCol="0">
            <a:spAutoFit/>
          </a:bodyPr>
          <a:lstStyle/>
          <a:p>
            <a:pPr>
              <a:tabLst>
                <a:tab pos="1946275" algn="l"/>
              </a:tabLst>
            </a:pPr>
            <a:r>
              <a:rPr lang="en-US" dirty="0">
                <a:latin typeface="Verdana" panose="020B0604030504040204" pitchFamily="34" charset="0"/>
                <a:ea typeface="Verdana" panose="020B0604030504040204" pitchFamily="34" charset="0"/>
                <a:cs typeface="Verdana" panose="020B0604030504040204" pitchFamily="34" charset="0"/>
              </a:rPr>
              <a:t>Change an improper fraction into a  mixed number.</a:t>
            </a:r>
          </a:p>
        </p:txBody>
      </p:sp>
      <p:sp>
        <p:nvSpPr>
          <p:cNvPr id="48" name="TextBox 47">
            <a:extLst>
              <a:ext uri="{FF2B5EF4-FFF2-40B4-BE49-F238E27FC236}">
                <a16:creationId xmlns:a16="http://schemas.microsoft.com/office/drawing/2014/main" id="{59D5F19C-1269-436D-9BE8-5AD45235D0B4}"/>
              </a:ext>
            </a:extLst>
          </p:cNvPr>
          <p:cNvSpPr txBox="1"/>
          <p:nvPr/>
        </p:nvSpPr>
        <p:spPr>
          <a:xfrm>
            <a:off x="3642318" y="4932426"/>
            <a:ext cx="1863154" cy="369332"/>
          </a:xfrm>
          <a:prstGeom prst="rect">
            <a:avLst/>
          </a:prstGeom>
          <a:noFill/>
        </p:spPr>
        <p:txBody>
          <a:bodyPr wrap="square" rtlCol="0">
            <a:spAutoFit/>
          </a:bodyPr>
          <a:lstStyle/>
          <a:p>
            <a:pPr marL="398463" indent="-398463"/>
            <a:r>
              <a:rPr lang="en-US" i="1" dirty="0">
                <a:solidFill>
                  <a:srgbClr val="0000FF"/>
                </a:solidFill>
                <a:highlight>
                  <a:srgbClr val="FFFF00"/>
                </a:highlight>
                <a:latin typeface="Verdana" panose="020B0604030504040204" pitchFamily="34" charset="0"/>
                <a:ea typeface="Verdana" panose="020B0604030504040204" pitchFamily="34" charset="0"/>
                <a:cs typeface="Verdana" panose="020B0604030504040204" pitchFamily="34" charset="0"/>
              </a:rPr>
              <a:t>Generalize!!</a:t>
            </a:r>
          </a:p>
        </p:txBody>
      </p:sp>
    </p:spTree>
    <p:extLst>
      <p:ext uri="{BB962C8B-B14F-4D97-AF65-F5344CB8AC3E}">
        <p14:creationId xmlns:p14="http://schemas.microsoft.com/office/powerpoint/2010/main" val="254590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Autofit/>
          </a:bodyPr>
          <a:lstStyle/>
          <a:p>
            <a:r>
              <a:rPr lang="en-US" sz="3600" dirty="0"/>
              <a:t>MENTAL MATH</a:t>
            </a:r>
          </a:p>
        </p:txBody>
      </p:sp>
      <p:sp>
        <p:nvSpPr>
          <p:cNvPr id="4098" name="AutoShape 2"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2549214" y="1540009"/>
            <a:ext cx="3798069" cy="443612"/>
            <a:chOff x="1828800" y="3832742"/>
            <a:chExt cx="5489316" cy="640080"/>
          </a:xfrm>
        </p:grpSpPr>
        <p:sp>
          <p:nvSpPr>
            <p:cNvPr id="8" name="Rectangle 7"/>
            <p:cNvSpPr/>
            <p:nvPr/>
          </p:nvSpPr>
          <p:spPr>
            <a:xfrm>
              <a:off x="1828800" y="3832742"/>
              <a:ext cx="1374072" cy="640080"/>
            </a:xfrm>
            <a:prstGeom prst="rect">
              <a:avLst/>
            </a:prstGeom>
            <a:solidFill>
              <a:srgbClr val="FD666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p:cNvSpPr/>
            <p:nvPr/>
          </p:nvSpPr>
          <p:spPr>
            <a:xfrm>
              <a:off x="3199483" y="3832742"/>
              <a:ext cx="1374072"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4570230" y="3832742"/>
              <a:ext cx="1374072"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p:cNvSpPr/>
            <p:nvPr/>
          </p:nvSpPr>
          <p:spPr>
            <a:xfrm>
              <a:off x="5944044" y="3832742"/>
              <a:ext cx="1374072"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8" name="Group 27"/>
          <p:cNvGrpSpPr/>
          <p:nvPr/>
        </p:nvGrpSpPr>
        <p:grpSpPr>
          <a:xfrm>
            <a:off x="2704265" y="4188905"/>
            <a:ext cx="3802387" cy="444255"/>
            <a:chOff x="-762882" y="5429250"/>
            <a:chExt cx="9143597" cy="641008"/>
          </a:xfrm>
        </p:grpSpPr>
        <p:sp>
          <p:nvSpPr>
            <p:cNvPr id="48" name="Rectangle 47"/>
            <p:cNvSpPr/>
            <p:nvPr/>
          </p:nvSpPr>
          <p:spPr>
            <a:xfrm>
              <a:off x="3808707" y="5430178"/>
              <a:ext cx="914966" cy="6400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Rectangle 48"/>
            <p:cNvSpPr/>
            <p:nvPr/>
          </p:nvSpPr>
          <p:spPr>
            <a:xfrm>
              <a:off x="4723876" y="5430178"/>
              <a:ext cx="914966" cy="6400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Rectangle 49"/>
            <p:cNvSpPr/>
            <p:nvPr/>
          </p:nvSpPr>
          <p:spPr>
            <a:xfrm>
              <a:off x="5638397" y="5430178"/>
              <a:ext cx="914966" cy="6400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Rectangle 50"/>
            <p:cNvSpPr/>
            <p:nvPr/>
          </p:nvSpPr>
          <p:spPr>
            <a:xfrm>
              <a:off x="6551250" y="5430178"/>
              <a:ext cx="914966" cy="6400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Rectangle 51"/>
            <p:cNvSpPr/>
            <p:nvPr/>
          </p:nvSpPr>
          <p:spPr>
            <a:xfrm>
              <a:off x="7465749" y="5430178"/>
              <a:ext cx="914966"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Rectangle 52"/>
            <p:cNvSpPr/>
            <p:nvPr/>
          </p:nvSpPr>
          <p:spPr>
            <a:xfrm>
              <a:off x="2894315" y="5430178"/>
              <a:ext cx="914966" cy="6400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Rectangle 53"/>
            <p:cNvSpPr/>
            <p:nvPr/>
          </p:nvSpPr>
          <p:spPr>
            <a:xfrm>
              <a:off x="151510" y="5429250"/>
              <a:ext cx="914966" cy="640080"/>
            </a:xfrm>
            <a:prstGeom prst="rect">
              <a:avLst/>
            </a:prstGeom>
            <a:solidFill>
              <a:srgbClr val="FD666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Rectangle 54"/>
            <p:cNvSpPr/>
            <p:nvPr/>
          </p:nvSpPr>
          <p:spPr>
            <a:xfrm>
              <a:off x="1066679" y="5429250"/>
              <a:ext cx="914966" cy="640080"/>
            </a:xfrm>
            <a:prstGeom prst="rect">
              <a:avLst/>
            </a:prstGeom>
            <a:solidFill>
              <a:srgbClr val="FD666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Rectangle 55"/>
            <p:cNvSpPr/>
            <p:nvPr/>
          </p:nvSpPr>
          <p:spPr>
            <a:xfrm>
              <a:off x="1981200" y="5429250"/>
              <a:ext cx="914966" cy="640080"/>
            </a:xfrm>
            <a:prstGeom prst="rect">
              <a:avLst/>
            </a:prstGeom>
            <a:solidFill>
              <a:srgbClr val="FD666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 name="Rectangle 56"/>
            <p:cNvSpPr/>
            <p:nvPr/>
          </p:nvSpPr>
          <p:spPr>
            <a:xfrm>
              <a:off x="-762882" y="5429250"/>
              <a:ext cx="914966" cy="640080"/>
            </a:xfrm>
            <a:prstGeom prst="rect">
              <a:avLst/>
            </a:prstGeom>
            <a:solidFill>
              <a:srgbClr val="FD666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aphicFrame>
        <p:nvGraphicFramePr>
          <p:cNvPr id="76" name="Object 75">
            <a:extLst>
              <a:ext uri="{FF2B5EF4-FFF2-40B4-BE49-F238E27FC236}">
                <a16:creationId xmlns:a16="http://schemas.microsoft.com/office/drawing/2014/main" id="{5E92E863-43A4-4B98-806C-67BF011F6C4C}"/>
              </a:ext>
            </a:extLst>
          </p:cNvPr>
          <p:cNvGraphicFramePr>
            <a:graphicFrameLocks noChangeAspect="1"/>
          </p:cNvGraphicFramePr>
          <p:nvPr>
            <p:extLst>
              <p:ext uri="{D42A27DB-BD31-4B8C-83A1-F6EECF244321}">
                <p14:modId xmlns:p14="http://schemas.microsoft.com/office/powerpoint/2010/main" val="177034452"/>
              </p:ext>
            </p:extLst>
          </p:nvPr>
        </p:nvGraphicFramePr>
        <p:xfrm>
          <a:off x="5721802" y="2686050"/>
          <a:ext cx="1104900" cy="622300"/>
        </p:xfrm>
        <a:graphic>
          <a:graphicData uri="http://schemas.openxmlformats.org/presentationml/2006/ole">
            <mc:AlternateContent xmlns:mc="http://schemas.openxmlformats.org/markup-compatibility/2006">
              <mc:Choice xmlns:v="urn:schemas-microsoft-com:vml" Requires="v">
                <p:oleObj spid="_x0000_s45326" name="Equation" r:id="rId4" imgW="1104840" imgH="622080" progId="Equation.DSMT4">
                  <p:embed/>
                </p:oleObj>
              </mc:Choice>
              <mc:Fallback>
                <p:oleObj name="Equation" r:id="rId4" imgW="1104840" imgH="622080" progId="Equation.DSMT4">
                  <p:embed/>
                  <p:pic>
                    <p:nvPicPr>
                      <p:cNvPr id="31" name="Object 30"/>
                      <p:cNvPicPr/>
                      <p:nvPr/>
                    </p:nvPicPr>
                    <p:blipFill>
                      <a:blip r:embed="rId5"/>
                      <a:stretch>
                        <a:fillRect/>
                      </a:stretch>
                    </p:blipFill>
                    <p:spPr>
                      <a:xfrm>
                        <a:off x="5721802" y="2686050"/>
                        <a:ext cx="1104900" cy="622300"/>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57A8B7EE-49FD-4EC2-84A6-F72A739E7002}"/>
              </a:ext>
            </a:extLst>
          </p:cNvPr>
          <p:cNvGraphicFramePr>
            <a:graphicFrameLocks noChangeAspect="1"/>
          </p:cNvGraphicFramePr>
          <p:nvPr>
            <p:extLst>
              <p:ext uri="{D42A27DB-BD31-4B8C-83A1-F6EECF244321}">
                <p14:modId xmlns:p14="http://schemas.microsoft.com/office/powerpoint/2010/main" val="1831463393"/>
              </p:ext>
            </p:extLst>
          </p:nvPr>
        </p:nvGraphicFramePr>
        <p:xfrm>
          <a:off x="1781042" y="2644323"/>
          <a:ext cx="1270000" cy="622300"/>
        </p:xfrm>
        <a:graphic>
          <a:graphicData uri="http://schemas.openxmlformats.org/presentationml/2006/ole">
            <mc:AlternateContent xmlns:mc="http://schemas.openxmlformats.org/markup-compatibility/2006">
              <mc:Choice xmlns:v="urn:schemas-microsoft-com:vml" Requires="v">
                <p:oleObj spid="_x0000_s45327" name="Equation" r:id="rId6" imgW="1269720" imgH="622080" progId="Equation.DSMT4">
                  <p:embed/>
                </p:oleObj>
              </mc:Choice>
              <mc:Fallback>
                <p:oleObj name="Equation" r:id="rId6" imgW="1269720" imgH="622080" progId="Equation.DSMT4">
                  <p:embed/>
                  <p:pic>
                    <p:nvPicPr>
                      <p:cNvPr id="31" name="Object 30"/>
                      <p:cNvPicPr/>
                      <p:nvPr/>
                    </p:nvPicPr>
                    <p:blipFill>
                      <a:blip r:embed="rId7"/>
                      <a:stretch>
                        <a:fillRect/>
                      </a:stretch>
                    </p:blipFill>
                    <p:spPr>
                      <a:xfrm>
                        <a:off x="1781042" y="2644323"/>
                        <a:ext cx="1270000" cy="622300"/>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DD24E289-C1C4-424F-AACB-D7FD1B6AB631}"/>
              </a:ext>
            </a:extLst>
          </p:cNvPr>
          <p:cNvGrpSpPr/>
          <p:nvPr/>
        </p:nvGrpSpPr>
        <p:grpSpPr>
          <a:xfrm>
            <a:off x="1855909" y="5563583"/>
            <a:ext cx="1420812" cy="635000"/>
            <a:chOff x="1855909" y="5085822"/>
            <a:chExt cx="1420812" cy="635000"/>
          </a:xfrm>
        </p:grpSpPr>
        <p:graphicFrame>
          <p:nvGraphicFramePr>
            <p:cNvPr id="47" name="Object 46">
              <a:extLst>
                <a:ext uri="{FF2B5EF4-FFF2-40B4-BE49-F238E27FC236}">
                  <a16:creationId xmlns:a16="http://schemas.microsoft.com/office/drawing/2014/main" id="{F6AAE6DA-06F9-40F4-A9FB-182B23DC316F}"/>
                </a:ext>
              </a:extLst>
            </p:cNvPr>
            <p:cNvGraphicFramePr>
              <a:graphicFrameLocks noChangeAspect="1"/>
            </p:cNvGraphicFramePr>
            <p:nvPr>
              <p:extLst>
                <p:ext uri="{D42A27DB-BD31-4B8C-83A1-F6EECF244321}">
                  <p14:modId xmlns:p14="http://schemas.microsoft.com/office/powerpoint/2010/main" val="1938412585"/>
                </p:ext>
              </p:extLst>
            </p:nvPr>
          </p:nvGraphicFramePr>
          <p:xfrm>
            <a:off x="1855909" y="5085822"/>
            <a:ext cx="381000" cy="635000"/>
          </p:xfrm>
          <a:graphic>
            <a:graphicData uri="http://schemas.openxmlformats.org/presentationml/2006/ole">
              <mc:AlternateContent xmlns:mc="http://schemas.openxmlformats.org/markup-compatibility/2006">
                <mc:Choice xmlns:v="urn:schemas-microsoft-com:vml" Requires="v">
                  <p:oleObj spid="_x0000_s45328" name="Equation" r:id="rId8" imgW="380880" imgH="634680" progId="Equation.DSMT4">
                    <p:embed/>
                  </p:oleObj>
                </mc:Choice>
                <mc:Fallback>
                  <p:oleObj name="Equation" r:id="rId8" imgW="380880" imgH="634680" progId="Equation.DSMT4">
                    <p:embed/>
                    <p:pic>
                      <p:nvPicPr>
                        <p:cNvPr id="31" name="Object 30"/>
                        <p:cNvPicPr/>
                        <p:nvPr/>
                      </p:nvPicPr>
                      <p:blipFill>
                        <a:blip r:embed="rId9"/>
                        <a:stretch>
                          <a:fillRect/>
                        </a:stretch>
                      </p:blipFill>
                      <p:spPr>
                        <a:xfrm>
                          <a:off x="1855909" y="5085822"/>
                          <a:ext cx="381000" cy="635000"/>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0A2BF154-2D97-4645-B954-D430E08844D7}"/>
                </a:ext>
              </a:extLst>
            </p:cNvPr>
            <p:cNvGraphicFramePr>
              <a:graphicFrameLocks noChangeAspect="1"/>
            </p:cNvGraphicFramePr>
            <p:nvPr>
              <p:extLst>
                <p:ext uri="{D42A27DB-BD31-4B8C-83A1-F6EECF244321}">
                  <p14:modId xmlns:p14="http://schemas.microsoft.com/office/powerpoint/2010/main" val="370492923"/>
                </p:ext>
              </p:extLst>
            </p:nvPr>
          </p:nvGraphicFramePr>
          <p:xfrm>
            <a:off x="2260721" y="5085822"/>
            <a:ext cx="1016000" cy="635000"/>
          </p:xfrm>
          <a:graphic>
            <a:graphicData uri="http://schemas.openxmlformats.org/presentationml/2006/ole">
              <mc:AlternateContent xmlns:mc="http://schemas.openxmlformats.org/markup-compatibility/2006">
                <mc:Choice xmlns:v="urn:schemas-microsoft-com:vml" Requires="v">
                  <p:oleObj spid="_x0000_s45329" name="Equation" r:id="rId10" imgW="1015920" imgH="634680" progId="Equation.DSMT4">
                    <p:embed/>
                  </p:oleObj>
                </mc:Choice>
                <mc:Fallback>
                  <p:oleObj name="Equation" r:id="rId10" imgW="1015920" imgH="634680" progId="Equation.DSMT4">
                    <p:embed/>
                    <p:pic>
                      <p:nvPicPr>
                        <p:cNvPr id="45" name="Object 44">
                          <a:extLst>
                            <a:ext uri="{FF2B5EF4-FFF2-40B4-BE49-F238E27FC236}">
                              <a16:creationId xmlns:a16="http://schemas.microsoft.com/office/drawing/2014/main" id="{57A8B7EE-49FD-4EC2-84A6-F72A739E7002}"/>
                            </a:ext>
                          </a:extLst>
                        </p:cNvPr>
                        <p:cNvPicPr/>
                        <p:nvPr/>
                      </p:nvPicPr>
                      <p:blipFill>
                        <a:blip r:embed="rId11"/>
                        <a:stretch>
                          <a:fillRect/>
                        </a:stretch>
                      </p:blipFill>
                      <p:spPr>
                        <a:xfrm>
                          <a:off x="2260721" y="5085822"/>
                          <a:ext cx="1016000" cy="635000"/>
                        </a:xfrm>
                        <a:prstGeom prst="rect">
                          <a:avLst/>
                        </a:prstGeom>
                      </p:spPr>
                    </p:pic>
                  </p:oleObj>
                </mc:Fallback>
              </mc:AlternateContent>
            </a:graphicData>
          </a:graphic>
        </p:graphicFrame>
      </p:grpSp>
      <p:graphicFrame>
        <p:nvGraphicFramePr>
          <p:cNvPr id="61" name="Object 60">
            <a:extLst>
              <a:ext uri="{FF2B5EF4-FFF2-40B4-BE49-F238E27FC236}">
                <a16:creationId xmlns:a16="http://schemas.microsoft.com/office/drawing/2014/main" id="{D3C04089-D928-455F-9910-A0BF59970BD5}"/>
              </a:ext>
            </a:extLst>
          </p:cNvPr>
          <p:cNvGraphicFramePr>
            <a:graphicFrameLocks noChangeAspect="1"/>
          </p:cNvGraphicFramePr>
          <p:nvPr>
            <p:extLst>
              <p:ext uri="{D42A27DB-BD31-4B8C-83A1-F6EECF244321}">
                <p14:modId xmlns:p14="http://schemas.microsoft.com/office/powerpoint/2010/main" val="409515908"/>
              </p:ext>
            </p:extLst>
          </p:nvPr>
        </p:nvGraphicFramePr>
        <p:xfrm>
          <a:off x="6817699" y="2708462"/>
          <a:ext cx="444500" cy="622300"/>
        </p:xfrm>
        <a:graphic>
          <a:graphicData uri="http://schemas.openxmlformats.org/presentationml/2006/ole">
            <mc:AlternateContent xmlns:mc="http://schemas.openxmlformats.org/markup-compatibility/2006">
              <mc:Choice xmlns:v="urn:schemas-microsoft-com:vml" Requires="v">
                <p:oleObj spid="_x0000_s45330" name="Equation" r:id="rId12" imgW="444240" imgH="622080" progId="Equation.DSMT4">
                  <p:embed/>
                </p:oleObj>
              </mc:Choice>
              <mc:Fallback>
                <p:oleObj name="Equation" r:id="rId12" imgW="444240" imgH="622080" progId="Equation.DSMT4">
                  <p:embed/>
                  <p:pic>
                    <p:nvPicPr>
                      <p:cNvPr id="45" name="Object 44">
                        <a:extLst>
                          <a:ext uri="{FF2B5EF4-FFF2-40B4-BE49-F238E27FC236}">
                            <a16:creationId xmlns:a16="http://schemas.microsoft.com/office/drawing/2014/main" id="{57A8B7EE-49FD-4EC2-84A6-F72A739E7002}"/>
                          </a:ext>
                        </a:extLst>
                      </p:cNvPr>
                      <p:cNvPicPr/>
                      <p:nvPr/>
                    </p:nvPicPr>
                    <p:blipFill>
                      <a:blip r:embed="rId13"/>
                      <a:stretch>
                        <a:fillRect/>
                      </a:stretch>
                    </p:blipFill>
                    <p:spPr>
                      <a:xfrm>
                        <a:off x="6817699" y="2708462"/>
                        <a:ext cx="444500" cy="622300"/>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B70C1575-19C3-4CEA-B3E8-EEA16E9DBCD7}"/>
              </a:ext>
            </a:extLst>
          </p:cNvPr>
          <p:cNvGraphicFramePr>
            <a:graphicFrameLocks noChangeAspect="1"/>
          </p:cNvGraphicFramePr>
          <p:nvPr>
            <p:extLst>
              <p:ext uri="{D42A27DB-BD31-4B8C-83A1-F6EECF244321}">
                <p14:modId xmlns:p14="http://schemas.microsoft.com/office/powerpoint/2010/main" val="1286104041"/>
              </p:ext>
            </p:extLst>
          </p:nvPr>
        </p:nvGraphicFramePr>
        <p:xfrm>
          <a:off x="5706192" y="5025954"/>
          <a:ext cx="1244600" cy="635000"/>
        </p:xfrm>
        <a:graphic>
          <a:graphicData uri="http://schemas.openxmlformats.org/presentationml/2006/ole">
            <mc:AlternateContent xmlns:mc="http://schemas.openxmlformats.org/markup-compatibility/2006">
              <mc:Choice xmlns:v="urn:schemas-microsoft-com:vml" Requires="v">
                <p:oleObj spid="_x0000_s45331" name="Equation" r:id="rId14" imgW="1244520" imgH="634680" progId="Equation.DSMT4">
                  <p:embed/>
                </p:oleObj>
              </mc:Choice>
              <mc:Fallback>
                <p:oleObj name="Equation" r:id="rId14" imgW="1244520" imgH="634680" progId="Equation.DSMT4">
                  <p:embed/>
                  <p:pic>
                    <p:nvPicPr>
                      <p:cNvPr id="76" name="Object 75">
                        <a:extLst>
                          <a:ext uri="{FF2B5EF4-FFF2-40B4-BE49-F238E27FC236}">
                            <a16:creationId xmlns:a16="http://schemas.microsoft.com/office/drawing/2014/main" id="{5E92E863-43A4-4B98-806C-67BF011F6C4C}"/>
                          </a:ext>
                        </a:extLst>
                      </p:cNvPr>
                      <p:cNvPicPr/>
                      <p:nvPr/>
                    </p:nvPicPr>
                    <p:blipFill>
                      <a:blip r:embed="rId15"/>
                      <a:stretch>
                        <a:fillRect/>
                      </a:stretch>
                    </p:blipFill>
                    <p:spPr>
                      <a:xfrm>
                        <a:off x="5706192" y="5025954"/>
                        <a:ext cx="1244600" cy="635000"/>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D5536446-E68B-436C-BE91-BD8B20952355}"/>
              </a:ext>
            </a:extLst>
          </p:cNvPr>
          <p:cNvGraphicFramePr>
            <a:graphicFrameLocks noChangeAspect="1"/>
          </p:cNvGraphicFramePr>
          <p:nvPr>
            <p:extLst>
              <p:ext uri="{D42A27DB-BD31-4B8C-83A1-F6EECF244321}">
                <p14:modId xmlns:p14="http://schemas.microsoft.com/office/powerpoint/2010/main" val="3224695991"/>
              </p:ext>
            </p:extLst>
          </p:nvPr>
        </p:nvGraphicFramePr>
        <p:xfrm>
          <a:off x="6893642" y="5019604"/>
          <a:ext cx="558800" cy="635000"/>
        </p:xfrm>
        <a:graphic>
          <a:graphicData uri="http://schemas.openxmlformats.org/presentationml/2006/ole">
            <mc:AlternateContent xmlns:mc="http://schemas.openxmlformats.org/markup-compatibility/2006">
              <mc:Choice xmlns:v="urn:schemas-microsoft-com:vml" Requires="v">
                <p:oleObj spid="_x0000_s45332" name="Equation" r:id="rId16" imgW="558720" imgH="634680" progId="Equation.DSMT4">
                  <p:embed/>
                </p:oleObj>
              </mc:Choice>
              <mc:Fallback>
                <p:oleObj name="Equation" r:id="rId16" imgW="558720" imgH="634680" progId="Equation.DSMT4">
                  <p:embed/>
                  <p:pic>
                    <p:nvPicPr>
                      <p:cNvPr id="61" name="Object 60">
                        <a:extLst>
                          <a:ext uri="{FF2B5EF4-FFF2-40B4-BE49-F238E27FC236}">
                            <a16:creationId xmlns:a16="http://schemas.microsoft.com/office/drawing/2014/main" id="{D3C04089-D928-455F-9910-A0BF59970BD5}"/>
                          </a:ext>
                        </a:extLst>
                      </p:cNvPr>
                      <p:cNvPicPr/>
                      <p:nvPr/>
                    </p:nvPicPr>
                    <p:blipFill>
                      <a:blip r:embed="rId17"/>
                      <a:stretch>
                        <a:fillRect/>
                      </a:stretch>
                    </p:blipFill>
                    <p:spPr>
                      <a:xfrm>
                        <a:off x="6893642" y="5019604"/>
                        <a:ext cx="558800" cy="63500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CE930792-380E-4C7B-B390-7F4C73BF54B4}"/>
              </a:ext>
            </a:extLst>
          </p:cNvPr>
          <p:cNvSpPr txBox="1"/>
          <p:nvPr/>
        </p:nvSpPr>
        <p:spPr>
          <a:xfrm>
            <a:off x="481683" y="2169383"/>
            <a:ext cx="4345234" cy="46166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Find the missing addend</a:t>
            </a:r>
          </a:p>
        </p:txBody>
      </p:sp>
      <p:graphicFrame>
        <p:nvGraphicFramePr>
          <p:cNvPr id="64" name="Object 63">
            <a:extLst>
              <a:ext uri="{FF2B5EF4-FFF2-40B4-BE49-F238E27FC236}">
                <a16:creationId xmlns:a16="http://schemas.microsoft.com/office/drawing/2014/main" id="{31919728-B5A4-411A-AAF2-027D5457608E}"/>
              </a:ext>
            </a:extLst>
          </p:cNvPr>
          <p:cNvGraphicFramePr>
            <a:graphicFrameLocks noChangeAspect="1"/>
          </p:cNvGraphicFramePr>
          <p:nvPr>
            <p:extLst>
              <p:ext uri="{D42A27DB-BD31-4B8C-83A1-F6EECF244321}">
                <p14:modId xmlns:p14="http://schemas.microsoft.com/office/powerpoint/2010/main" val="74716297"/>
              </p:ext>
            </p:extLst>
          </p:nvPr>
        </p:nvGraphicFramePr>
        <p:xfrm>
          <a:off x="1843475" y="3429000"/>
          <a:ext cx="1181100" cy="622300"/>
        </p:xfrm>
        <a:graphic>
          <a:graphicData uri="http://schemas.openxmlformats.org/presentationml/2006/ole">
            <mc:AlternateContent xmlns:mc="http://schemas.openxmlformats.org/markup-compatibility/2006">
              <mc:Choice xmlns:v="urn:schemas-microsoft-com:vml" Requires="v">
                <p:oleObj spid="_x0000_s45333" name="Equation" r:id="rId18" imgW="1180800" imgH="622080" progId="Equation.DSMT4">
                  <p:embed/>
                </p:oleObj>
              </mc:Choice>
              <mc:Fallback>
                <p:oleObj name="Equation" r:id="rId18" imgW="1180800" imgH="622080" progId="Equation.DSMT4">
                  <p:embed/>
                  <p:pic>
                    <p:nvPicPr>
                      <p:cNvPr id="45" name="Object 44">
                        <a:extLst>
                          <a:ext uri="{FF2B5EF4-FFF2-40B4-BE49-F238E27FC236}">
                            <a16:creationId xmlns:a16="http://schemas.microsoft.com/office/drawing/2014/main" id="{57A8B7EE-49FD-4EC2-84A6-F72A739E7002}"/>
                          </a:ext>
                        </a:extLst>
                      </p:cNvPr>
                      <p:cNvPicPr/>
                      <p:nvPr/>
                    </p:nvPicPr>
                    <p:blipFill>
                      <a:blip r:embed="rId19"/>
                      <a:stretch>
                        <a:fillRect/>
                      </a:stretch>
                    </p:blipFill>
                    <p:spPr>
                      <a:xfrm>
                        <a:off x="1843475" y="3429000"/>
                        <a:ext cx="1181100" cy="622300"/>
                      </a:xfrm>
                      <a:prstGeom prst="rect">
                        <a:avLst/>
                      </a:prstGeom>
                    </p:spPr>
                  </p:pic>
                </p:oleObj>
              </mc:Fallback>
            </mc:AlternateContent>
          </a:graphicData>
        </a:graphic>
      </p:graphicFrame>
      <p:sp>
        <p:nvSpPr>
          <p:cNvPr id="65" name="TextBox 64">
            <a:extLst>
              <a:ext uri="{FF2B5EF4-FFF2-40B4-BE49-F238E27FC236}">
                <a16:creationId xmlns:a16="http://schemas.microsoft.com/office/drawing/2014/main" id="{BD2A08AC-C1DA-4BA8-B352-D331B472B039}"/>
              </a:ext>
            </a:extLst>
          </p:cNvPr>
          <p:cNvSpPr txBox="1"/>
          <p:nvPr/>
        </p:nvSpPr>
        <p:spPr>
          <a:xfrm>
            <a:off x="5020956" y="2182658"/>
            <a:ext cx="3590887" cy="46166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Find the difference</a:t>
            </a:r>
          </a:p>
        </p:txBody>
      </p:sp>
      <p:graphicFrame>
        <p:nvGraphicFramePr>
          <p:cNvPr id="32" name="Object 31">
            <a:extLst>
              <a:ext uri="{FF2B5EF4-FFF2-40B4-BE49-F238E27FC236}">
                <a16:creationId xmlns:a16="http://schemas.microsoft.com/office/drawing/2014/main" id="{A4443BFD-4615-4702-9ACC-69B9460201C1}"/>
              </a:ext>
            </a:extLst>
          </p:cNvPr>
          <p:cNvGraphicFramePr>
            <a:graphicFrameLocks noChangeAspect="1"/>
          </p:cNvGraphicFramePr>
          <p:nvPr>
            <p:extLst>
              <p:ext uri="{D42A27DB-BD31-4B8C-83A1-F6EECF244321}">
                <p14:modId xmlns:p14="http://schemas.microsoft.com/office/powerpoint/2010/main" val="568183080"/>
              </p:ext>
            </p:extLst>
          </p:nvPr>
        </p:nvGraphicFramePr>
        <p:xfrm>
          <a:off x="1888801" y="4770765"/>
          <a:ext cx="1397000" cy="635000"/>
        </p:xfrm>
        <a:graphic>
          <a:graphicData uri="http://schemas.openxmlformats.org/presentationml/2006/ole">
            <mc:AlternateContent xmlns:mc="http://schemas.openxmlformats.org/markup-compatibility/2006">
              <mc:Choice xmlns:v="urn:schemas-microsoft-com:vml" Requires="v">
                <p:oleObj spid="_x0000_s45334" name="Equation" r:id="rId20" imgW="1396800" imgH="634680" progId="Equation.DSMT4">
                  <p:embed/>
                </p:oleObj>
              </mc:Choice>
              <mc:Fallback>
                <p:oleObj name="Equation" r:id="rId20" imgW="1396800" imgH="634680" progId="Equation.DSMT4">
                  <p:embed/>
                  <p:pic>
                    <p:nvPicPr>
                      <p:cNvPr id="45" name="Object 44">
                        <a:extLst>
                          <a:ext uri="{FF2B5EF4-FFF2-40B4-BE49-F238E27FC236}">
                            <a16:creationId xmlns:a16="http://schemas.microsoft.com/office/drawing/2014/main" id="{57A8B7EE-49FD-4EC2-84A6-F72A739E7002}"/>
                          </a:ext>
                        </a:extLst>
                      </p:cNvPr>
                      <p:cNvPicPr/>
                      <p:nvPr/>
                    </p:nvPicPr>
                    <p:blipFill>
                      <a:blip r:embed="rId21"/>
                      <a:stretch>
                        <a:fillRect/>
                      </a:stretch>
                    </p:blipFill>
                    <p:spPr>
                      <a:xfrm>
                        <a:off x="1888801" y="4770765"/>
                        <a:ext cx="1397000" cy="635000"/>
                      </a:xfrm>
                      <a:prstGeom prst="rect">
                        <a:avLst/>
                      </a:prstGeom>
                    </p:spPr>
                  </p:pic>
                </p:oleObj>
              </mc:Fallback>
            </mc:AlternateContent>
          </a:graphicData>
        </a:graphic>
      </p:graphicFrame>
    </p:spTree>
    <p:extLst>
      <p:ext uri="{BB962C8B-B14F-4D97-AF65-F5344CB8AC3E}">
        <p14:creationId xmlns:p14="http://schemas.microsoft.com/office/powerpoint/2010/main" val="342833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71D0-67E3-42F3-92A9-C2E76724AA09}"/>
              </a:ext>
            </a:extLst>
          </p:cNvPr>
          <p:cNvSpPr>
            <a:spLocks noGrp="1"/>
          </p:cNvSpPr>
          <p:nvPr>
            <p:ph type="title"/>
          </p:nvPr>
        </p:nvSpPr>
        <p:spPr>
          <a:xfrm>
            <a:off x="457200" y="2474111"/>
            <a:ext cx="8229600" cy="685800"/>
          </a:xfrm>
        </p:spPr>
        <p:txBody>
          <a:bodyPr/>
          <a:lstStyle/>
          <a:p>
            <a:r>
              <a:rPr lang="en-US" dirty="0"/>
              <a:t>	</a:t>
            </a:r>
            <a:r>
              <a:rPr lang="en-US" sz="3600" dirty="0"/>
              <a:t>WHY FRACTIONS?</a:t>
            </a:r>
          </a:p>
        </p:txBody>
      </p:sp>
      <p:sp>
        <p:nvSpPr>
          <p:cNvPr id="3" name="TextBox 2">
            <a:extLst>
              <a:ext uri="{FF2B5EF4-FFF2-40B4-BE49-F238E27FC236}">
                <a16:creationId xmlns:a16="http://schemas.microsoft.com/office/drawing/2014/main" id="{AFAC3327-C3EE-4299-86DB-6F5F8293BAA2}"/>
              </a:ext>
            </a:extLst>
          </p:cNvPr>
          <p:cNvSpPr txBox="1"/>
          <p:nvPr/>
        </p:nvSpPr>
        <p:spPr>
          <a:xfrm>
            <a:off x="3363127" y="4277380"/>
            <a:ext cx="3487616" cy="523220"/>
          </a:xfrm>
          <a:prstGeom prst="rect">
            <a:avLst/>
          </a:prstGeom>
          <a:noFill/>
        </p:spPr>
        <p:txBody>
          <a:bodyPr wrap="square" rtlCol="0">
            <a:spAutoFit/>
          </a:bodyPr>
          <a:lstStyle/>
          <a:p>
            <a:r>
              <a:rPr lang="en-US" sz="2800" dirty="0">
                <a:solidFill>
                  <a:srgbClr val="FF0000"/>
                </a:solidFill>
                <a:latin typeface="Comic Sans MS" panose="030F0702030302020204" pitchFamily="66" charset="0"/>
              </a:rPr>
              <a:t>1       3      4      8</a:t>
            </a:r>
          </a:p>
        </p:txBody>
      </p:sp>
    </p:spTree>
    <p:extLst>
      <p:ext uri="{BB962C8B-B14F-4D97-AF65-F5344CB8AC3E}">
        <p14:creationId xmlns:p14="http://schemas.microsoft.com/office/powerpoint/2010/main" val="194223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C5FC-4D72-4F6D-9419-128BE515B1BE}"/>
              </a:ext>
            </a:extLst>
          </p:cNvPr>
          <p:cNvSpPr>
            <a:spLocks noGrp="1"/>
          </p:cNvSpPr>
          <p:nvPr>
            <p:ph type="title"/>
          </p:nvPr>
        </p:nvSpPr>
        <p:spPr/>
        <p:txBody>
          <a:bodyPr>
            <a:normAutofit/>
          </a:bodyPr>
          <a:lstStyle/>
          <a:p>
            <a:r>
              <a:rPr lang="en-US" sz="2800" dirty="0"/>
              <a:t>SUMMARY OF FRACTION CONCEPTS</a:t>
            </a:r>
          </a:p>
        </p:txBody>
      </p:sp>
      <p:sp>
        <p:nvSpPr>
          <p:cNvPr id="3" name="Content Placeholder 2">
            <a:extLst>
              <a:ext uri="{FF2B5EF4-FFF2-40B4-BE49-F238E27FC236}">
                <a16:creationId xmlns:a16="http://schemas.microsoft.com/office/drawing/2014/main" id="{055E293A-1940-4342-9646-A9CC50728C2A}"/>
              </a:ext>
            </a:extLst>
          </p:cNvPr>
          <p:cNvSpPr txBox="1">
            <a:spLocks/>
          </p:cNvSpPr>
          <p:nvPr/>
        </p:nvSpPr>
        <p:spPr>
          <a:xfrm>
            <a:off x="457200" y="1212515"/>
            <a:ext cx="8229600" cy="5003800"/>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accent6">
                    <a:lumMod val="75000"/>
                  </a:schemeClr>
                </a:solidFill>
              </a:rPr>
              <a:t>Meaning of a fraction</a:t>
            </a:r>
          </a:p>
          <a:p>
            <a:pPr marL="0" indent="0">
              <a:buFont typeface="Arial"/>
              <a:buNone/>
            </a:pPr>
            <a:r>
              <a:rPr lang="en-US" dirty="0"/>
              <a:t> </a:t>
            </a:r>
          </a:p>
          <a:p>
            <a:r>
              <a:rPr lang="en-US" dirty="0">
                <a:solidFill>
                  <a:schemeClr val="accent5">
                    <a:lumMod val="75000"/>
                  </a:schemeClr>
                </a:solidFill>
              </a:rPr>
              <a:t>Ordering fractions</a:t>
            </a:r>
          </a:p>
          <a:p>
            <a:pPr marL="0" indent="0">
              <a:buFont typeface="Arial"/>
              <a:buNone/>
            </a:pPr>
            <a:endParaRPr lang="en-US" dirty="0"/>
          </a:p>
          <a:p>
            <a:r>
              <a:rPr lang="en-US" dirty="0">
                <a:solidFill>
                  <a:srgbClr val="7030A0"/>
                </a:solidFill>
              </a:rPr>
              <a:t>Equivalent fractions (the big 1)</a:t>
            </a:r>
          </a:p>
          <a:p>
            <a:pPr marL="0" indent="0">
              <a:buFont typeface="Arial"/>
              <a:buNone/>
            </a:pPr>
            <a:endParaRPr lang="en-US" dirty="0"/>
          </a:p>
          <a:p>
            <a:r>
              <a:rPr lang="en-US" dirty="0">
                <a:solidFill>
                  <a:srgbClr val="00B050"/>
                </a:solidFill>
              </a:rPr>
              <a:t>Renaming fractions</a:t>
            </a:r>
          </a:p>
          <a:p>
            <a:pPr marL="0" indent="0">
              <a:buFont typeface="Arial"/>
              <a:buNone/>
            </a:pPr>
            <a:endParaRPr lang="en-US" dirty="0"/>
          </a:p>
          <a:p>
            <a:r>
              <a:rPr lang="en-US" dirty="0">
                <a:solidFill>
                  <a:srgbClr val="FF0000"/>
                </a:solidFill>
              </a:rPr>
              <a:t>Adding up to 1, subtracting from 1</a:t>
            </a:r>
          </a:p>
          <a:p>
            <a:endParaRPr lang="en-US" dirty="0"/>
          </a:p>
        </p:txBody>
      </p:sp>
    </p:spTree>
    <p:extLst>
      <p:ext uri="{BB962C8B-B14F-4D97-AF65-F5344CB8AC3E}">
        <p14:creationId xmlns:p14="http://schemas.microsoft.com/office/powerpoint/2010/main" val="1816076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71D0-67E3-42F3-92A9-C2E76724AA09}"/>
              </a:ext>
            </a:extLst>
          </p:cNvPr>
          <p:cNvSpPr>
            <a:spLocks noGrp="1"/>
          </p:cNvSpPr>
          <p:nvPr>
            <p:ph type="title"/>
          </p:nvPr>
        </p:nvSpPr>
        <p:spPr>
          <a:xfrm>
            <a:off x="363416" y="2560637"/>
            <a:ext cx="8229600" cy="868363"/>
          </a:xfrm>
        </p:spPr>
        <p:txBody>
          <a:bodyPr>
            <a:normAutofit/>
          </a:bodyPr>
          <a:lstStyle/>
          <a:p>
            <a:r>
              <a:rPr lang="en-US" dirty="0"/>
              <a:t>	</a:t>
            </a:r>
            <a:r>
              <a:rPr lang="en-US" sz="3600" dirty="0"/>
              <a:t>FRACTION SUBTRACTION</a:t>
            </a:r>
          </a:p>
        </p:txBody>
      </p:sp>
    </p:spTree>
    <p:extLst>
      <p:ext uri="{BB962C8B-B14F-4D97-AF65-F5344CB8AC3E}">
        <p14:creationId xmlns:p14="http://schemas.microsoft.com/office/powerpoint/2010/main" val="1632350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Autofit/>
          </a:bodyPr>
          <a:lstStyle/>
          <a:p>
            <a:r>
              <a:rPr lang="en-US" sz="2800" dirty="0"/>
              <a:t>FRACTION SUBTRACTION</a:t>
            </a:r>
            <a:br>
              <a:rPr lang="en-US" sz="2800" dirty="0"/>
            </a:br>
            <a:r>
              <a:rPr lang="en-US" sz="2400" dirty="0"/>
              <a:t>PROTEIN BARS: MIXED NUMBERS</a:t>
            </a:r>
            <a:endParaRPr lang="en-US" sz="2800" dirty="0"/>
          </a:p>
        </p:txBody>
      </p:sp>
      <p:sp>
        <p:nvSpPr>
          <p:cNvPr id="14" name="TextBox 13"/>
          <p:cNvSpPr txBox="1"/>
          <p:nvPr/>
        </p:nvSpPr>
        <p:spPr>
          <a:xfrm>
            <a:off x="460375" y="2082324"/>
            <a:ext cx="6904165" cy="1015663"/>
          </a:xfrm>
          <a:prstGeom prst="rect">
            <a:avLst/>
          </a:prstGeom>
          <a:noFill/>
        </p:spPr>
        <p:txBody>
          <a:bodyPr wrap="square" rtlCol="0">
            <a:spAutoFit/>
          </a:bodyPr>
          <a:lstStyle/>
          <a:p>
            <a:pPr marL="685800" indent="-685800"/>
            <a:r>
              <a:rPr lang="en-US" sz="2000" dirty="0">
                <a:solidFill>
                  <a:srgbClr val="3333FF"/>
                </a:solidFill>
                <a:latin typeface="Verdana" pitchFamily="34" charset="0"/>
                <a:ea typeface="Verdana" pitchFamily="34" charset="0"/>
                <a:cs typeface="Verdana" pitchFamily="34" charset="0"/>
              </a:rPr>
              <a:t>You have three and three-fourths protein bars.</a:t>
            </a:r>
          </a:p>
          <a:p>
            <a:pPr marL="685800" indent="-685800"/>
            <a:r>
              <a:rPr lang="en-US" sz="2000" dirty="0">
                <a:solidFill>
                  <a:srgbClr val="3333FF"/>
                </a:solidFill>
                <a:latin typeface="Verdana" pitchFamily="34" charset="0"/>
                <a:ea typeface="Verdana" pitchFamily="34" charset="0"/>
                <a:cs typeface="Verdana" pitchFamily="34" charset="0"/>
              </a:rPr>
              <a:t>You give one and one-eighth bars away.  </a:t>
            </a:r>
          </a:p>
          <a:p>
            <a:pPr marL="685800" indent="-685800"/>
            <a:r>
              <a:rPr lang="en-US" sz="2000" dirty="0">
                <a:solidFill>
                  <a:srgbClr val="3333FF"/>
                </a:solidFill>
                <a:latin typeface="Verdana" pitchFamily="34" charset="0"/>
                <a:ea typeface="Verdana" pitchFamily="34" charset="0"/>
                <a:cs typeface="Verdana" pitchFamily="34" charset="0"/>
              </a:rPr>
              <a:t>How much do you have left?</a:t>
            </a:r>
          </a:p>
        </p:txBody>
      </p:sp>
      <p:sp>
        <p:nvSpPr>
          <p:cNvPr id="4098" name="AutoShape 2"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139" name="Group 1138"/>
          <p:cNvGrpSpPr/>
          <p:nvPr/>
        </p:nvGrpSpPr>
        <p:grpSpPr>
          <a:xfrm>
            <a:off x="4694237" y="3977617"/>
            <a:ext cx="1076326" cy="1240496"/>
            <a:chOff x="5508625" y="3860489"/>
            <a:chExt cx="1076326" cy="1240496"/>
          </a:xfrm>
        </p:grpSpPr>
        <p:graphicFrame>
          <p:nvGraphicFramePr>
            <p:cNvPr id="67" name="Object 5"/>
            <p:cNvGraphicFramePr>
              <a:graphicFrameLocks noChangeAspect="1"/>
            </p:cNvGraphicFramePr>
            <p:nvPr>
              <p:extLst/>
            </p:nvPr>
          </p:nvGraphicFramePr>
          <p:xfrm>
            <a:off x="5622926" y="4394547"/>
            <a:ext cx="962025" cy="706438"/>
          </p:xfrm>
          <a:graphic>
            <a:graphicData uri="http://schemas.openxmlformats.org/presentationml/2006/ole">
              <mc:AlternateContent xmlns:mc="http://schemas.openxmlformats.org/markup-compatibility/2006">
                <mc:Choice xmlns:v="urn:schemas-microsoft-com:vml" Requires="v">
                  <p:oleObj spid="_x0000_s26806" name="Equation" r:id="rId4" imgW="495300" imgH="342900" progId="Equation.DSMT4">
                    <p:embed/>
                  </p:oleObj>
                </mc:Choice>
                <mc:Fallback>
                  <p:oleObj name="Equation" r:id="rId4" imgW="495300" imgH="342900" progId="Equation.DSMT4">
                    <p:embed/>
                    <p:pic>
                      <p:nvPicPr>
                        <p:cNvPr id="67" name="Object 5"/>
                        <p:cNvPicPr>
                          <a:picLocks noChangeAspect="1" noChangeArrowheads="1"/>
                        </p:cNvPicPr>
                        <p:nvPr/>
                      </p:nvPicPr>
                      <p:blipFill>
                        <a:blip r:embed="rId5"/>
                        <a:srcRect/>
                        <a:stretch>
                          <a:fillRect/>
                        </a:stretch>
                      </p:blipFill>
                      <p:spPr bwMode="auto">
                        <a:xfrm>
                          <a:off x="5622926" y="4394547"/>
                          <a:ext cx="962025" cy="7064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56" name="Straight Arrow Connector 55"/>
            <p:cNvCxnSpPr/>
            <p:nvPr/>
          </p:nvCxnSpPr>
          <p:spPr>
            <a:xfrm>
              <a:off x="5508625" y="3860489"/>
              <a:ext cx="299076" cy="481087"/>
            </a:xfrm>
            <a:prstGeom prst="straightConnector1">
              <a:avLst/>
            </a:prstGeom>
            <a:ln>
              <a:solidFill>
                <a:srgbClr val="008000"/>
              </a:solidFill>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a:off x="6127750" y="3860489"/>
              <a:ext cx="249238" cy="594383"/>
            </a:xfrm>
            <a:prstGeom prst="straightConnector1">
              <a:avLst/>
            </a:prstGeom>
            <a:ln>
              <a:solidFill>
                <a:srgbClr val="008000"/>
              </a:solidFill>
              <a:tailEnd type="arrow"/>
            </a:ln>
          </p:spPr>
          <p:style>
            <a:lnRef idx="1">
              <a:schemeClr val="dk1"/>
            </a:lnRef>
            <a:fillRef idx="0">
              <a:schemeClr val="dk1"/>
            </a:fillRef>
            <a:effectRef idx="0">
              <a:schemeClr val="dk1"/>
            </a:effectRef>
            <a:fontRef idx="minor">
              <a:schemeClr val="tx1"/>
            </a:fontRef>
          </p:style>
        </p:cxnSp>
      </p:grpSp>
      <p:pic>
        <p:nvPicPr>
          <p:cNvPr id="1123" name="Picture 99" descr="C:\Users\user\Desktop\download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6227" y="1311424"/>
            <a:ext cx="1209675" cy="1181100"/>
          </a:xfrm>
          <a:prstGeom prst="rect">
            <a:avLst/>
          </a:prstGeom>
          <a:noFill/>
          <a:extLst>
            <a:ext uri="{909E8E84-426E-40dd-AFC4-6F175D3DCCD1}">
              <a14:hiddenFill xmlns:a14="http://schemas.microsoft.com/office/drawing/2010/main" xmlns="">
                <a:solidFill>
                  <a:srgbClr val="FFFFFF"/>
                </a:solidFill>
              </a14:hiddenFill>
            </a:ext>
          </a:extLst>
        </p:spPr>
      </p:pic>
      <p:sp>
        <p:nvSpPr>
          <p:cNvPr id="53" name="Rectangle 52"/>
          <p:cNvSpPr/>
          <p:nvPr/>
        </p:nvSpPr>
        <p:spPr>
          <a:xfrm>
            <a:off x="671616" y="3441856"/>
            <a:ext cx="848641" cy="1272962"/>
          </a:xfrm>
          <a:prstGeom prst="rect">
            <a:avLst/>
          </a:prstGeom>
          <a:solidFill>
            <a:srgbClr val="FFFF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a:solidFill>
                  <a:sysClr val="windowText" lastClr="000000"/>
                </a:solidFill>
              </a:ln>
            </a:endParaRPr>
          </a:p>
        </p:txBody>
      </p:sp>
      <p:sp>
        <p:nvSpPr>
          <p:cNvPr id="62" name="Rectangle 61"/>
          <p:cNvSpPr/>
          <p:nvPr/>
        </p:nvSpPr>
        <p:spPr>
          <a:xfrm>
            <a:off x="671616" y="5013211"/>
            <a:ext cx="848641" cy="1272962"/>
          </a:xfrm>
          <a:prstGeom prst="rect">
            <a:avLst/>
          </a:prstGeom>
          <a:solidFill>
            <a:srgbClr val="FFFF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a:solidFill>
                  <a:sysClr val="windowText" lastClr="000000"/>
                </a:solidFill>
              </a:ln>
            </a:endParaRPr>
          </a:p>
        </p:txBody>
      </p:sp>
      <p:sp>
        <p:nvSpPr>
          <p:cNvPr id="97" name="Rectangle 96"/>
          <p:cNvSpPr/>
          <p:nvPr/>
        </p:nvSpPr>
        <p:spPr>
          <a:xfrm>
            <a:off x="1902635" y="3433470"/>
            <a:ext cx="848641" cy="1272962"/>
          </a:xfrm>
          <a:prstGeom prst="rect">
            <a:avLst/>
          </a:prstGeom>
          <a:solidFill>
            <a:srgbClr val="FFFF00"/>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a:solidFill>
                  <a:sysClr val="windowText" lastClr="000000"/>
                </a:solidFill>
              </a:ln>
            </a:endParaRPr>
          </a:p>
        </p:txBody>
      </p:sp>
      <p:grpSp>
        <p:nvGrpSpPr>
          <p:cNvPr id="68" name="Group 67"/>
          <p:cNvGrpSpPr/>
          <p:nvPr/>
        </p:nvGrpSpPr>
        <p:grpSpPr>
          <a:xfrm>
            <a:off x="1902635" y="5017638"/>
            <a:ext cx="851816" cy="1276137"/>
            <a:chOff x="3378746" y="4952886"/>
            <a:chExt cx="851816" cy="1276137"/>
          </a:xfrm>
          <a:effectLst/>
        </p:grpSpPr>
        <p:sp>
          <p:nvSpPr>
            <p:cNvPr id="98" name="Rectangle 97"/>
            <p:cNvSpPr/>
            <p:nvPr/>
          </p:nvSpPr>
          <p:spPr>
            <a:xfrm>
              <a:off x="3378746" y="4952886"/>
              <a:ext cx="848641" cy="1272962"/>
            </a:xfrm>
            <a:prstGeom prst="rect">
              <a:avLst/>
            </a:prstGeom>
            <a:solidFill>
              <a:srgbClr val="FFFF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a:solidFill>
                    <a:sysClr val="windowText" lastClr="000000"/>
                  </a:solidFill>
                </a:ln>
              </a:endParaRPr>
            </a:p>
          </p:txBody>
        </p:sp>
        <p:sp>
          <p:nvSpPr>
            <p:cNvPr id="65" name="Rectangle 64"/>
            <p:cNvSpPr/>
            <p:nvPr/>
          </p:nvSpPr>
          <p:spPr>
            <a:xfrm>
              <a:off x="3803067" y="5591701"/>
              <a:ext cx="424320" cy="631488"/>
            </a:xfrm>
            <a:prstGeom prst="rect">
              <a:avLst/>
            </a:prstGeom>
            <a:solidFill>
              <a:schemeClr val="bg1"/>
            </a:solid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66" name="Group 65"/>
            <p:cNvGrpSpPr/>
            <p:nvPr/>
          </p:nvGrpSpPr>
          <p:grpSpPr>
            <a:xfrm>
              <a:off x="3381921" y="4956061"/>
              <a:ext cx="848641" cy="1272962"/>
              <a:chOff x="3381921" y="4956061"/>
              <a:chExt cx="848641" cy="1272962"/>
            </a:xfrm>
          </p:grpSpPr>
          <p:cxnSp>
            <p:nvCxnSpPr>
              <p:cNvPr id="69" name="Straight Connector 68"/>
              <p:cNvCxnSpPr/>
              <p:nvPr/>
            </p:nvCxnSpPr>
            <p:spPr>
              <a:xfrm>
                <a:off x="3381921" y="5590369"/>
                <a:ext cx="848641"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800429" y="4956061"/>
                <a:ext cx="0" cy="1272962"/>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80" name="Group 79"/>
          <p:cNvGrpSpPr/>
          <p:nvPr/>
        </p:nvGrpSpPr>
        <p:grpSpPr>
          <a:xfrm>
            <a:off x="678228" y="3441856"/>
            <a:ext cx="4315085" cy="1272962"/>
            <a:chOff x="679385" y="3365656"/>
            <a:chExt cx="4315085" cy="1272962"/>
          </a:xfrm>
        </p:grpSpPr>
        <p:grpSp>
          <p:nvGrpSpPr>
            <p:cNvPr id="64" name="Group 63"/>
            <p:cNvGrpSpPr/>
            <p:nvPr/>
          </p:nvGrpSpPr>
          <p:grpSpPr>
            <a:xfrm>
              <a:off x="679385" y="3365656"/>
              <a:ext cx="846252" cy="1272962"/>
              <a:chOff x="688348" y="3365656"/>
              <a:chExt cx="846252" cy="1272962"/>
            </a:xfrm>
          </p:grpSpPr>
          <p:cxnSp>
            <p:nvCxnSpPr>
              <p:cNvPr id="88" name="Straight Connector 87"/>
              <p:cNvCxnSpPr/>
              <p:nvPr/>
            </p:nvCxnSpPr>
            <p:spPr>
              <a:xfrm>
                <a:off x="688348" y="3365656"/>
                <a:ext cx="846252" cy="1272962"/>
              </a:xfrm>
              <a:prstGeom prst="line">
                <a:avLst/>
              </a:prstGeom>
              <a:ln w="19050">
                <a:solidFill>
                  <a:srgbClr val="8000FF"/>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688348" y="3365656"/>
                <a:ext cx="846252" cy="1272962"/>
              </a:xfrm>
              <a:prstGeom prst="line">
                <a:avLst/>
              </a:prstGeom>
              <a:ln w="19050">
                <a:solidFill>
                  <a:srgbClr val="8000FF"/>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3025174" y="3598660"/>
              <a:ext cx="1969296" cy="955168"/>
              <a:chOff x="3025174" y="3674860"/>
              <a:chExt cx="1969296" cy="955168"/>
            </a:xfrm>
          </p:grpSpPr>
          <p:cxnSp>
            <p:nvCxnSpPr>
              <p:cNvPr id="11" name="Straight Arrow Connector 10"/>
              <p:cNvCxnSpPr>
                <a:endCxn id="5" idx="0"/>
              </p:cNvCxnSpPr>
              <p:nvPr/>
            </p:nvCxnSpPr>
            <p:spPr>
              <a:xfrm flipH="1">
                <a:off x="3803878" y="3674860"/>
                <a:ext cx="691418" cy="555058"/>
              </a:xfrm>
              <a:prstGeom prst="straightConnector1">
                <a:avLst/>
              </a:prstGeom>
              <a:ln>
                <a:solidFill>
                  <a:srgbClr val="8000FF"/>
                </a:solidFill>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a:endCxn id="5" idx="0"/>
              </p:cNvCxnSpPr>
              <p:nvPr/>
            </p:nvCxnSpPr>
            <p:spPr>
              <a:xfrm flipH="1">
                <a:off x="3803878" y="3674860"/>
                <a:ext cx="1190592" cy="555058"/>
              </a:xfrm>
              <a:prstGeom prst="straightConnector1">
                <a:avLst/>
              </a:prstGeom>
              <a:ln>
                <a:solidFill>
                  <a:srgbClr val="8000FF"/>
                </a:solidFill>
                <a:tailEnd type="arrow"/>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25174" y="4229918"/>
                <a:ext cx="1557407" cy="400110"/>
              </a:xfrm>
              <a:prstGeom prst="rect">
                <a:avLst/>
              </a:prstGeom>
              <a:noFill/>
            </p:spPr>
            <p:txBody>
              <a:bodyPr wrap="square" rtlCol="0">
                <a:spAutoFit/>
              </a:bodyPr>
              <a:lstStyle/>
              <a:p>
                <a:r>
                  <a:rPr lang="en-US" sz="2000" dirty="0">
                    <a:solidFill>
                      <a:srgbClr val="8000FF"/>
                    </a:solidFill>
                    <a:latin typeface="Verdana" panose="020B0604030504040204" pitchFamily="34" charset="0"/>
                    <a:ea typeface="Verdana" panose="020B0604030504040204" pitchFamily="34" charset="0"/>
                    <a:cs typeface="Verdana" panose="020B0604030504040204" pitchFamily="34" charset="0"/>
                  </a:rPr>
                  <a:t> 3 – 1 = 2</a:t>
                </a:r>
              </a:p>
            </p:txBody>
          </p:sp>
        </p:grpSp>
      </p:grpSp>
      <p:sp>
        <p:nvSpPr>
          <p:cNvPr id="100" name="TextBox 99"/>
          <p:cNvSpPr txBox="1"/>
          <p:nvPr/>
        </p:nvSpPr>
        <p:spPr>
          <a:xfrm>
            <a:off x="6688828" y="2799043"/>
            <a:ext cx="1997074" cy="646331"/>
          </a:xfrm>
          <a:prstGeom prst="rect">
            <a:avLst/>
          </a:prstGeom>
          <a:noFill/>
          <a:ln>
            <a:solidFill>
              <a:srgbClr val="8000FF"/>
            </a:solidFill>
          </a:ln>
        </p:spPr>
        <p:txBody>
          <a:bodyPr wrap="square" rtlCol="0">
            <a:spAutoFit/>
          </a:bodyPr>
          <a:lstStyle/>
          <a:p>
            <a:pPr algn="ctr"/>
            <a:r>
              <a:rPr lang="en-US" dirty="0">
                <a:solidFill>
                  <a:srgbClr val="8000FF"/>
                </a:solidFill>
              </a:rPr>
              <a:t>Subtract the whole numbers  first.</a:t>
            </a:r>
          </a:p>
        </p:txBody>
      </p:sp>
      <p:sp>
        <p:nvSpPr>
          <p:cNvPr id="101" name="TextBox 100"/>
          <p:cNvSpPr txBox="1"/>
          <p:nvPr/>
        </p:nvSpPr>
        <p:spPr>
          <a:xfrm>
            <a:off x="6424404" y="3583587"/>
            <a:ext cx="2261498" cy="646331"/>
          </a:xfrm>
          <a:prstGeom prst="rect">
            <a:avLst/>
          </a:prstGeom>
          <a:noFill/>
          <a:ln>
            <a:solidFill>
              <a:srgbClr val="008000"/>
            </a:solidFill>
          </a:ln>
        </p:spPr>
        <p:txBody>
          <a:bodyPr wrap="square" rtlCol="0">
            <a:spAutoFit/>
          </a:bodyPr>
          <a:lstStyle/>
          <a:p>
            <a:pPr algn="ctr"/>
            <a:r>
              <a:rPr lang="en-US" dirty="0">
                <a:solidFill>
                  <a:srgbClr val="008000"/>
                </a:solidFill>
              </a:rPr>
              <a:t>Subtract the fractional parts next.</a:t>
            </a:r>
          </a:p>
        </p:txBody>
      </p:sp>
      <p:sp>
        <p:nvSpPr>
          <p:cNvPr id="102" name="TextBox 101"/>
          <p:cNvSpPr txBox="1"/>
          <p:nvPr/>
        </p:nvSpPr>
        <p:spPr>
          <a:xfrm>
            <a:off x="2991670" y="5644269"/>
            <a:ext cx="2192768"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Then add the remaining pieces.</a:t>
            </a:r>
          </a:p>
        </p:txBody>
      </p:sp>
      <p:grpSp>
        <p:nvGrpSpPr>
          <p:cNvPr id="79" name="Group 78"/>
          <p:cNvGrpSpPr/>
          <p:nvPr/>
        </p:nvGrpSpPr>
        <p:grpSpPr>
          <a:xfrm>
            <a:off x="1905810" y="4522788"/>
            <a:ext cx="6030943" cy="813654"/>
            <a:chOff x="2438400" y="4446588"/>
            <a:chExt cx="6030943" cy="813654"/>
          </a:xfrm>
        </p:grpSpPr>
        <p:graphicFrame>
          <p:nvGraphicFramePr>
            <p:cNvPr id="1135" name="Object 1134"/>
            <p:cNvGraphicFramePr>
              <a:graphicFrameLocks noChangeAspect="1"/>
            </p:cNvGraphicFramePr>
            <p:nvPr>
              <p:extLst/>
            </p:nvPr>
          </p:nvGraphicFramePr>
          <p:xfrm>
            <a:off x="6397655" y="4446588"/>
            <a:ext cx="2071688" cy="704850"/>
          </p:xfrm>
          <a:graphic>
            <a:graphicData uri="http://schemas.openxmlformats.org/presentationml/2006/ole">
              <mc:AlternateContent xmlns:mc="http://schemas.openxmlformats.org/markup-compatibility/2006">
                <mc:Choice xmlns:v="urn:schemas-microsoft-com:vml" Requires="v">
                  <p:oleObj spid="_x0000_s26807" name="Equation" r:id="rId7" imgW="1066800" imgH="342900" progId="Equation.DSMT4">
                    <p:embed/>
                  </p:oleObj>
                </mc:Choice>
                <mc:Fallback>
                  <p:oleObj name="Equation" r:id="rId7" imgW="1066800" imgH="342900" progId="Equation.DSMT4">
                    <p:embed/>
                    <p:pic>
                      <p:nvPicPr>
                        <p:cNvPr id="1135" name="Object 1134"/>
                        <p:cNvPicPr>
                          <a:picLocks noChangeAspect="1" noChangeArrowheads="1"/>
                        </p:cNvPicPr>
                        <p:nvPr/>
                      </p:nvPicPr>
                      <p:blipFill>
                        <a:blip r:embed="rId8"/>
                        <a:srcRect/>
                        <a:stretch>
                          <a:fillRect/>
                        </a:stretch>
                      </p:blipFill>
                      <p:spPr bwMode="auto">
                        <a:xfrm>
                          <a:off x="6397655" y="4446588"/>
                          <a:ext cx="2071688" cy="704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128" name="Group 127"/>
            <p:cNvGrpSpPr/>
            <p:nvPr/>
          </p:nvGrpSpPr>
          <p:grpSpPr>
            <a:xfrm>
              <a:off x="2438400" y="4937011"/>
              <a:ext cx="424321" cy="323231"/>
              <a:chOff x="3509333" y="3421971"/>
              <a:chExt cx="185746" cy="94308"/>
            </a:xfrm>
          </p:grpSpPr>
          <p:cxnSp>
            <p:nvCxnSpPr>
              <p:cNvPr id="129" name="Straight Connector 128"/>
              <p:cNvCxnSpPr/>
              <p:nvPr/>
            </p:nvCxnSpPr>
            <p:spPr>
              <a:xfrm>
                <a:off x="3512199" y="3424839"/>
                <a:ext cx="182880" cy="91440"/>
              </a:xfrm>
              <a:prstGeom prst="line">
                <a:avLst/>
              </a:prstGeom>
              <a:ln w="190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3509333" y="3421971"/>
                <a:ext cx="182880" cy="91440"/>
              </a:xfrm>
              <a:prstGeom prst="line">
                <a:avLst/>
              </a:prstGeom>
              <a:ln w="19050">
                <a:solidFill>
                  <a:srgbClr val="00B050"/>
                </a:solidFill>
              </a:ln>
              <a:effectLst/>
            </p:spPr>
            <p:style>
              <a:lnRef idx="2">
                <a:schemeClr val="accent1"/>
              </a:lnRef>
              <a:fillRef idx="0">
                <a:schemeClr val="accent1"/>
              </a:fillRef>
              <a:effectRef idx="1">
                <a:schemeClr val="accent1"/>
              </a:effectRef>
              <a:fontRef idx="minor">
                <a:schemeClr val="tx1"/>
              </a:fontRef>
            </p:style>
          </p:cxnSp>
        </p:grpSp>
      </p:grpSp>
      <p:grpSp>
        <p:nvGrpSpPr>
          <p:cNvPr id="57" name="Group 56"/>
          <p:cNvGrpSpPr/>
          <p:nvPr/>
        </p:nvGrpSpPr>
        <p:grpSpPr>
          <a:xfrm>
            <a:off x="4346575" y="3146425"/>
            <a:ext cx="1184073" cy="676275"/>
            <a:chOff x="5104412" y="3043319"/>
            <a:chExt cx="1184073" cy="676275"/>
          </a:xfrm>
        </p:grpSpPr>
        <p:graphicFrame>
          <p:nvGraphicFramePr>
            <p:cNvPr id="9" name="Object 8"/>
            <p:cNvGraphicFramePr>
              <a:graphicFrameLocks noChangeAspect="1"/>
            </p:cNvGraphicFramePr>
            <p:nvPr>
              <p:extLst>
                <p:ext uri="{D42A27DB-BD31-4B8C-83A1-F6EECF244321}">
                  <p14:modId xmlns:p14="http://schemas.microsoft.com/office/powerpoint/2010/main" val="432002304"/>
                </p:ext>
              </p:extLst>
            </p:nvPr>
          </p:nvGraphicFramePr>
          <p:xfrm>
            <a:off x="5594747" y="3043319"/>
            <a:ext cx="693738" cy="668338"/>
          </p:xfrm>
          <a:graphic>
            <a:graphicData uri="http://schemas.openxmlformats.org/presentationml/2006/ole">
              <mc:AlternateContent xmlns:mc="http://schemas.openxmlformats.org/markup-compatibility/2006">
                <mc:Choice xmlns:v="urn:schemas-microsoft-com:vml" Requires="v">
                  <p:oleObj spid="_x0000_s26808" name="Equation" r:id="rId9" imgW="355600" imgH="342900" progId="Equation.DSMT4">
                    <p:embed/>
                  </p:oleObj>
                </mc:Choice>
                <mc:Fallback>
                  <p:oleObj name="Equation" r:id="rId9" imgW="355600" imgH="342900" progId="Equation.DSMT4">
                    <p:embed/>
                    <p:pic>
                      <p:nvPicPr>
                        <p:cNvPr id="9" name="Object 8"/>
                        <p:cNvPicPr>
                          <a:picLocks noChangeAspect="1" noChangeArrowheads="1"/>
                        </p:cNvPicPr>
                        <p:nvPr/>
                      </p:nvPicPr>
                      <p:blipFill>
                        <a:blip r:embed="rId10"/>
                        <a:srcRect/>
                        <a:stretch>
                          <a:fillRect/>
                        </a:stretch>
                      </p:blipFill>
                      <p:spPr bwMode="auto">
                        <a:xfrm>
                          <a:off x="5594747" y="3043319"/>
                          <a:ext cx="693738" cy="66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137" name="Object 1136"/>
            <p:cNvGraphicFramePr>
              <a:graphicFrameLocks noChangeAspect="1"/>
            </p:cNvGraphicFramePr>
            <p:nvPr>
              <p:extLst>
                <p:ext uri="{D42A27DB-BD31-4B8C-83A1-F6EECF244321}">
                  <p14:modId xmlns:p14="http://schemas.microsoft.com/office/powerpoint/2010/main" val="1060981760"/>
                </p:ext>
              </p:extLst>
            </p:nvPr>
          </p:nvGraphicFramePr>
          <p:xfrm>
            <a:off x="5104412" y="3051257"/>
            <a:ext cx="469900" cy="668337"/>
          </p:xfrm>
          <a:graphic>
            <a:graphicData uri="http://schemas.openxmlformats.org/presentationml/2006/ole">
              <mc:AlternateContent xmlns:mc="http://schemas.openxmlformats.org/markup-compatibility/2006">
                <mc:Choice xmlns:v="urn:schemas-microsoft-com:vml" Requires="v">
                  <p:oleObj spid="_x0000_s26809" name="Equation" r:id="rId11" imgW="241300" imgH="342900" progId="Equation.DSMT4">
                    <p:embed/>
                  </p:oleObj>
                </mc:Choice>
                <mc:Fallback>
                  <p:oleObj name="Equation" r:id="rId11" imgW="241300" imgH="342900" progId="Equation.DSMT4">
                    <p:embed/>
                    <p:pic>
                      <p:nvPicPr>
                        <p:cNvPr id="1137" name="Object 1136"/>
                        <p:cNvPicPr>
                          <a:picLocks noChangeAspect="1" noChangeArrowheads="1"/>
                        </p:cNvPicPr>
                        <p:nvPr/>
                      </p:nvPicPr>
                      <p:blipFill>
                        <a:blip r:embed="rId12"/>
                        <a:srcRect/>
                        <a:stretch>
                          <a:fillRect/>
                        </a:stretch>
                      </p:blipFill>
                      <p:spPr bwMode="auto">
                        <a:xfrm>
                          <a:off x="5104412" y="3051257"/>
                          <a:ext cx="469900" cy="668337"/>
                        </a:xfrm>
                        <a:prstGeom prst="rect">
                          <a:avLst/>
                        </a:prstGeom>
                        <a:noFill/>
                        <a:ln>
                          <a:noFill/>
                        </a:ln>
                        <a:effectLst/>
                        <a:extLst/>
                      </p:spPr>
                    </p:pic>
                  </p:oleObj>
                </mc:Fallback>
              </mc:AlternateContent>
            </a:graphicData>
          </a:graphic>
        </p:graphicFrame>
      </p:grpSp>
      <p:grpSp>
        <p:nvGrpSpPr>
          <p:cNvPr id="74" name="Group 73"/>
          <p:cNvGrpSpPr/>
          <p:nvPr/>
        </p:nvGrpSpPr>
        <p:grpSpPr>
          <a:xfrm>
            <a:off x="1905810" y="5336442"/>
            <a:ext cx="848641" cy="658750"/>
            <a:chOff x="2438400" y="5260242"/>
            <a:chExt cx="848641" cy="658750"/>
          </a:xfrm>
        </p:grpSpPr>
        <p:cxnSp>
          <p:nvCxnSpPr>
            <p:cNvPr id="136" name="Straight Connector 135"/>
            <p:cNvCxnSpPr/>
            <p:nvPr/>
          </p:nvCxnSpPr>
          <p:spPr>
            <a:xfrm>
              <a:off x="2438400" y="5260242"/>
              <a:ext cx="848641" cy="0"/>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2438400" y="5918992"/>
              <a:ext cx="848641" cy="0"/>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grpSp>
      <p:sp>
        <p:nvSpPr>
          <p:cNvPr id="59" name="TextBox 37"/>
          <p:cNvSpPr txBox="1"/>
          <p:nvPr/>
        </p:nvSpPr>
        <p:spPr>
          <a:xfrm>
            <a:off x="460375" y="1311424"/>
            <a:ext cx="5711825"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008000"/>
                </a:solidFill>
                <a:latin typeface="Verdana" pitchFamily="34" charset="0"/>
                <a:ea typeface="Verdana" pitchFamily="34" charset="0"/>
                <a:cs typeface="Verdana" pitchFamily="34" charset="0"/>
              </a:rPr>
              <a:t>Draw a diagram and record computations to illustrate these actions. </a:t>
            </a:r>
          </a:p>
        </p:txBody>
      </p:sp>
      <p:grpSp>
        <p:nvGrpSpPr>
          <p:cNvPr id="21" name="Group 20"/>
          <p:cNvGrpSpPr/>
          <p:nvPr/>
        </p:nvGrpSpPr>
        <p:grpSpPr>
          <a:xfrm>
            <a:off x="4343400" y="4648200"/>
            <a:ext cx="3048002" cy="1736344"/>
            <a:chOff x="4343400" y="4648200"/>
            <a:chExt cx="3048002" cy="1736344"/>
          </a:xfrm>
        </p:grpSpPr>
        <p:cxnSp>
          <p:nvCxnSpPr>
            <p:cNvPr id="70" name="Straight Arrow Connector 69"/>
            <p:cNvCxnSpPr/>
            <p:nvPr/>
          </p:nvCxnSpPr>
          <p:spPr>
            <a:xfrm>
              <a:off x="4343400" y="4648200"/>
              <a:ext cx="1219200" cy="1219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flipH="1">
              <a:off x="6324600" y="5334000"/>
              <a:ext cx="1066802"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aphicFrame>
          <p:nvGraphicFramePr>
            <p:cNvPr id="61" name="Object 60"/>
            <p:cNvGraphicFramePr>
              <a:graphicFrameLocks noChangeAspect="1"/>
            </p:cNvGraphicFramePr>
            <p:nvPr>
              <p:extLst/>
            </p:nvPr>
          </p:nvGraphicFramePr>
          <p:xfrm>
            <a:off x="5530648" y="5679694"/>
            <a:ext cx="1579563" cy="704850"/>
          </p:xfrm>
          <a:graphic>
            <a:graphicData uri="http://schemas.openxmlformats.org/presentationml/2006/ole">
              <mc:AlternateContent xmlns:mc="http://schemas.openxmlformats.org/markup-compatibility/2006">
                <mc:Choice xmlns:v="urn:schemas-microsoft-com:vml" Requires="v">
                  <p:oleObj spid="_x0000_s26810" name="Equation" r:id="rId13" imgW="812800" imgH="342900" progId="Equation.DSMT4">
                    <p:embed/>
                  </p:oleObj>
                </mc:Choice>
                <mc:Fallback>
                  <p:oleObj name="Equation" r:id="rId13" imgW="812800" imgH="342900" progId="Equation.DSMT4">
                    <p:embed/>
                    <p:pic>
                      <p:nvPicPr>
                        <p:cNvPr id="61" name="Object 60"/>
                        <p:cNvPicPr>
                          <a:picLocks noChangeAspect="1" noChangeArrowheads="1"/>
                        </p:cNvPicPr>
                        <p:nvPr/>
                      </p:nvPicPr>
                      <p:blipFill>
                        <a:blip r:embed="rId14"/>
                        <a:srcRect/>
                        <a:stretch>
                          <a:fillRect/>
                        </a:stretch>
                      </p:blipFill>
                      <p:spPr bwMode="auto">
                        <a:xfrm>
                          <a:off x="5530648" y="5679694"/>
                          <a:ext cx="1579563" cy="704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48619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3" grpId="0" animBg="1"/>
      <p:bldP spid="62" grpId="0" animBg="1"/>
      <p:bldP spid="97" grpId="0" animBg="1"/>
      <p:bldP spid="100" grpId="0" animBg="1"/>
      <p:bldP spid="101" grpId="0" animBg="1"/>
      <p:bldP spid="10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Autofit/>
          </a:bodyPr>
          <a:lstStyle/>
          <a:p>
            <a:r>
              <a:rPr lang="en-US" sz="2800" dirty="0"/>
              <a:t>PROTEIN BARS: IMPROPER FRACTIONS</a:t>
            </a:r>
          </a:p>
        </p:txBody>
      </p:sp>
      <p:sp>
        <p:nvSpPr>
          <p:cNvPr id="4098" name="AutoShape 2"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3" name="Picture 99" descr="C:\Users\user\Desktop\download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6800" y="1086168"/>
            <a:ext cx="1209675" cy="11811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Object 9"/>
          <p:cNvGraphicFramePr>
            <a:graphicFrameLocks noChangeAspect="1"/>
          </p:cNvGraphicFramePr>
          <p:nvPr>
            <p:extLst/>
          </p:nvPr>
        </p:nvGraphicFramePr>
        <p:xfrm>
          <a:off x="3775075" y="5578475"/>
          <a:ext cx="739775" cy="666750"/>
        </p:xfrm>
        <a:graphic>
          <a:graphicData uri="http://schemas.openxmlformats.org/presentationml/2006/ole">
            <mc:AlternateContent xmlns:mc="http://schemas.openxmlformats.org/markup-compatibility/2006">
              <mc:Choice xmlns:v="urn:schemas-microsoft-com:vml" Requires="v">
                <p:oleObj spid="_x0000_s27794" name="Equation" r:id="rId5" imgW="381000" imgH="342900" progId="Equation.DSMT4">
                  <p:embed/>
                </p:oleObj>
              </mc:Choice>
              <mc:Fallback>
                <p:oleObj name="Equation" r:id="rId5" imgW="381000" imgH="342900" progId="Equation.DSMT4">
                  <p:embed/>
                  <p:pic>
                    <p:nvPicPr>
                      <p:cNvPr id="10" name="Object 9"/>
                      <p:cNvPicPr>
                        <a:picLocks noChangeAspect="1" noChangeArrowheads="1"/>
                      </p:cNvPicPr>
                      <p:nvPr/>
                    </p:nvPicPr>
                    <p:blipFill>
                      <a:blip r:embed="rId6"/>
                      <a:srcRect/>
                      <a:stretch>
                        <a:fillRect/>
                      </a:stretch>
                    </p:blipFill>
                    <p:spPr bwMode="auto">
                      <a:xfrm>
                        <a:off x="3775075" y="5578475"/>
                        <a:ext cx="739775"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83" name="TextBox 82"/>
          <p:cNvSpPr txBox="1"/>
          <p:nvPr/>
        </p:nvSpPr>
        <p:spPr>
          <a:xfrm>
            <a:off x="6616779" y="3139174"/>
            <a:ext cx="2009696" cy="646331"/>
          </a:xfrm>
          <a:prstGeom prst="rect">
            <a:avLst/>
          </a:prstGeom>
          <a:noFill/>
          <a:ln>
            <a:solidFill>
              <a:srgbClr val="FF0000"/>
            </a:solidFill>
          </a:ln>
        </p:spPr>
        <p:txBody>
          <a:bodyPr wrap="square" rtlCol="0">
            <a:spAutoFit/>
          </a:bodyPr>
          <a:lstStyle/>
          <a:p>
            <a:r>
              <a:rPr lang="en-US" dirty="0"/>
              <a:t>Change to improper fractions.</a:t>
            </a:r>
          </a:p>
        </p:txBody>
      </p:sp>
      <p:sp>
        <p:nvSpPr>
          <p:cNvPr id="84" name="TextBox 83"/>
          <p:cNvSpPr txBox="1"/>
          <p:nvPr/>
        </p:nvSpPr>
        <p:spPr>
          <a:xfrm>
            <a:off x="6616779" y="5100898"/>
            <a:ext cx="2009696" cy="646331"/>
          </a:xfrm>
          <a:prstGeom prst="rect">
            <a:avLst/>
          </a:prstGeom>
          <a:noFill/>
          <a:ln>
            <a:solidFill>
              <a:srgbClr val="FF0000"/>
            </a:solidFill>
          </a:ln>
        </p:spPr>
        <p:txBody>
          <a:bodyPr wrap="square" rtlCol="0">
            <a:spAutoFit/>
          </a:bodyPr>
          <a:lstStyle/>
          <a:p>
            <a:r>
              <a:rPr lang="en-US" dirty="0"/>
              <a:t>Subtract the fractions.</a:t>
            </a:r>
          </a:p>
        </p:txBody>
      </p:sp>
      <p:sp>
        <p:nvSpPr>
          <p:cNvPr id="14" name="TextBox 13"/>
          <p:cNvSpPr txBox="1"/>
          <p:nvPr/>
        </p:nvSpPr>
        <p:spPr>
          <a:xfrm>
            <a:off x="445390" y="2040275"/>
            <a:ext cx="7789654" cy="1015663"/>
          </a:xfrm>
          <a:prstGeom prst="rect">
            <a:avLst/>
          </a:prstGeom>
          <a:noFill/>
        </p:spPr>
        <p:txBody>
          <a:bodyPr wrap="square" rtlCol="0">
            <a:spAutoFit/>
          </a:bodyPr>
          <a:lstStyle/>
          <a:p>
            <a:pPr marL="685800" indent="-685800"/>
            <a:r>
              <a:rPr lang="en-US" sz="2000" dirty="0">
                <a:solidFill>
                  <a:srgbClr val="3333FF"/>
                </a:solidFill>
                <a:latin typeface="Verdana" pitchFamily="34" charset="0"/>
                <a:ea typeface="Verdana" pitchFamily="34" charset="0"/>
                <a:cs typeface="Verdana" pitchFamily="34" charset="0"/>
              </a:rPr>
              <a:t>You have three and three-fourths protein bars.</a:t>
            </a:r>
          </a:p>
          <a:p>
            <a:pPr marL="685800" indent="-685800"/>
            <a:r>
              <a:rPr lang="en-US" sz="2000" dirty="0">
                <a:solidFill>
                  <a:srgbClr val="3333FF"/>
                </a:solidFill>
                <a:latin typeface="Verdana" pitchFamily="34" charset="0"/>
                <a:ea typeface="Verdana" pitchFamily="34" charset="0"/>
                <a:cs typeface="Verdana" pitchFamily="34" charset="0"/>
              </a:rPr>
              <a:t>You give one and one-eighth bars away.  </a:t>
            </a:r>
          </a:p>
          <a:p>
            <a:pPr marL="685800" indent="-685800"/>
            <a:r>
              <a:rPr lang="en-US" sz="2000" dirty="0">
                <a:solidFill>
                  <a:srgbClr val="3333FF"/>
                </a:solidFill>
                <a:latin typeface="Verdana" pitchFamily="34" charset="0"/>
                <a:ea typeface="Verdana" pitchFamily="34" charset="0"/>
                <a:cs typeface="Verdana" pitchFamily="34" charset="0"/>
              </a:rPr>
              <a:t>How much do you have left?</a:t>
            </a:r>
          </a:p>
        </p:txBody>
      </p:sp>
      <p:graphicFrame>
        <p:nvGraphicFramePr>
          <p:cNvPr id="6" name="Object 5"/>
          <p:cNvGraphicFramePr>
            <a:graphicFrameLocks noChangeAspect="1"/>
          </p:cNvGraphicFramePr>
          <p:nvPr>
            <p:extLst>
              <p:ext uri="{D42A27DB-BD31-4B8C-83A1-F6EECF244321}">
                <p14:modId xmlns:p14="http://schemas.microsoft.com/office/powerpoint/2010/main" val="3013913551"/>
              </p:ext>
            </p:extLst>
          </p:nvPr>
        </p:nvGraphicFramePr>
        <p:xfrm>
          <a:off x="3930650" y="3057525"/>
          <a:ext cx="1390650" cy="669925"/>
        </p:xfrm>
        <a:graphic>
          <a:graphicData uri="http://schemas.openxmlformats.org/presentationml/2006/ole">
            <mc:AlternateContent xmlns:mc="http://schemas.openxmlformats.org/markup-compatibility/2006">
              <mc:Choice xmlns:v="urn:schemas-microsoft-com:vml" Requires="v">
                <p:oleObj spid="_x0000_s27795" name="Equation" r:id="rId7" imgW="711000" imgH="342720" progId="Equation.DSMT4">
                  <p:embed/>
                </p:oleObj>
              </mc:Choice>
              <mc:Fallback>
                <p:oleObj name="Equation" r:id="rId7" imgW="711000" imgH="342720" progId="Equation.DSMT4">
                  <p:embed/>
                  <p:pic>
                    <p:nvPicPr>
                      <p:cNvPr id="6" name="Object 5"/>
                      <p:cNvPicPr>
                        <a:picLocks noChangeAspect="1" noChangeArrowheads="1"/>
                      </p:cNvPicPr>
                      <p:nvPr/>
                    </p:nvPicPr>
                    <p:blipFill>
                      <a:blip r:embed="rId8"/>
                      <a:srcRect/>
                      <a:stretch>
                        <a:fillRect/>
                      </a:stretch>
                    </p:blipFill>
                    <p:spPr bwMode="auto">
                      <a:xfrm>
                        <a:off x="3930650" y="3057525"/>
                        <a:ext cx="1390650" cy="66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nvGrpSpPr>
          <p:cNvPr id="89" name="Group 88"/>
          <p:cNvGrpSpPr/>
          <p:nvPr/>
        </p:nvGrpSpPr>
        <p:grpSpPr>
          <a:xfrm>
            <a:off x="502600" y="3253799"/>
            <a:ext cx="1900695" cy="2865421"/>
            <a:chOff x="914400" y="3253799"/>
            <a:chExt cx="1900695" cy="2865421"/>
          </a:xfrm>
          <a:effectLst/>
        </p:grpSpPr>
        <p:grpSp>
          <p:nvGrpSpPr>
            <p:cNvPr id="64" name="Group 63"/>
            <p:cNvGrpSpPr/>
            <p:nvPr/>
          </p:nvGrpSpPr>
          <p:grpSpPr>
            <a:xfrm>
              <a:off x="1966454" y="4871142"/>
              <a:ext cx="848641" cy="1248078"/>
              <a:chOff x="3381921" y="4956061"/>
              <a:chExt cx="848641" cy="1248078"/>
            </a:xfrm>
          </p:grpSpPr>
          <p:sp>
            <p:nvSpPr>
              <p:cNvPr id="66" name="Rectangle 65"/>
              <p:cNvSpPr/>
              <p:nvPr/>
            </p:nvSpPr>
            <p:spPr>
              <a:xfrm>
                <a:off x="3381921" y="4956061"/>
                <a:ext cx="848641" cy="1245389"/>
              </a:xfrm>
              <a:prstGeom prst="rect">
                <a:avLst/>
              </a:prstGeom>
              <a:solidFill>
                <a:srgbClr val="FFFF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a:solidFill>
                      <a:sysClr val="windowText" lastClr="000000"/>
                    </a:solidFill>
                  </a:ln>
                </a:endParaRPr>
              </a:p>
            </p:txBody>
          </p:sp>
          <p:sp>
            <p:nvSpPr>
              <p:cNvPr id="67" name="Rectangle 66"/>
              <p:cNvSpPr/>
              <p:nvPr/>
            </p:nvSpPr>
            <p:spPr>
              <a:xfrm>
                <a:off x="3806242" y="5572651"/>
                <a:ext cx="424320" cy="631488"/>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70" name="Group 65"/>
              <p:cNvGrpSpPr/>
              <p:nvPr/>
            </p:nvGrpSpPr>
            <p:grpSpPr>
              <a:xfrm>
                <a:off x="3381921" y="4956061"/>
                <a:ext cx="848641" cy="1245530"/>
                <a:chOff x="3381921" y="4956061"/>
                <a:chExt cx="848641" cy="1245530"/>
              </a:xfrm>
            </p:grpSpPr>
            <p:cxnSp>
              <p:nvCxnSpPr>
                <p:cNvPr id="72" name="Straight Connector 71"/>
                <p:cNvCxnSpPr/>
                <p:nvPr/>
              </p:nvCxnSpPr>
              <p:spPr>
                <a:xfrm>
                  <a:off x="3381921" y="5571319"/>
                  <a:ext cx="848641"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3806779" y="4956061"/>
                  <a:ext cx="0" cy="124553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86" name="Rectangle 85"/>
            <p:cNvSpPr/>
            <p:nvPr/>
          </p:nvSpPr>
          <p:spPr>
            <a:xfrm>
              <a:off x="914400" y="3253799"/>
              <a:ext cx="848641" cy="1272962"/>
            </a:xfrm>
            <a:prstGeom prst="rect">
              <a:avLst/>
            </a:prstGeom>
            <a:solidFill>
              <a:srgbClr val="FFFF00"/>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a:solidFill>
                    <a:sysClr val="windowText" lastClr="000000"/>
                  </a:solidFill>
                </a:ln>
              </a:endParaRPr>
            </a:p>
          </p:txBody>
        </p:sp>
        <p:sp>
          <p:nvSpPr>
            <p:cNvPr id="87" name="Rectangle 86"/>
            <p:cNvSpPr/>
            <p:nvPr/>
          </p:nvSpPr>
          <p:spPr>
            <a:xfrm>
              <a:off x="1966454" y="3253799"/>
              <a:ext cx="848641" cy="1272962"/>
            </a:xfrm>
            <a:prstGeom prst="rect">
              <a:avLst/>
            </a:prstGeom>
            <a:solidFill>
              <a:srgbClr val="FFFF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a:solidFill>
                    <a:sysClr val="windowText" lastClr="000000"/>
                  </a:solidFill>
                </a:ln>
              </a:endParaRPr>
            </a:p>
          </p:txBody>
        </p:sp>
        <p:sp>
          <p:nvSpPr>
            <p:cNvPr id="88" name="Rectangle 87"/>
            <p:cNvSpPr/>
            <p:nvPr/>
          </p:nvSpPr>
          <p:spPr>
            <a:xfrm>
              <a:off x="914400" y="4868969"/>
              <a:ext cx="848641" cy="1247562"/>
            </a:xfrm>
            <a:prstGeom prst="rect">
              <a:avLst/>
            </a:prstGeom>
            <a:solidFill>
              <a:srgbClr val="FFFF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a:solidFill>
                    <a:sysClr val="windowText" lastClr="000000"/>
                  </a:solidFill>
                </a:ln>
              </a:endParaRPr>
            </a:p>
          </p:txBody>
        </p:sp>
      </p:grpSp>
      <p:sp>
        <p:nvSpPr>
          <p:cNvPr id="85" name="TextBox 84"/>
          <p:cNvSpPr txBox="1"/>
          <p:nvPr/>
        </p:nvSpPr>
        <p:spPr>
          <a:xfrm>
            <a:off x="6616779" y="4120036"/>
            <a:ext cx="2009696" cy="646331"/>
          </a:xfrm>
          <a:prstGeom prst="rect">
            <a:avLst/>
          </a:prstGeom>
          <a:ln w="952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1"/>
                </a:solidFill>
              </a:rPr>
              <a:t>Find a common denominator</a:t>
            </a:r>
          </a:p>
        </p:txBody>
      </p:sp>
      <p:graphicFrame>
        <p:nvGraphicFramePr>
          <p:cNvPr id="4" name="Object 3"/>
          <p:cNvGraphicFramePr>
            <a:graphicFrameLocks noChangeAspect="1"/>
          </p:cNvGraphicFramePr>
          <p:nvPr>
            <p:extLst/>
          </p:nvPr>
        </p:nvGraphicFramePr>
        <p:xfrm>
          <a:off x="3700463" y="3940175"/>
          <a:ext cx="1533525" cy="666750"/>
        </p:xfrm>
        <a:graphic>
          <a:graphicData uri="http://schemas.openxmlformats.org/presentationml/2006/ole">
            <mc:AlternateContent xmlns:mc="http://schemas.openxmlformats.org/markup-compatibility/2006">
              <mc:Choice xmlns:v="urn:schemas-microsoft-com:vml" Requires="v">
                <p:oleObj spid="_x0000_s27796" name="Equation" r:id="rId9" imgW="787400" imgH="342900" progId="Equation.DSMT4">
                  <p:embed/>
                </p:oleObj>
              </mc:Choice>
              <mc:Fallback>
                <p:oleObj name="Equation" r:id="rId9" imgW="787400" imgH="342900" progId="Equation.DSMT4">
                  <p:embed/>
                  <p:pic>
                    <p:nvPicPr>
                      <p:cNvPr id="4" name="Object 3"/>
                      <p:cNvPicPr>
                        <a:picLocks noChangeAspect="1" noChangeArrowheads="1"/>
                      </p:cNvPicPr>
                      <p:nvPr/>
                    </p:nvPicPr>
                    <p:blipFill>
                      <a:blip r:embed="rId10"/>
                      <a:srcRect/>
                      <a:stretch>
                        <a:fillRect/>
                      </a:stretch>
                    </p:blipFill>
                    <p:spPr bwMode="auto">
                      <a:xfrm>
                        <a:off x="3700463" y="3940175"/>
                        <a:ext cx="1533525"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nvGrpSpPr>
          <p:cNvPr id="122" name="Group 121"/>
          <p:cNvGrpSpPr/>
          <p:nvPr/>
        </p:nvGrpSpPr>
        <p:grpSpPr>
          <a:xfrm>
            <a:off x="499638" y="3257589"/>
            <a:ext cx="1903657" cy="2870550"/>
            <a:chOff x="914400" y="3243949"/>
            <a:chExt cx="1903657" cy="2870550"/>
          </a:xfrm>
        </p:grpSpPr>
        <p:grpSp>
          <p:nvGrpSpPr>
            <p:cNvPr id="107" name="Group 65"/>
            <p:cNvGrpSpPr/>
            <p:nvPr/>
          </p:nvGrpSpPr>
          <p:grpSpPr>
            <a:xfrm>
              <a:off x="914400" y="3243949"/>
              <a:ext cx="848641" cy="1272962"/>
              <a:chOff x="3381921" y="4956061"/>
              <a:chExt cx="848641" cy="1272962"/>
            </a:xfrm>
          </p:grpSpPr>
          <p:cxnSp>
            <p:nvCxnSpPr>
              <p:cNvPr id="111" name="Straight Connector 110"/>
              <p:cNvCxnSpPr/>
              <p:nvPr/>
            </p:nvCxnSpPr>
            <p:spPr>
              <a:xfrm>
                <a:off x="3381921" y="5590369"/>
                <a:ext cx="848641"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3800429" y="4956061"/>
                <a:ext cx="0" cy="1272962"/>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16" name="Group 65"/>
            <p:cNvGrpSpPr/>
            <p:nvPr/>
          </p:nvGrpSpPr>
          <p:grpSpPr>
            <a:xfrm>
              <a:off x="1969416" y="3253799"/>
              <a:ext cx="848641" cy="1272962"/>
              <a:chOff x="3407321" y="4956061"/>
              <a:chExt cx="848641" cy="1272962"/>
            </a:xfrm>
          </p:grpSpPr>
          <p:cxnSp>
            <p:nvCxnSpPr>
              <p:cNvPr id="117" name="Straight Connector 116"/>
              <p:cNvCxnSpPr/>
              <p:nvPr/>
            </p:nvCxnSpPr>
            <p:spPr>
              <a:xfrm>
                <a:off x="3407321" y="5590369"/>
                <a:ext cx="848641"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3800429" y="4956061"/>
                <a:ext cx="0" cy="1272962"/>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19" name="Group 65"/>
            <p:cNvGrpSpPr/>
            <p:nvPr/>
          </p:nvGrpSpPr>
          <p:grpSpPr>
            <a:xfrm>
              <a:off x="914400" y="4868969"/>
              <a:ext cx="848641" cy="1245530"/>
              <a:chOff x="3381921" y="4981461"/>
              <a:chExt cx="848641" cy="1245530"/>
            </a:xfrm>
          </p:grpSpPr>
          <p:cxnSp>
            <p:nvCxnSpPr>
              <p:cNvPr id="120" name="Straight Connector 119"/>
              <p:cNvCxnSpPr/>
              <p:nvPr/>
            </p:nvCxnSpPr>
            <p:spPr>
              <a:xfrm>
                <a:off x="3381921" y="5590369"/>
                <a:ext cx="848641"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3800429" y="4981461"/>
                <a:ext cx="0" cy="124553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aphicFrame>
        <p:nvGraphicFramePr>
          <p:cNvPr id="7" name="Object 6"/>
          <p:cNvGraphicFramePr>
            <a:graphicFrameLocks noChangeAspect="1"/>
          </p:cNvGraphicFramePr>
          <p:nvPr>
            <p:extLst/>
          </p:nvPr>
        </p:nvGraphicFramePr>
        <p:xfrm>
          <a:off x="3724275" y="4805363"/>
          <a:ext cx="1484313" cy="665162"/>
        </p:xfrm>
        <a:graphic>
          <a:graphicData uri="http://schemas.openxmlformats.org/presentationml/2006/ole">
            <mc:AlternateContent xmlns:mc="http://schemas.openxmlformats.org/markup-compatibility/2006">
              <mc:Choice xmlns:v="urn:schemas-microsoft-com:vml" Requires="v">
                <p:oleObj spid="_x0000_s27797" name="Equation" r:id="rId11" imgW="762000" imgH="342900" progId="Equation.DSMT4">
                  <p:embed/>
                </p:oleObj>
              </mc:Choice>
              <mc:Fallback>
                <p:oleObj name="Equation" r:id="rId11" imgW="762000" imgH="342900" progId="Equation.DSMT4">
                  <p:embed/>
                  <p:pic>
                    <p:nvPicPr>
                      <p:cNvPr id="7" name="Object 6"/>
                      <p:cNvPicPr>
                        <a:picLocks noChangeAspect="1" noChangeArrowheads="1"/>
                      </p:cNvPicPr>
                      <p:nvPr/>
                    </p:nvPicPr>
                    <p:blipFill>
                      <a:blip r:embed="rId12"/>
                      <a:srcRect/>
                      <a:stretch>
                        <a:fillRect/>
                      </a:stretch>
                    </p:blipFill>
                    <p:spPr bwMode="auto">
                      <a:xfrm>
                        <a:off x="3724275" y="4805363"/>
                        <a:ext cx="1484313" cy="665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nvGrpSpPr>
          <p:cNvPr id="56" name="Group 55"/>
          <p:cNvGrpSpPr/>
          <p:nvPr/>
        </p:nvGrpSpPr>
        <p:grpSpPr>
          <a:xfrm>
            <a:off x="502600" y="3575558"/>
            <a:ext cx="1910007" cy="2228821"/>
            <a:chOff x="904875" y="3575558"/>
            <a:chExt cx="1910007" cy="2228821"/>
          </a:xfrm>
          <a:effectLst/>
        </p:grpSpPr>
        <p:grpSp>
          <p:nvGrpSpPr>
            <p:cNvPr id="60" name="Group 59"/>
            <p:cNvGrpSpPr/>
            <p:nvPr/>
          </p:nvGrpSpPr>
          <p:grpSpPr>
            <a:xfrm>
              <a:off x="904875" y="5186904"/>
              <a:ext cx="858166" cy="617475"/>
              <a:chOff x="2438400" y="5291992"/>
              <a:chExt cx="858166" cy="617475"/>
            </a:xfrm>
          </p:grpSpPr>
          <p:cxnSp>
            <p:nvCxnSpPr>
              <p:cNvPr id="61" name="Straight Connector 60"/>
              <p:cNvCxnSpPr/>
              <p:nvPr/>
            </p:nvCxnSpPr>
            <p:spPr>
              <a:xfrm>
                <a:off x="2447925" y="5291992"/>
                <a:ext cx="848641" cy="0"/>
              </a:xfrm>
              <a:prstGeom prst="line">
                <a:avLst/>
              </a:prstGeom>
              <a:ln w="19050"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2438400" y="5909467"/>
                <a:ext cx="848641" cy="0"/>
              </a:xfrm>
              <a:prstGeom prst="line">
                <a:avLst/>
              </a:prstGeom>
              <a:ln w="19050" cmpd="sng">
                <a:solidFill>
                  <a:schemeClr val="tx1"/>
                </a:solidFill>
              </a:ln>
              <a:effectLst/>
            </p:spPr>
            <p:style>
              <a:lnRef idx="1">
                <a:schemeClr val="dk1"/>
              </a:lnRef>
              <a:fillRef idx="0">
                <a:schemeClr val="dk1"/>
              </a:fillRef>
              <a:effectRef idx="0">
                <a:schemeClr val="dk1"/>
              </a:effectRef>
              <a:fontRef idx="minor">
                <a:schemeClr val="tx1"/>
              </a:fontRef>
            </p:style>
          </p:cxnSp>
        </p:grpSp>
        <p:grpSp>
          <p:nvGrpSpPr>
            <p:cNvPr id="124" name="Group 123"/>
            <p:cNvGrpSpPr/>
            <p:nvPr/>
          </p:nvGrpSpPr>
          <p:grpSpPr>
            <a:xfrm>
              <a:off x="1963066" y="3575558"/>
              <a:ext cx="848641" cy="658750"/>
              <a:chOff x="2438400" y="5260242"/>
              <a:chExt cx="848641" cy="658750"/>
            </a:xfrm>
          </p:grpSpPr>
          <p:cxnSp>
            <p:nvCxnSpPr>
              <p:cNvPr id="125" name="Straight Connector 124"/>
              <p:cNvCxnSpPr/>
              <p:nvPr/>
            </p:nvCxnSpPr>
            <p:spPr>
              <a:xfrm>
                <a:off x="2438400" y="5260242"/>
                <a:ext cx="848641" cy="0"/>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126" name="Straight Connector 125"/>
              <p:cNvCxnSpPr/>
              <p:nvPr/>
            </p:nvCxnSpPr>
            <p:spPr>
              <a:xfrm>
                <a:off x="2438400" y="5918992"/>
                <a:ext cx="848641" cy="0"/>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grpSp>
        <p:grpSp>
          <p:nvGrpSpPr>
            <p:cNvPr id="127" name="Group 126"/>
            <p:cNvGrpSpPr/>
            <p:nvPr/>
          </p:nvGrpSpPr>
          <p:grpSpPr>
            <a:xfrm>
              <a:off x="914400" y="3575558"/>
              <a:ext cx="848641" cy="658750"/>
              <a:chOff x="2438400" y="5260242"/>
              <a:chExt cx="848641" cy="658750"/>
            </a:xfrm>
          </p:grpSpPr>
          <p:cxnSp>
            <p:nvCxnSpPr>
              <p:cNvPr id="131" name="Straight Connector 130"/>
              <p:cNvCxnSpPr/>
              <p:nvPr/>
            </p:nvCxnSpPr>
            <p:spPr>
              <a:xfrm>
                <a:off x="2438400" y="5260242"/>
                <a:ext cx="848641" cy="0"/>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139" name="Straight Connector 138"/>
              <p:cNvCxnSpPr/>
              <p:nvPr/>
            </p:nvCxnSpPr>
            <p:spPr>
              <a:xfrm>
                <a:off x="2438400" y="5918992"/>
                <a:ext cx="848641" cy="0"/>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grpSp>
        <p:grpSp>
          <p:nvGrpSpPr>
            <p:cNvPr id="49" name="Group 48"/>
            <p:cNvGrpSpPr/>
            <p:nvPr/>
          </p:nvGrpSpPr>
          <p:grpSpPr>
            <a:xfrm>
              <a:off x="1966241" y="5183729"/>
              <a:ext cx="848641" cy="620650"/>
              <a:chOff x="2451100" y="5260242"/>
              <a:chExt cx="848641" cy="620650"/>
            </a:xfrm>
          </p:grpSpPr>
          <p:cxnSp>
            <p:nvCxnSpPr>
              <p:cNvPr id="50" name="Straight Connector 49"/>
              <p:cNvCxnSpPr/>
              <p:nvPr/>
            </p:nvCxnSpPr>
            <p:spPr>
              <a:xfrm>
                <a:off x="2451100" y="5260242"/>
                <a:ext cx="848641" cy="0"/>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2451100" y="5880892"/>
                <a:ext cx="848641" cy="0"/>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grpSp>
      </p:grpSp>
      <p:grpSp>
        <p:nvGrpSpPr>
          <p:cNvPr id="104" name="Group 103"/>
          <p:cNvGrpSpPr/>
          <p:nvPr/>
        </p:nvGrpSpPr>
        <p:grpSpPr>
          <a:xfrm>
            <a:off x="932193" y="4883238"/>
            <a:ext cx="1460073" cy="1222694"/>
            <a:chOff x="1343184" y="4882280"/>
            <a:chExt cx="1460073" cy="1222694"/>
          </a:xfrm>
          <a:effectLst/>
        </p:grpSpPr>
        <p:grpSp>
          <p:nvGrpSpPr>
            <p:cNvPr id="68" name="Group 67"/>
            <p:cNvGrpSpPr/>
            <p:nvPr/>
          </p:nvGrpSpPr>
          <p:grpSpPr>
            <a:xfrm>
              <a:off x="1981792" y="5817079"/>
              <a:ext cx="393489" cy="284153"/>
              <a:chOff x="923925" y="4818169"/>
              <a:chExt cx="393489" cy="284153"/>
            </a:xfrm>
          </p:grpSpPr>
          <p:cxnSp>
            <p:nvCxnSpPr>
              <p:cNvPr id="58" name="Straight Connector 57"/>
              <p:cNvCxnSpPr/>
              <p:nvPr/>
            </p:nvCxnSpPr>
            <p:spPr>
              <a:xfrm>
                <a:off x="923925" y="4824519"/>
                <a:ext cx="381932" cy="275009"/>
              </a:xfrm>
              <a:prstGeom prst="line">
                <a:avLst/>
              </a:prstGeom>
              <a:ln w="19050">
                <a:solidFill>
                  <a:srgbClr val="15A56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a:off x="924676" y="4818169"/>
                <a:ext cx="392738" cy="284153"/>
              </a:xfrm>
              <a:prstGeom prst="line">
                <a:avLst/>
              </a:prstGeom>
              <a:ln w="19050">
                <a:solidFill>
                  <a:srgbClr val="15A560"/>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1979692" y="5499144"/>
              <a:ext cx="393500" cy="293297"/>
              <a:chOff x="950076" y="4811819"/>
              <a:chExt cx="393500" cy="293297"/>
            </a:xfrm>
          </p:grpSpPr>
          <p:cxnSp>
            <p:nvCxnSpPr>
              <p:cNvPr id="71" name="Straight Connector 70"/>
              <p:cNvCxnSpPr/>
              <p:nvPr/>
            </p:nvCxnSpPr>
            <p:spPr>
              <a:xfrm>
                <a:off x="952500" y="4814994"/>
                <a:ext cx="391076" cy="284153"/>
              </a:xfrm>
              <a:prstGeom prst="line">
                <a:avLst/>
              </a:prstGeom>
              <a:ln w="19050">
                <a:solidFill>
                  <a:srgbClr val="15A56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950076" y="4811819"/>
                <a:ext cx="392738" cy="293297"/>
              </a:xfrm>
              <a:prstGeom prst="line">
                <a:avLst/>
              </a:prstGeom>
              <a:ln w="19050">
                <a:solidFill>
                  <a:srgbClr val="15A560"/>
                </a:solidFill>
              </a:ln>
              <a:effectLst/>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a:off x="1981792" y="5193865"/>
              <a:ext cx="391076" cy="284153"/>
              <a:chOff x="904875" y="4853094"/>
              <a:chExt cx="391076" cy="284153"/>
            </a:xfrm>
          </p:grpSpPr>
          <p:cxnSp>
            <p:nvCxnSpPr>
              <p:cNvPr id="75" name="Straight Connector 74"/>
              <p:cNvCxnSpPr/>
              <p:nvPr/>
            </p:nvCxnSpPr>
            <p:spPr>
              <a:xfrm>
                <a:off x="904875" y="4856269"/>
                <a:ext cx="391076" cy="275009"/>
              </a:xfrm>
              <a:prstGeom prst="line">
                <a:avLst/>
              </a:prstGeom>
              <a:ln w="19050">
                <a:solidFill>
                  <a:srgbClr val="15A56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908801" y="4853094"/>
                <a:ext cx="383594" cy="284153"/>
              </a:xfrm>
              <a:prstGeom prst="line">
                <a:avLst/>
              </a:prstGeom>
              <a:ln w="19050">
                <a:solidFill>
                  <a:srgbClr val="15A560"/>
                </a:solidFill>
              </a:ln>
              <a:effectLst/>
            </p:spPr>
            <p:style>
              <a:lnRef idx="2">
                <a:schemeClr val="accent1"/>
              </a:lnRef>
              <a:fillRef idx="0">
                <a:schemeClr val="accent1"/>
              </a:fillRef>
              <a:effectRef idx="1">
                <a:schemeClr val="accent1"/>
              </a:effectRef>
              <a:fontRef idx="minor">
                <a:schemeClr val="tx1"/>
              </a:fontRef>
            </p:style>
          </p:cxnSp>
        </p:grpSp>
        <p:grpSp>
          <p:nvGrpSpPr>
            <p:cNvPr id="77" name="Group 76"/>
            <p:cNvGrpSpPr/>
            <p:nvPr/>
          </p:nvGrpSpPr>
          <p:grpSpPr>
            <a:xfrm>
              <a:off x="1978941" y="4882280"/>
              <a:ext cx="393489" cy="284153"/>
              <a:chOff x="930275" y="4853094"/>
              <a:chExt cx="393489" cy="284153"/>
            </a:xfrm>
          </p:grpSpPr>
          <p:cxnSp>
            <p:nvCxnSpPr>
              <p:cNvPr id="79" name="Straight Connector 78"/>
              <p:cNvCxnSpPr/>
              <p:nvPr/>
            </p:nvCxnSpPr>
            <p:spPr>
              <a:xfrm>
                <a:off x="930275" y="4853094"/>
                <a:ext cx="391076" cy="284153"/>
              </a:xfrm>
              <a:prstGeom prst="line">
                <a:avLst/>
              </a:prstGeom>
              <a:ln w="19050">
                <a:solidFill>
                  <a:srgbClr val="15A56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931026" y="4853094"/>
                <a:ext cx="392738" cy="284153"/>
              </a:xfrm>
              <a:prstGeom prst="line">
                <a:avLst/>
              </a:prstGeom>
              <a:ln w="19050">
                <a:solidFill>
                  <a:srgbClr val="15A560"/>
                </a:solidFill>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2400300" y="5197040"/>
              <a:ext cx="402633" cy="278184"/>
              <a:chOff x="923925" y="4856269"/>
              <a:chExt cx="402633" cy="278184"/>
            </a:xfrm>
          </p:grpSpPr>
          <p:cxnSp>
            <p:nvCxnSpPr>
              <p:cNvPr id="82" name="Straight Connector 81"/>
              <p:cNvCxnSpPr/>
              <p:nvPr/>
            </p:nvCxnSpPr>
            <p:spPr>
              <a:xfrm>
                <a:off x="923925" y="4859444"/>
                <a:ext cx="391076" cy="275009"/>
              </a:xfrm>
              <a:prstGeom prst="line">
                <a:avLst/>
              </a:prstGeom>
              <a:ln w="19050">
                <a:solidFill>
                  <a:srgbClr val="15A56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924676" y="4856269"/>
                <a:ext cx="401882" cy="275009"/>
              </a:xfrm>
              <a:prstGeom prst="line">
                <a:avLst/>
              </a:prstGeom>
              <a:ln w="19050">
                <a:solidFill>
                  <a:srgbClr val="15A560"/>
                </a:solidFill>
              </a:ln>
              <a:effectLst/>
            </p:spPr>
            <p:style>
              <a:lnRef idx="2">
                <a:schemeClr val="accent1"/>
              </a:lnRef>
              <a:fillRef idx="0">
                <a:schemeClr val="accent1"/>
              </a:fillRef>
              <a:effectRef idx="1">
                <a:schemeClr val="accent1"/>
              </a:effectRef>
              <a:fontRef idx="minor">
                <a:schemeClr val="tx1"/>
              </a:fontRef>
            </p:style>
          </p:cxnSp>
        </p:grpSp>
        <p:grpSp>
          <p:nvGrpSpPr>
            <p:cNvPr id="91" name="Group 90"/>
            <p:cNvGrpSpPr/>
            <p:nvPr/>
          </p:nvGrpSpPr>
          <p:grpSpPr>
            <a:xfrm>
              <a:off x="2400624" y="4882280"/>
              <a:ext cx="402633" cy="287328"/>
              <a:chOff x="952500" y="4853094"/>
              <a:chExt cx="402633" cy="287328"/>
            </a:xfrm>
          </p:grpSpPr>
          <p:cxnSp>
            <p:nvCxnSpPr>
              <p:cNvPr id="92" name="Straight Connector 91"/>
              <p:cNvCxnSpPr/>
              <p:nvPr/>
            </p:nvCxnSpPr>
            <p:spPr>
              <a:xfrm>
                <a:off x="952500" y="4853094"/>
                <a:ext cx="391076" cy="284153"/>
              </a:xfrm>
              <a:prstGeom prst="line">
                <a:avLst/>
              </a:prstGeom>
              <a:ln w="19050">
                <a:solidFill>
                  <a:srgbClr val="15A56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a:off x="953251" y="4856269"/>
                <a:ext cx="401882" cy="284153"/>
              </a:xfrm>
              <a:prstGeom prst="line">
                <a:avLst/>
              </a:prstGeom>
              <a:ln w="19050">
                <a:solidFill>
                  <a:srgbClr val="15A560"/>
                </a:solidFill>
              </a:ln>
              <a:effectLst/>
            </p:spPr>
            <p:style>
              <a:lnRef idx="2">
                <a:schemeClr val="accent1"/>
              </a:lnRef>
              <a:fillRef idx="0">
                <a:schemeClr val="accent1"/>
              </a:fillRef>
              <a:effectRef idx="1">
                <a:schemeClr val="accent1"/>
              </a:effectRef>
              <a:fontRef idx="minor">
                <a:schemeClr val="tx1"/>
              </a:fontRef>
            </p:style>
          </p:cxnSp>
        </p:grpSp>
        <p:grpSp>
          <p:nvGrpSpPr>
            <p:cNvPr id="94" name="Group 93"/>
            <p:cNvGrpSpPr/>
            <p:nvPr/>
          </p:nvGrpSpPr>
          <p:grpSpPr>
            <a:xfrm>
              <a:off x="1348459" y="5820821"/>
              <a:ext cx="402633" cy="284153"/>
              <a:chOff x="901700" y="4859444"/>
              <a:chExt cx="402633" cy="284153"/>
            </a:xfrm>
          </p:grpSpPr>
          <p:cxnSp>
            <p:nvCxnSpPr>
              <p:cNvPr id="95" name="Straight Connector 94"/>
              <p:cNvCxnSpPr/>
              <p:nvPr/>
            </p:nvCxnSpPr>
            <p:spPr>
              <a:xfrm>
                <a:off x="901700" y="4859444"/>
                <a:ext cx="400220" cy="284153"/>
              </a:xfrm>
              <a:prstGeom prst="line">
                <a:avLst/>
              </a:prstGeom>
              <a:ln w="19050">
                <a:solidFill>
                  <a:srgbClr val="15A56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H="1">
                <a:off x="902451" y="4859444"/>
                <a:ext cx="401882" cy="284153"/>
              </a:xfrm>
              <a:prstGeom prst="line">
                <a:avLst/>
              </a:prstGeom>
              <a:ln w="19050">
                <a:solidFill>
                  <a:srgbClr val="15A560"/>
                </a:solidFill>
              </a:ln>
              <a:effectLst/>
            </p:spPr>
            <p:style>
              <a:lnRef idx="2">
                <a:schemeClr val="accent1"/>
              </a:lnRef>
              <a:fillRef idx="0">
                <a:schemeClr val="accent1"/>
              </a:fillRef>
              <a:effectRef idx="1">
                <a:schemeClr val="accent1"/>
              </a:effectRef>
              <a:fontRef idx="minor">
                <a:schemeClr val="tx1"/>
              </a:fontRef>
            </p:style>
          </p:cxnSp>
        </p:grpSp>
        <p:grpSp>
          <p:nvGrpSpPr>
            <p:cNvPr id="98" name="Group 97"/>
            <p:cNvGrpSpPr/>
            <p:nvPr/>
          </p:nvGrpSpPr>
          <p:grpSpPr>
            <a:xfrm>
              <a:off x="1343184" y="5496535"/>
              <a:ext cx="402644" cy="277495"/>
              <a:chOff x="924676" y="4846743"/>
              <a:chExt cx="402644" cy="277495"/>
            </a:xfrm>
          </p:grpSpPr>
          <p:cxnSp>
            <p:nvCxnSpPr>
              <p:cNvPr id="99" name="Straight Connector 98"/>
              <p:cNvCxnSpPr/>
              <p:nvPr/>
            </p:nvCxnSpPr>
            <p:spPr>
              <a:xfrm>
                <a:off x="927100" y="4849918"/>
                <a:ext cx="400220" cy="274320"/>
              </a:xfrm>
              <a:prstGeom prst="line">
                <a:avLst/>
              </a:prstGeom>
              <a:ln w="19050">
                <a:solidFill>
                  <a:srgbClr val="15A56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a:off x="924676" y="4846743"/>
                <a:ext cx="401881" cy="275008"/>
              </a:xfrm>
              <a:prstGeom prst="line">
                <a:avLst/>
              </a:prstGeom>
              <a:ln w="19050">
                <a:solidFill>
                  <a:srgbClr val="15A560"/>
                </a:solidFill>
              </a:ln>
              <a:effectLst/>
            </p:spPr>
            <p:style>
              <a:lnRef idx="2">
                <a:schemeClr val="accent1"/>
              </a:lnRef>
              <a:fillRef idx="0">
                <a:schemeClr val="accent1"/>
              </a:fillRef>
              <a:effectRef idx="1">
                <a:schemeClr val="accent1"/>
              </a:effectRef>
              <a:fontRef idx="minor">
                <a:schemeClr val="tx1"/>
              </a:fontRef>
            </p:style>
          </p:cxnSp>
        </p:grpSp>
        <p:grpSp>
          <p:nvGrpSpPr>
            <p:cNvPr id="101" name="Group 100"/>
            <p:cNvGrpSpPr/>
            <p:nvPr/>
          </p:nvGrpSpPr>
          <p:grpSpPr>
            <a:xfrm>
              <a:off x="1345608" y="5193864"/>
              <a:ext cx="402632" cy="278183"/>
              <a:chOff x="927100" y="4853093"/>
              <a:chExt cx="402632" cy="278183"/>
            </a:xfrm>
          </p:grpSpPr>
          <p:cxnSp>
            <p:nvCxnSpPr>
              <p:cNvPr id="102" name="Straight Connector 101"/>
              <p:cNvCxnSpPr/>
              <p:nvPr/>
            </p:nvCxnSpPr>
            <p:spPr>
              <a:xfrm>
                <a:off x="927100" y="4853093"/>
                <a:ext cx="400220" cy="275008"/>
              </a:xfrm>
              <a:prstGeom prst="line">
                <a:avLst/>
              </a:prstGeom>
              <a:ln w="19050">
                <a:solidFill>
                  <a:srgbClr val="15A56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H="1">
                <a:off x="927851" y="4856268"/>
                <a:ext cx="401881" cy="275008"/>
              </a:xfrm>
              <a:prstGeom prst="line">
                <a:avLst/>
              </a:prstGeom>
              <a:ln w="19050">
                <a:solidFill>
                  <a:srgbClr val="15A560"/>
                </a:solidFill>
              </a:ln>
              <a:effectLst/>
            </p:spPr>
            <p:style>
              <a:lnRef idx="2">
                <a:schemeClr val="accent1"/>
              </a:lnRef>
              <a:fillRef idx="0">
                <a:schemeClr val="accent1"/>
              </a:fillRef>
              <a:effectRef idx="1">
                <a:schemeClr val="accent1"/>
              </a:effectRef>
              <a:fontRef idx="minor">
                <a:schemeClr val="tx1"/>
              </a:fontRef>
            </p:style>
          </p:cxnSp>
        </p:grpSp>
      </p:grpSp>
      <p:sp>
        <p:nvSpPr>
          <p:cNvPr id="105" name="TextBox 37"/>
          <p:cNvSpPr txBox="1"/>
          <p:nvPr/>
        </p:nvSpPr>
        <p:spPr>
          <a:xfrm>
            <a:off x="445390" y="1086168"/>
            <a:ext cx="5697777"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008000"/>
                </a:solidFill>
                <a:latin typeface="Verdana" pitchFamily="34" charset="0"/>
                <a:ea typeface="Verdana" pitchFamily="34" charset="0"/>
                <a:cs typeface="Verdana" pitchFamily="34" charset="0"/>
              </a:rPr>
              <a:t>Draw a diagram and record computations to illustrate these actions. </a:t>
            </a:r>
          </a:p>
        </p:txBody>
      </p:sp>
    </p:spTree>
    <p:extLst>
      <p:ext uri="{BB962C8B-B14F-4D97-AF65-F5344CB8AC3E}">
        <p14:creationId xmlns:p14="http://schemas.microsoft.com/office/powerpoint/2010/main" val="311754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85800"/>
          </a:xfrm>
        </p:spPr>
        <p:txBody>
          <a:bodyPr>
            <a:noAutofit/>
          </a:bodyPr>
          <a:lstStyle/>
          <a:p>
            <a:r>
              <a:rPr lang="en-US" sz="2800" dirty="0"/>
              <a:t>NUT BARS: MIXED NUMBERS</a:t>
            </a:r>
          </a:p>
        </p:txBody>
      </p:sp>
      <p:sp>
        <p:nvSpPr>
          <p:cNvPr id="5" name="TextBox 4"/>
          <p:cNvSpPr txBox="1"/>
          <p:nvPr/>
        </p:nvSpPr>
        <p:spPr>
          <a:xfrm>
            <a:off x="457200" y="1890694"/>
            <a:ext cx="5902862" cy="1015663"/>
          </a:xfrm>
          <a:prstGeom prst="rect">
            <a:avLst/>
          </a:prstGeom>
          <a:noFill/>
        </p:spPr>
        <p:txBody>
          <a:bodyPr wrap="square" rtlCol="0">
            <a:spAutoFit/>
          </a:bodyPr>
          <a:lstStyle/>
          <a:p>
            <a:pPr marL="685800" indent="-685800"/>
            <a:r>
              <a:rPr lang="en-US" sz="2000" dirty="0">
                <a:solidFill>
                  <a:srgbClr val="3333FF"/>
                </a:solidFill>
                <a:latin typeface="Verdana" pitchFamily="34" charset="0"/>
                <a:ea typeface="Verdana" pitchFamily="34" charset="0"/>
                <a:cs typeface="Verdana" pitchFamily="34" charset="0"/>
              </a:rPr>
              <a:t>You have one and one-half nut bars.</a:t>
            </a:r>
          </a:p>
          <a:p>
            <a:pPr marL="685800" indent="-685800"/>
            <a:r>
              <a:rPr lang="en-US" sz="2000" dirty="0">
                <a:solidFill>
                  <a:srgbClr val="3333FF"/>
                </a:solidFill>
                <a:latin typeface="Verdana" pitchFamily="34" charset="0"/>
                <a:ea typeface="Verdana" pitchFamily="34" charset="0"/>
                <a:cs typeface="Verdana" pitchFamily="34" charset="0"/>
              </a:rPr>
              <a:t>You eat five-eighths of a bar.  </a:t>
            </a:r>
          </a:p>
          <a:p>
            <a:pPr marL="685800" indent="-685800"/>
            <a:r>
              <a:rPr lang="en-US" sz="2000" dirty="0">
                <a:solidFill>
                  <a:srgbClr val="3333FF"/>
                </a:solidFill>
                <a:latin typeface="Verdana" pitchFamily="34" charset="0"/>
                <a:ea typeface="Verdana" pitchFamily="34" charset="0"/>
                <a:cs typeface="Verdana" pitchFamily="34" charset="0"/>
              </a:rPr>
              <a:t>How much do you have left?</a:t>
            </a:r>
          </a:p>
        </p:txBody>
      </p:sp>
      <p:sp>
        <p:nvSpPr>
          <p:cNvPr id="4098" name="AutoShape 2"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40" name="Object 5"/>
          <p:cNvGraphicFramePr>
            <a:graphicFrameLocks noChangeAspect="1"/>
          </p:cNvGraphicFramePr>
          <p:nvPr>
            <p:extLst/>
          </p:nvPr>
        </p:nvGraphicFramePr>
        <p:xfrm>
          <a:off x="6865548" y="5511800"/>
          <a:ext cx="666750" cy="668338"/>
        </p:xfrm>
        <a:graphic>
          <a:graphicData uri="http://schemas.openxmlformats.org/presentationml/2006/ole">
            <mc:AlternateContent xmlns:mc="http://schemas.openxmlformats.org/markup-compatibility/2006">
              <mc:Choice xmlns:v="urn:schemas-microsoft-com:vml" Requires="v">
                <p:oleObj spid="_x0000_s28896" name="Equation" r:id="rId4" imgW="342900" imgH="342900" progId="Equation.DSMT4">
                  <p:embed/>
                </p:oleObj>
              </mc:Choice>
              <mc:Fallback>
                <p:oleObj name="Equation" r:id="rId4" imgW="342900" imgH="342900" progId="Equation.DSMT4">
                  <p:embed/>
                  <p:pic>
                    <p:nvPicPr>
                      <p:cNvPr id="40" name="Object 5"/>
                      <p:cNvPicPr>
                        <a:picLocks noChangeAspect="1" noChangeArrowheads="1"/>
                      </p:cNvPicPr>
                      <p:nvPr/>
                    </p:nvPicPr>
                    <p:blipFill>
                      <a:blip r:embed="rId5"/>
                      <a:srcRect/>
                      <a:stretch>
                        <a:fillRect/>
                      </a:stretch>
                    </p:blipFill>
                    <p:spPr bwMode="auto">
                      <a:xfrm>
                        <a:off x="6865548" y="5511800"/>
                        <a:ext cx="666750" cy="66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68" name="Object 5"/>
          <p:cNvGraphicFramePr>
            <a:graphicFrameLocks noChangeAspect="1"/>
          </p:cNvGraphicFramePr>
          <p:nvPr>
            <p:extLst/>
          </p:nvPr>
        </p:nvGraphicFramePr>
        <p:xfrm>
          <a:off x="5401515" y="5511800"/>
          <a:ext cx="1333500" cy="668338"/>
        </p:xfrm>
        <a:graphic>
          <a:graphicData uri="http://schemas.openxmlformats.org/presentationml/2006/ole">
            <mc:AlternateContent xmlns:mc="http://schemas.openxmlformats.org/markup-compatibility/2006">
              <mc:Choice xmlns:v="urn:schemas-microsoft-com:vml" Requires="v">
                <p:oleObj spid="_x0000_s28897" name="Equation" r:id="rId6" imgW="685800" imgH="342900" progId="Equation.DSMT4">
                  <p:embed/>
                </p:oleObj>
              </mc:Choice>
              <mc:Fallback>
                <p:oleObj name="Equation" r:id="rId6" imgW="685800" imgH="342900" progId="Equation.DSMT4">
                  <p:embed/>
                  <p:pic>
                    <p:nvPicPr>
                      <p:cNvPr id="68" name="Object 5"/>
                      <p:cNvPicPr>
                        <a:picLocks noChangeAspect="1" noChangeArrowheads="1"/>
                      </p:cNvPicPr>
                      <p:nvPr/>
                    </p:nvPicPr>
                    <p:blipFill>
                      <a:blip r:embed="rId7"/>
                      <a:srcRect/>
                      <a:stretch>
                        <a:fillRect/>
                      </a:stretch>
                    </p:blipFill>
                    <p:spPr bwMode="auto">
                      <a:xfrm>
                        <a:off x="5401515" y="5511800"/>
                        <a:ext cx="1333500" cy="66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pic>
        <p:nvPicPr>
          <p:cNvPr id="57" name="Picture 37" descr="C:\Users\user\Desktop\download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9114" y="1086168"/>
            <a:ext cx="1578727" cy="1177973"/>
          </a:xfrm>
          <a:prstGeom prst="rect">
            <a:avLst/>
          </a:prstGeom>
          <a:noFill/>
          <a:extLst>
            <a:ext uri="{909E8E84-426E-40dd-AFC4-6F175D3DCCD1}">
              <a14:hiddenFill xmlns:a14="http://schemas.microsoft.com/office/drawing/2010/main" xmlns="">
                <a:solidFill>
                  <a:srgbClr val="FFFFFF"/>
                </a:solidFill>
              </a14:hiddenFill>
            </a:ext>
          </a:extLst>
        </p:spPr>
      </p:pic>
      <p:sp>
        <p:nvSpPr>
          <p:cNvPr id="54" name="TextBox 53"/>
          <p:cNvSpPr txBox="1"/>
          <p:nvPr/>
        </p:nvSpPr>
        <p:spPr>
          <a:xfrm>
            <a:off x="6316774" y="3307901"/>
            <a:ext cx="2191067" cy="830997"/>
          </a:xfrm>
          <a:prstGeom prst="rect">
            <a:avLst/>
          </a:prstGeom>
          <a:noFill/>
          <a:ln>
            <a:solidFill>
              <a:srgbClr val="8000FF"/>
            </a:solidFill>
          </a:ln>
        </p:spPr>
        <p:txBody>
          <a:bodyPr wrap="square" rtlCol="0">
            <a:spAutoFit/>
          </a:bodyPr>
          <a:lstStyle/>
          <a:p>
            <a:pPr algn="ctr"/>
            <a:r>
              <a:rPr lang="en-US" sz="1600" dirty="0">
                <a:solidFill>
                  <a:srgbClr val="8000FF"/>
                </a:solidFill>
                <a:latin typeface="Verdana" panose="020B0604030504040204" pitchFamily="34" charset="0"/>
                <a:ea typeface="Verdana" panose="020B0604030504040204" pitchFamily="34" charset="0"/>
                <a:cs typeface="Verdana" panose="020B0604030504040204" pitchFamily="34" charset="0"/>
              </a:rPr>
              <a:t>Subtract the fraction from the whole number first.</a:t>
            </a:r>
          </a:p>
        </p:txBody>
      </p:sp>
      <p:grpSp>
        <p:nvGrpSpPr>
          <p:cNvPr id="132" name="Group 131"/>
          <p:cNvGrpSpPr/>
          <p:nvPr/>
        </p:nvGrpSpPr>
        <p:grpSpPr>
          <a:xfrm>
            <a:off x="2887146" y="3595768"/>
            <a:ext cx="2022001" cy="1589828"/>
            <a:chOff x="2887146" y="3154320"/>
            <a:chExt cx="2022001" cy="1589828"/>
          </a:xfrm>
        </p:grpSpPr>
        <p:graphicFrame>
          <p:nvGraphicFramePr>
            <p:cNvPr id="49" name="Object 5"/>
            <p:cNvGraphicFramePr>
              <a:graphicFrameLocks noChangeAspect="1"/>
            </p:cNvGraphicFramePr>
            <p:nvPr>
              <p:extLst/>
            </p:nvPr>
          </p:nvGraphicFramePr>
          <p:xfrm>
            <a:off x="2887146" y="4075810"/>
            <a:ext cx="1481138" cy="668338"/>
          </p:xfrm>
          <a:graphic>
            <a:graphicData uri="http://schemas.openxmlformats.org/presentationml/2006/ole">
              <mc:AlternateContent xmlns:mc="http://schemas.openxmlformats.org/markup-compatibility/2006">
                <mc:Choice xmlns:v="urn:schemas-microsoft-com:vml" Requires="v">
                  <p:oleObj spid="_x0000_s28898" name="Equation" r:id="rId9" imgW="762000" imgH="342900" progId="Equation.DSMT4">
                    <p:embed/>
                  </p:oleObj>
                </mc:Choice>
                <mc:Fallback>
                  <p:oleObj name="Equation" r:id="rId9" imgW="762000" imgH="342900" progId="Equation.DSMT4">
                    <p:embed/>
                    <p:pic>
                      <p:nvPicPr>
                        <p:cNvPr id="49" name="Object 5"/>
                        <p:cNvPicPr>
                          <a:picLocks noChangeAspect="1" noChangeArrowheads="1"/>
                        </p:cNvPicPr>
                        <p:nvPr/>
                      </p:nvPicPr>
                      <p:blipFill>
                        <a:blip r:embed="rId10"/>
                        <a:srcRect/>
                        <a:stretch>
                          <a:fillRect/>
                        </a:stretch>
                      </p:blipFill>
                      <p:spPr bwMode="auto">
                        <a:xfrm>
                          <a:off x="2887146" y="4075810"/>
                          <a:ext cx="1481138" cy="66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nvGrpSpPr>
            <p:cNvPr id="131" name="Group 130"/>
            <p:cNvGrpSpPr/>
            <p:nvPr/>
          </p:nvGrpSpPr>
          <p:grpSpPr>
            <a:xfrm>
              <a:off x="3071717" y="3154320"/>
              <a:ext cx="1837430" cy="1039648"/>
              <a:chOff x="3071717" y="3154320"/>
              <a:chExt cx="1837430" cy="1039648"/>
            </a:xfrm>
          </p:grpSpPr>
          <p:cxnSp>
            <p:nvCxnSpPr>
              <p:cNvPr id="7" name="Straight Arrow Connector 6"/>
              <p:cNvCxnSpPr/>
              <p:nvPr/>
            </p:nvCxnSpPr>
            <p:spPr>
              <a:xfrm flipH="1">
                <a:off x="3071717" y="3154320"/>
                <a:ext cx="954150" cy="1039648"/>
              </a:xfrm>
              <a:prstGeom prst="straightConnector1">
                <a:avLst/>
              </a:prstGeom>
              <a:ln>
                <a:solidFill>
                  <a:srgbClr val="8000FF"/>
                </a:solidFill>
                <a:tailEnd type="arrow"/>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flipH="1">
                <a:off x="3722948" y="3370701"/>
                <a:ext cx="1186199" cy="801136"/>
              </a:xfrm>
              <a:prstGeom prst="straightConnector1">
                <a:avLst/>
              </a:prstGeom>
              <a:ln>
                <a:solidFill>
                  <a:srgbClr val="8000FF"/>
                </a:solidFill>
                <a:tailEnd type="arrow"/>
              </a:ln>
            </p:spPr>
            <p:style>
              <a:lnRef idx="1">
                <a:schemeClr val="dk1"/>
              </a:lnRef>
              <a:fillRef idx="0">
                <a:schemeClr val="dk1"/>
              </a:fillRef>
              <a:effectRef idx="0">
                <a:schemeClr val="dk1"/>
              </a:effectRef>
              <a:fontRef idx="minor">
                <a:schemeClr val="tx1"/>
              </a:fontRef>
            </p:style>
          </p:cxnSp>
        </p:grpSp>
      </p:grpSp>
      <p:grpSp>
        <p:nvGrpSpPr>
          <p:cNvPr id="115" name="Group 114"/>
          <p:cNvGrpSpPr/>
          <p:nvPr/>
        </p:nvGrpSpPr>
        <p:grpSpPr>
          <a:xfrm>
            <a:off x="4060825" y="3105150"/>
            <a:ext cx="1089124" cy="676257"/>
            <a:chOff x="5019708" y="2713178"/>
            <a:chExt cx="1089124" cy="676257"/>
          </a:xfrm>
        </p:grpSpPr>
        <p:graphicFrame>
          <p:nvGraphicFramePr>
            <p:cNvPr id="60" name="Object 5"/>
            <p:cNvGraphicFramePr>
              <a:graphicFrameLocks noChangeAspect="1"/>
            </p:cNvGraphicFramePr>
            <p:nvPr>
              <p:extLst/>
            </p:nvPr>
          </p:nvGraphicFramePr>
          <p:xfrm>
            <a:off x="5019708" y="2713178"/>
            <a:ext cx="446088" cy="668338"/>
          </p:xfrm>
          <a:graphic>
            <a:graphicData uri="http://schemas.openxmlformats.org/presentationml/2006/ole">
              <mc:AlternateContent xmlns:mc="http://schemas.openxmlformats.org/markup-compatibility/2006">
                <mc:Choice xmlns:v="urn:schemas-microsoft-com:vml" Requires="v">
                  <p:oleObj spid="_x0000_s28899" name="Equation" r:id="rId11" imgW="228600" imgH="342900" progId="Equation.DSMT4">
                    <p:embed/>
                  </p:oleObj>
                </mc:Choice>
                <mc:Fallback>
                  <p:oleObj name="Equation" r:id="rId11" imgW="228600" imgH="342900" progId="Equation.DSMT4">
                    <p:embed/>
                    <p:pic>
                      <p:nvPicPr>
                        <p:cNvPr id="60" name="Object 5"/>
                        <p:cNvPicPr>
                          <a:picLocks noChangeAspect="1" noChangeArrowheads="1"/>
                        </p:cNvPicPr>
                        <p:nvPr/>
                      </p:nvPicPr>
                      <p:blipFill>
                        <a:blip r:embed="rId12"/>
                        <a:srcRect/>
                        <a:stretch>
                          <a:fillRect/>
                        </a:stretch>
                      </p:blipFill>
                      <p:spPr bwMode="auto">
                        <a:xfrm>
                          <a:off x="5019708" y="2713178"/>
                          <a:ext cx="446088" cy="66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nvPr>
          </p:nvGraphicFramePr>
          <p:xfrm>
            <a:off x="5516695" y="2722685"/>
            <a:ext cx="592137" cy="666750"/>
          </p:xfrm>
          <a:graphic>
            <a:graphicData uri="http://schemas.openxmlformats.org/presentationml/2006/ole">
              <mc:AlternateContent xmlns:mc="http://schemas.openxmlformats.org/markup-compatibility/2006">
                <mc:Choice xmlns:v="urn:schemas-microsoft-com:vml" Requires="v">
                  <p:oleObj spid="_x0000_s28900" name="Equation" r:id="rId13" imgW="304800" imgH="342900" progId="Equation.DSMT4">
                    <p:embed/>
                  </p:oleObj>
                </mc:Choice>
                <mc:Fallback>
                  <p:oleObj name="Equation" r:id="rId13" imgW="304800" imgH="342900" progId="Equation.DSMT4">
                    <p:embed/>
                    <p:pic>
                      <p:nvPicPr>
                        <p:cNvPr id="12" name="Object 11"/>
                        <p:cNvPicPr>
                          <a:picLocks noChangeAspect="1" noChangeArrowheads="1"/>
                        </p:cNvPicPr>
                        <p:nvPr/>
                      </p:nvPicPr>
                      <p:blipFill>
                        <a:blip r:embed="rId14"/>
                        <a:srcRect/>
                        <a:stretch>
                          <a:fillRect/>
                        </a:stretch>
                      </p:blipFill>
                      <p:spPr bwMode="auto">
                        <a:xfrm>
                          <a:off x="5516695" y="2722685"/>
                          <a:ext cx="592137"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sp>
        <p:nvSpPr>
          <p:cNvPr id="107" name="TextBox 106"/>
          <p:cNvSpPr txBox="1"/>
          <p:nvPr/>
        </p:nvSpPr>
        <p:spPr>
          <a:xfrm>
            <a:off x="6316774" y="4543209"/>
            <a:ext cx="2191067" cy="646331"/>
          </a:xfrm>
          <a:prstGeom prst="rect">
            <a:avLst/>
          </a:prstGeom>
          <a:noFill/>
          <a:ln>
            <a:solidFill>
              <a:schemeClr val="tx1"/>
            </a:solidFill>
          </a:ln>
        </p:spPr>
        <p:txBody>
          <a:bodyPr wrap="square" rtlCol="0">
            <a:spAutoFit/>
          </a:bodyPr>
          <a:lstStyle/>
          <a:p>
            <a:pPr algn="ctr"/>
            <a:r>
              <a:rPr lang="en-US" dirty="0"/>
              <a:t>Add the remaining pieces.</a:t>
            </a:r>
          </a:p>
        </p:txBody>
      </p:sp>
      <p:grpSp>
        <p:nvGrpSpPr>
          <p:cNvPr id="133" name="Group 132"/>
          <p:cNvGrpSpPr/>
          <p:nvPr/>
        </p:nvGrpSpPr>
        <p:grpSpPr>
          <a:xfrm>
            <a:off x="4303351" y="3909616"/>
            <a:ext cx="992549" cy="2270522"/>
            <a:chOff x="5245237" y="3468168"/>
            <a:chExt cx="992549" cy="2270522"/>
          </a:xfrm>
        </p:grpSpPr>
        <p:graphicFrame>
          <p:nvGraphicFramePr>
            <p:cNvPr id="61" name="Object 5"/>
            <p:cNvGraphicFramePr>
              <a:graphicFrameLocks noChangeAspect="1"/>
            </p:cNvGraphicFramePr>
            <p:nvPr>
              <p:extLst/>
            </p:nvPr>
          </p:nvGraphicFramePr>
          <p:xfrm>
            <a:off x="5297986" y="5070352"/>
            <a:ext cx="939800" cy="668338"/>
          </p:xfrm>
          <a:graphic>
            <a:graphicData uri="http://schemas.openxmlformats.org/presentationml/2006/ole">
              <mc:AlternateContent xmlns:mc="http://schemas.openxmlformats.org/markup-compatibility/2006">
                <mc:Choice xmlns:v="urn:schemas-microsoft-com:vml" Requires="v">
                  <p:oleObj spid="_x0000_s28901" name="Equation" r:id="rId15" imgW="482600" imgH="342900" progId="Equation.DSMT4">
                    <p:embed/>
                  </p:oleObj>
                </mc:Choice>
                <mc:Fallback>
                  <p:oleObj name="Equation" r:id="rId15" imgW="482600" imgH="342900" progId="Equation.DSMT4">
                    <p:embed/>
                    <p:pic>
                      <p:nvPicPr>
                        <p:cNvPr id="61" name="Object 5"/>
                        <p:cNvPicPr>
                          <a:picLocks noChangeAspect="1" noChangeArrowheads="1"/>
                        </p:cNvPicPr>
                        <p:nvPr/>
                      </p:nvPicPr>
                      <p:blipFill>
                        <a:blip r:embed="rId16"/>
                        <a:srcRect/>
                        <a:stretch>
                          <a:fillRect/>
                        </a:stretch>
                      </p:blipFill>
                      <p:spPr bwMode="auto">
                        <a:xfrm>
                          <a:off x="5297986" y="5070352"/>
                          <a:ext cx="939800" cy="66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cxnSp>
          <p:nvCxnSpPr>
            <p:cNvPr id="14" name="Straight Arrow Connector 13"/>
            <p:cNvCxnSpPr/>
            <p:nvPr/>
          </p:nvCxnSpPr>
          <p:spPr>
            <a:xfrm>
              <a:off x="5245237" y="4789955"/>
              <a:ext cx="127455" cy="2308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8" name="Straight Arrow Connector 107"/>
            <p:cNvCxnSpPr/>
            <p:nvPr/>
          </p:nvCxnSpPr>
          <p:spPr>
            <a:xfrm>
              <a:off x="5340805" y="3468168"/>
              <a:ext cx="625020" cy="165055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14" name="Group 113"/>
          <p:cNvGrpSpPr/>
          <p:nvPr/>
        </p:nvGrpSpPr>
        <p:grpSpPr>
          <a:xfrm>
            <a:off x="602090" y="3910277"/>
            <a:ext cx="1898267" cy="1273501"/>
            <a:chOff x="944861" y="3432766"/>
            <a:chExt cx="1898267" cy="1273501"/>
          </a:xfrm>
        </p:grpSpPr>
        <p:sp>
          <p:nvSpPr>
            <p:cNvPr id="62" name="Rectangle 61"/>
            <p:cNvSpPr/>
            <p:nvPr/>
          </p:nvSpPr>
          <p:spPr>
            <a:xfrm>
              <a:off x="944861" y="3432766"/>
              <a:ext cx="848641" cy="1272962"/>
            </a:xfrm>
            <a:prstGeom prst="rect">
              <a:avLst/>
            </a:prstGeom>
            <a:solidFill>
              <a:srgbClr val="FFFF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a:solidFill>
                    <a:sysClr val="windowText" lastClr="000000"/>
                  </a:solidFill>
                </a:ln>
              </a:endParaRPr>
            </a:p>
          </p:txBody>
        </p:sp>
        <p:sp>
          <p:nvSpPr>
            <p:cNvPr id="69" name="Rectangle 68"/>
            <p:cNvSpPr/>
            <p:nvPr/>
          </p:nvSpPr>
          <p:spPr>
            <a:xfrm>
              <a:off x="1993800" y="3433305"/>
              <a:ext cx="848641" cy="1272962"/>
            </a:xfrm>
            <a:prstGeom prst="rect">
              <a:avLst/>
            </a:prstGeom>
            <a:solidFill>
              <a:srgbClr val="FFFF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a:solidFill>
                    <a:sysClr val="windowText" lastClr="000000"/>
                  </a:solidFill>
                </a:ln>
              </a:endParaRPr>
            </a:p>
          </p:txBody>
        </p:sp>
        <p:sp>
          <p:nvSpPr>
            <p:cNvPr id="70" name="Rectangle 69"/>
            <p:cNvSpPr/>
            <p:nvPr/>
          </p:nvSpPr>
          <p:spPr>
            <a:xfrm>
              <a:off x="1994487" y="4074779"/>
              <a:ext cx="848641" cy="631488"/>
            </a:xfrm>
            <a:prstGeom prst="rect">
              <a:avLst/>
            </a:prstGeom>
            <a:solidFill>
              <a:schemeClr val="bg1"/>
            </a:solidFill>
            <a:ln w="1905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03" name="Group 102"/>
          <p:cNvGrpSpPr/>
          <p:nvPr/>
        </p:nvGrpSpPr>
        <p:grpSpPr>
          <a:xfrm>
            <a:off x="1651373" y="3912634"/>
            <a:ext cx="848641" cy="1272962"/>
            <a:chOff x="1102511" y="4945615"/>
            <a:chExt cx="848641" cy="1272962"/>
          </a:xfrm>
        </p:grpSpPr>
        <p:cxnSp>
          <p:nvCxnSpPr>
            <p:cNvPr id="76" name="Straight Connector 75"/>
            <p:cNvCxnSpPr/>
            <p:nvPr/>
          </p:nvCxnSpPr>
          <p:spPr>
            <a:xfrm>
              <a:off x="1527175" y="4945615"/>
              <a:ext cx="0" cy="1272962"/>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7" name="Group 76"/>
            <p:cNvGrpSpPr/>
            <p:nvPr/>
          </p:nvGrpSpPr>
          <p:grpSpPr>
            <a:xfrm>
              <a:off x="1102511" y="5268596"/>
              <a:ext cx="848641" cy="636525"/>
              <a:chOff x="2438400" y="5279292"/>
              <a:chExt cx="848641" cy="636525"/>
            </a:xfrm>
          </p:grpSpPr>
          <p:cxnSp>
            <p:nvCxnSpPr>
              <p:cNvPr id="78" name="Straight Connector 77"/>
              <p:cNvCxnSpPr/>
              <p:nvPr/>
            </p:nvCxnSpPr>
            <p:spPr>
              <a:xfrm>
                <a:off x="2438400" y="5279292"/>
                <a:ext cx="848641" cy="0"/>
              </a:xfrm>
              <a:prstGeom prst="line">
                <a:avLst/>
              </a:prstGeom>
              <a:ln w="19050" cmpd="sng">
                <a:solidFill>
                  <a:schemeClr val="tx1"/>
                </a:solidFill>
              </a:ln>
              <a:effectLst/>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a:xfrm>
                <a:off x="2438400" y="5915817"/>
                <a:ext cx="848641" cy="0"/>
              </a:xfrm>
              <a:prstGeom prst="line">
                <a:avLst/>
              </a:prstGeom>
              <a:ln w="19050" cmpd="sng">
                <a:solidFill>
                  <a:schemeClr val="tx1"/>
                </a:solidFill>
              </a:ln>
              <a:effectLst/>
            </p:spPr>
            <p:style>
              <a:lnRef idx="1">
                <a:schemeClr val="dk1"/>
              </a:lnRef>
              <a:fillRef idx="0">
                <a:schemeClr val="dk1"/>
              </a:fillRef>
              <a:effectRef idx="0">
                <a:schemeClr val="dk1"/>
              </a:effectRef>
              <a:fontRef idx="minor">
                <a:schemeClr val="tx1"/>
              </a:fontRef>
            </p:style>
          </p:cxnSp>
        </p:grpSp>
      </p:grpSp>
      <p:grpSp>
        <p:nvGrpSpPr>
          <p:cNvPr id="104" name="Group 103"/>
          <p:cNvGrpSpPr/>
          <p:nvPr/>
        </p:nvGrpSpPr>
        <p:grpSpPr>
          <a:xfrm>
            <a:off x="602090" y="3910816"/>
            <a:ext cx="848641" cy="1272962"/>
            <a:chOff x="1102511" y="4932915"/>
            <a:chExt cx="848641" cy="1272962"/>
          </a:xfrm>
        </p:grpSpPr>
        <p:cxnSp>
          <p:nvCxnSpPr>
            <p:cNvPr id="105" name="Straight Connector 104"/>
            <p:cNvCxnSpPr/>
            <p:nvPr/>
          </p:nvCxnSpPr>
          <p:spPr>
            <a:xfrm>
              <a:off x="1524000" y="4932915"/>
              <a:ext cx="0" cy="1272962"/>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6" name="Group 105"/>
            <p:cNvGrpSpPr/>
            <p:nvPr/>
          </p:nvGrpSpPr>
          <p:grpSpPr>
            <a:xfrm>
              <a:off x="1102511" y="5249546"/>
              <a:ext cx="848641" cy="658750"/>
              <a:chOff x="2438400" y="5249546"/>
              <a:chExt cx="848641" cy="658750"/>
            </a:xfrm>
          </p:grpSpPr>
          <p:grpSp>
            <p:nvGrpSpPr>
              <p:cNvPr id="109" name="Group 108"/>
              <p:cNvGrpSpPr/>
              <p:nvPr/>
            </p:nvGrpSpPr>
            <p:grpSpPr>
              <a:xfrm>
                <a:off x="2438400" y="5249546"/>
                <a:ext cx="848641" cy="658750"/>
                <a:chOff x="2438400" y="5260242"/>
                <a:chExt cx="848641" cy="658750"/>
              </a:xfrm>
            </p:grpSpPr>
            <p:cxnSp>
              <p:nvCxnSpPr>
                <p:cNvPr id="111" name="Straight Connector 110"/>
                <p:cNvCxnSpPr/>
                <p:nvPr/>
              </p:nvCxnSpPr>
              <p:spPr>
                <a:xfrm>
                  <a:off x="2438400" y="5260242"/>
                  <a:ext cx="848641" cy="0"/>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112" name="Straight Connector 111"/>
                <p:cNvCxnSpPr/>
                <p:nvPr/>
              </p:nvCxnSpPr>
              <p:spPr>
                <a:xfrm>
                  <a:off x="2438400" y="5918992"/>
                  <a:ext cx="848641" cy="0"/>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grpSp>
          <p:cxnSp>
            <p:nvCxnSpPr>
              <p:cNvPr id="110" name="Straight Connector 109"/>
              <p:cNvCxnSpPr/>
              <p:nvPr/>
            </p:nvCxnSpPr>
            <p:spPr>
              <a:xfrm>
                <a:off x="2438400" y="5578921"/>
                <a:ext cx="848641" cy="0"/>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grpSp>
      </p:grpSp>
      <p:grpSp>
        <p:nvGrpSpPr>
          <p:cNvPr id="128" name="Group 127"/>
          <p:cNvGrpSpPr/>
          <p:nvPr/>
        </p:nvGrpSpPr>
        <p:grpSpPr>
          <a:xfrm>
            <a:off x="610828" y="3924095"/>
            <a:ext cx="825502" cy="1257632"/>
            <a:chOff x="924229" y="3478699"/>
            <a:chExt cx="825502" cy="1257632"/>
          </a:xfrm>
          <a:effectLst/>
        </p:grpSpPr>
        <p:grpSp>
          <p:nvGrpSpPr>
            <p:cNvPr id="65" name="Group 64"/>
            <p:cNvGrpSpPr/>
            <p:nvPr/>
          </p:nvGrpSpPr>
          <p:grpSpPr>
            <a:xfrm>
              <a:off x="924229" y="3478699"/>
              <a:ext cx="399759" cy="288808"/>
              <a:chOff x="3281098" y="3421914"/>
              <a:chExt cx="172294" cy="88689"/>
            </a:xfrm>
          </p:grpSpPr>
          <p:cxnSp>
            <p:nvCxnSpPr>
              <p:cNvPr id="66" name="Straight Connector 65"/>
              <p:cNvCxnSpPr/>
              <p:nvPr/>
            </p:nvCxnSpPr>
            <p:spPr>
              <a:xfrm>
                <a:off x="3281098" y="3421914"/>
                <a:ext cx="171057" cy="88632"/>
              </a:xfrm>
              <a:prstGeom prst="line">
                <a:avLst/>
              </a:prstGeom>
              <a:ln w="19050">
                <a:solidFill>
                  <a:srgbClr val="80008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3282335" y="3421971"/>
                <a:ext cx="171057" cy="88632"/>
              </a:xfrm>
              <a:prstGeom prst="line">
                <a:avLst/>
              </a:prstGeom>
              <a:ln w="19050">
                <a:solidFill>
                  <a:srgbClr val="800080"/>
                </a:solidFill>
              </a:ln>
              <a:effectLst/>
            </p:spPr>
            <p:style>
              <a:lnRef idx="2">
                <a:schemeClr val="accent1"/>
              </a:lnRef>
              <a:fillRef idx="0">
                <a:schemeClr val="accent1"/>
              </a:fillRef>
              <a:effectRef idx="1">
                <a:schemeClr val="accent1"/>
              </a:effectRef>
              <a:fontRef idx="minor">
                <a:schemeClr val="tx1"/>
              </a:fontRef>
            </p:style>
          </p:cxnSp>
        </p:grpSp>
        <p:grpSp>
          <p:nvGrpSpPr>
            <p:cNvPr id="116" name="Group 115"/>
            <p:cNvGrpSpPr/>
            <p:nvPr/>
          </p:nvGrpSpPr>
          <p:grpSpPr>
            <a:xfrm>
              <a:off x="924534" y="3797636"/>
              <a:ext cx="399759" cy="304302"/>
              <a:chOff x="3278362" y="3422889"/>
              <a:chExt cx="172294" cy="93447"/>
            </a:xfrm>
          </p:grpSpPr>
          <p:cxnSp>
            <p:nvCxnSpPr>
              <p:cNvPr id="117" name="Straight Connector 116"/>
              <p:cNvCxnSpPr/>
              <p:nvPr/>
            </p:nvCxnSpPr>
            <p:spPr>
              <a:xfrm>
                <a:off x="3278362" y="3422889"/>
                <a:ext cx="171057" cy="91440"/>
              </a:xfrm>
              <a:prstGeom prst="line">
                <a:avLst/>
              </a:prstGeom>
              <a:ln w="19050">
                <a:solidFill>
                  <a:srgbClr val="800080"/>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V="1">
                <a:off x="3279599" y="3424896"/>
                <a:ext cx="171057" cy="91440"/>
              </a:xfrm>
              <a:prstGeom prst="line">
                <a:avLst/>
              </a:prstGeom>
              <a:ln w="19050">
                <a:solidFill>
                  <a:srgbClr val="800080"/>
                </a:solidFill>
              </a:ln>
              <a:effectLst/>
            </p:spPr>
            <p:style>
              <a:lnRef idx="2">
                <a:schemeClr val="accent1"/>
              </a:lnRef>
              <a:fillRef idx="0">
                <a:schemeClr val="accent1"/>
              </a:fillRef>
              <a:effectRef idx="1">
                <a:schemeClr val="accent1"/>
              </a:effectRef>
              <a:fontRef idx="minor">
                <a:schemeClr val="tx1"/>
              </a:fontRef>
            </p:style>
          </p:cxnSp>
        </p:grpSp>
        <p:grpSp>
          <p:nvGrpSpPr>
            <p:cNvPr id="119" name="Group 118"/>
            <p:cNvGrpSpPr/>
            <p:nvPr/>
          </p:nvGrpSpPr>
          <p:grpSpPr>
            <a:xfrm>
              <a:off x="924834" y="4128205"/>
              <a:ext cx="399749" cy="297952"/>
              <a:chOff x="3275629" y="3422889"/>
              <a:chExt cx="172290" cy="91497"/>
            </a:xfrm>
          </p:grpSpPr>
          <p:cxnSp>
            <p:nvCxnSpPr>
              <p:cNvPr id="120" name="Straight Connector 119"/>
              <p:cNvCxnSpPr/>
              <p:nvPr/>
            </p:nvCxnSpPr>
            <p:spPr>
              <a:xfrm>
                <a:off x="3275629" y="3422889"/>
                <a:ext cx="171057" cy="91440"/>
              </a:xfrm>
              <a:prstGeom prst="line">
                <a:avLst/>
              </a:prstGeom>
              <a:ln w="19050">
                <a:solidFill>
                  <a:srgbClr val="80008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V="1">
                <a:off x="3276862" y="3422946"/>
                <a:ext cx="171057" cy="91440"/>
              </a:xfrm>
              <a:prstGeom prst="line">
                <a:avLst/>
              </a:prstGeom>
              <a:ln w="19050">
                <a:solidFill>
                  <a:srgbClr val="800080"/>
                </a:solidFill>
              </a:ln>
              <a:effectLst/>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927999" y="4450317"/>
              <a:ext cx="397199" cy="286014"/>
              <a:chOff x="3274126" y="3424839"/>
              <a:chExt cx="171191" cy="87831"/>
            </a:xfrm>
          </p:grpSpPr>
          <p:cxnSp>
            <p:nvCxnSpPr>
              <p:cNvPr id="123" name="Straight Connector 122"/>
              <p:cNvCxnSpPr/>
              <p:nvPr/>
            </p:nvCxnSpPr>
            <p:spPr>
              <a:xfrm>
                <a:off x="3274260" y="3424839"/>
                <a:ext cx="171057" cy="85824"/>
              </a:xfrm>
              <a:prstGeom prst="line">
                <a:avLst/>
              </a:prstGeom>
              <a:ln w="19050">
                <a:solidFill>
                  <a:srgbClr val="800080"/>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V="1">
                <a:off x="3274126" y="3426846"/>
                <a:ext cx="171057" cy="85824"/>
              </a:xfrm>
              <a:prstGeom prst="line">
                <a:avLst/>
              </a:prstGeom>
              <a:ln w="19050">
                <a:solidFill>
                  <a:srgbClr val="800080"/>
                </a:solidFill>
              </a:ln>
              <a:effectLst/>
            </p:spPr>
            <p:style>
              <a:lnRef idx="2">
                <a:schemeClr val="accent1"/>
              </a:lnRef>
              <a:fillRef idx="0">
                <a:schemeClr val="accent1"/>
              </a:fillRef>
              <a:effectRef idx="1">
                <a:schemeClr val="accent1"/>
              </a:effectRef>
              <a:fontRef idx="minor">
                <a:schemeClr val="tx1"/>
              </a:fontRef>
            </p:style>
          </p:cxnSp>
        </p:grpSp>
        <p:grpSp>
          <p:nvGrpSpPr>
            <p:cNvPr id="125" name="Group 124"/>
            <p:cNvGrpSpPr/>
            <p:nvPr/>
          </p:nvGrpSpPr>
          <p:grpSpPr>
            <a:xfrm>
              <a:off x="1349360" y="3481874"/>
              <a:ext cx="400371" cy="291983"/>
              <a:chOff x="3287807" y="3419964"/>
              <a:chExt cx="172558" cy="89664"/>
            </a:xfrm>
          </p:grpSpPr>
          <p:cxnSp>
            <p:nvCxnSpPr>
              <p:cNvPr id="126" name="Straight Connector 125"/>
              <p:cNvCxnSpPr/>
              <p:nvPr/>
            </p:nvCxnSpPr>
            <p:spPr>
              <a:xfrm>
                <a:off x="3289308" y="3419964"/>
                <a:ext cx="171057" cy="88632"/>
              </a:xfrm>
              <a:prstGeom prst="line">
                <a:avLst/>
              </a:prstGeom>
              <a:ln w="19050">
                <a:solidFill>
                  <a:srgbClr val="800080"/>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V="1">
                <a:off x="3287807" y="3420996"/>
                <a:ext cx="171057" cy="88632"/>
              </a:xfrm>
              <a:prstGeom prst="line">
                <a:avLst/>
              </a:prstGeom>
              <a:ln w="19050">
                <a:solidFill>
                  <a:srgbClr val="800080"/>
                </a:solidFill>
              </a:ln>
              <a:effectLst/>
            </p:spPr>
            <p:style>
              <a:lnRef idx="2">
                <a:schemeClr val="accent1"/>
              </a:lnRef>
              <a:fillRef idx="0">
                <a:schemeClr val="accent1"/>
              </a:fillRef>
              <a:effectRef idx="1">
                <a:schemeClr val="accent1"/>
              </a:effectRef>
              <a:fontRef idx="minor">
                <a:schemeClr val="tx1"/>
              </a:fontRef>
            </p:style>
          </p:cxnSp>
        </p:grpSp>
      </p:grpSp>
      <p:sp>
        <p:nvSpPr>
          <p:cNvPr id="63" name="TextBox 37"/>
          <p:cNvSpPr txBox="1"/>
          <p:nvPr/>
        </p:nvSpPr>
        <p:spPr>
          <a:xfrm>
            <a:off x="460375" y="1086168"/>
            <a:ext cx="5702892"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008000"/>
                </a:solidFill>
                <a:latin typeface="Verdana" pitchFamily="34" charset="0"/>
                <a:ea typeface="Verdana" pitchFamily="34" charset="0"/>
                <a:cs typeface="Verdana" pitchFamily="34" charset="0"/>
              </a:rPr>
              <a:t>Draw a diagram and record computations to illustrate these actions. </a:t>
            </a:r>
          </a:p>
        </p:txBody>
      </p:sp>
    </p:spTree>
    <p:extLst>
      <p:ext uri="{BB962C8B-B14F-4D97-AF65-F5344CB8AC3E}">
        <p14:creationId xmlns:p14="http://schemas.microsoft.com/office/powerpoint/2010/main" val="108252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0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4344"/>
          </a:xfrm>
        </p:spPr>
        <p:txBody>
          <a:bodyPr>
            <a:noAutofit/>
          </a:bodyPr>
          <a:lstStyle/>
          <a:p>
            <a:r>
              <a:rPr lang="en-US" sz="2800" dirty="0"/>
              <a:t>FRUIT BARS: MIXED NUMBERS</a:t>
            </a:r>
          </a:p>
        </p:txBody>
      </p:sp>
      <p:sp>
        <p:nvSpPr>
          <p:cNvPr id="5" name="TextBox 4"/>
          <p:cNvSpPr txBox="1"/>
          <p:nvPr/>
        </p:nvSpPr>
        <p:spPr>
          <a:xfrm>
            <a:off x="414433" y="1839046"/>
            <a:ext cx="6428325" cy="1015663"/>
          </a:xfrm>
          <a:prstGeom prst="rect">
            <a:avLst/>
          </a:prstGeom>
          <a:noFill/>
        </p:spPr>
        <p:txBody>
          <a:bodyPr wrap="square" rtlCol="0">
            <a:spAutoFit/>
          </a:bodyPr>
          <a:lstStyle/>
          <a:p>
            <a:pPr marL="457200" indent="-457200"/>
            <a:r>
              <a:rPr lang="en-US" sz="2000" dirty="0">
                <a:solidFill>
                  <a:srgbClr val="3333FF"/>
                </a:solidFill>
                <a:latin typeface="Verdana" pitchFamily="34" charset="0"/>
                <a:ea typeface="Verdana" pitchFamily="34" charset="0"/>
                <a:cs typeface="Verdana" pitchFamily="34" charset="0"/>
              </a:rPr>
              <a:t>You have three and one-fourth fruit bars.</a:t>
            </a:r>
          </a:p>
          <a:p>
            <a:pPr marL="457200" indent="-457200"/>
            <a:r>
              <a:rPr lang="en-US" sz="2000" dirty="0">
                <a:solidFill>
                  <a:srgbClr val="3333FF"/>
                </a:solidFill>
                <a:latin typeface="Verdana" pitchFamily="34" charset="0"/>
                <a:ea typeface="Verdana" pitchFamily="34" charset="0"/>
                <a:cs typeface="Verdana" pitchFamily="34" charset="0"/>
              </a:rPr>
              <a:t>You give two and one-half bars to a friend.  </a:t>
            </a:r>
          </a:p>
          <a:p>
            <a:pPr marL="457200" indent="-457200"/>
            <a:r>
              <a:rPr lang="en-US" sz="2000" dirty="0">
                <a:solidFill>
                  <a:srgbClr val="3333FF"/>
                </a:solidFill>
                <a:latin typeface="Verdana" pitchFamily="34" charset="0"/>
                <a:ea typeface="Verdana" pitchFamily="34" charset="0"/>
                <a:cs typeface="Verdana" pitchFamily="34" charset="0"/>
              </a:rPr>
              <a:t>How much do you have left?</a:t>
            </a:r>
          </a:p>
        </p:txBody>
      </p:sp>
      <p:sp>
        <p:nvSpPr>
          <p:cNvPr id="4098" name="AutoShape 2"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45" name="Object 5"/>
          <p:cNvGraphicFramePr>
            <a:graphicFrameLocks noChangeAspect="1"/>
          </p:cNvGraphicFramePr>
          <p:nvPr>
            <p:extLst/>
          </p:nvPr>
        </p:nvGraphicFramePr>
        <p:xfrm>
          <a:off x="6104979" y="5434068"/>
          <a:ext cx="668337" cy="668338"/>
        </p:xfrm>
        <a:graphic>
          <a:graphicData uri="http://schemas.openxmlformats.org/presentationml/2006/ole">
            <mc:AlternateContent xmlns:mc="http://schemas.openxmlformats.org/markup-compatibility/2006">
              <mc:Choice xmlns:v="urn:schemas-microsoft-com:vml" Requires="v">
                <p:oleObj spid="_x0000_s30968" name="Equation" r:id="rId4" imgW="342900" imgH="342900" progId="Equation.DSMT4">
                  <p:embed/>
                </p:oleObj>
              </mc:Choice>
              <mc:Fallback>
                <p:oleObj name="Equation" r:id="rId4" imgW="342900" imgH="342900" progId="Equation.DSMT4">
                  <p:embed/>
                  <p:pic>
                    <p:nvPicPr>
                      <p:cNvPr id="45" name="Object 5"/>
                      <p:cNvPicPr>
                        <a:picLocks noChangeAspect="1" noChangeArrowheads="1"/>
                      </p:cNvPicPr>
                      <p:nvPr/>
                    </p:nvPicPr>
                    <p:blipFill>
                      <a:blip r:embed="rId5"/>
                      <a:srcRect/>
                      <a:stretch>
                        <a:fillRect/>
                      </a:stretch>
                    </p:blipFill>
                    <p:spPr bwMode="auto">
                      <a:xfrm>
                        <a:off x="6104979" y="5434068"/>
                        <a:ext cx="668337" cy="668338"/>
                      </a:xfrm>
                      <a:prstGeom prst="rect">
                        <a:avLst/>
                      </a:prstGeom>
                      <a:noFill/>
                      <a:ln>
                        <a:noFill/>
                      </a:ln>
                      <a:effectLst/>
                      <a:extLst/>
                    </p:spPr>
                  </p:pic>
                </p:oleObj>
              </mc:Fallback>
            </mc:AlternateContent>
          </a:graphicData>
        </a:graphic>
      </p:graphicFrame>
      <p:grpSp>
        <p:nvGrpSpPr>
          <p:cNvPr id="146" name="Group 145"/>
          <p:cNvGrpSpPr/>
          <p:nvPr/>
        </p:nvGrpSpPr>
        <p:grpSpPr>
          <a:xfrm>
            <a:off x="3313206" y="3810855"/>
            <a:ext cx="2992027" cy="2308958"/>
            <a:chOff x="4003423" y="3778760"/>
            <a:chExt cx="2992027" cy="2308958"/>
          </a:xfrm>
        </p:grpSpPr>
        <p:graphicFrame>
          <p:nvGraphicFramePr>
            <p:cNvPr id="124" name="Object 5"/>
            <p:cNvGraphicFramePr>
              <a:graphicFrameLocks noChangeAspect="1"/>
            </p:cNvGraphicFramePr>
            <p:nvPr>
              <p:extLst/>
            </p:nvPr>
          </p:nvGraphicFramePr>
          <p:xfrm>
            <a:off x="4003423" y="5420968"/>
            <a:ext cx="1085850" cy="666750"/>
          </p:xfrm>
          <a:graphic>
            <a:graphicData uri="http://schemas.openxmlformats.org/presentationml/2006/ole">
              <mc:AlternateContent xmlns:mc="http://schemas.openxmlformats.org/markup-compatibility/2006">
                <mc:Choice xmlns:v="urn:schemas-microsoft-com:vml" Requires="v">
                  <p:oleObj spid="_x0000_s30969" name="Equation" r:id="rId6" imgW="558800" imgH="342900" progId="Equation.DSMT4">
                    <p:embed/>
                  </p:oleObj>
                </mc:Choice>
                <mc:Fallback>
                  <p:oleObj name="Equation" r:id="rId6" imgW="558800" imgH="342900" progId="Equation.DSMT4">
                    <p:embed/>
                    <p:pic>
                      <p:nvPicPr>
                        <p:cNvPr id="124" name="Object 5"/>
                        <p:cNvPicPr>
                          <a:picLocks noChangeAspect="1" noChangeArrowheads="1"/>
                        </p:cNvPicPr>
                        <p:nvPr/>
                      </p:nvPicPr>
                      <p:blipFill>
                        <a:blip r:embed="rId7"/>
                        <a:srcRect/>
                        <a:stretch>
                          <a:fillRect/>
                        </a:stretch>
                      </p:blipFill>
                      <p:spPr bwMode="auto">
                        <a:xfrm>
                          <a:off x="4003423" y="5420968"/>
                          <a:ext cx="1085850"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cxnSp>
          <p:nvCxnSpPr>
            <p:cNvPr id="86" name="Straight Arrow Connector 85"/>
            <p:cNvCxnSpPr/>
            <p:nvPr/>
          </p:nvCxnSpPr>
          <p:spPr>
            <a:xfrm flipH="1">
              <a:off x="4243891" y="3778760"/>
              <a:ext cx="832935" cy="16422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flipH="1">
              <a:off x="5076826" y="5174216"/>
              <a:ext cx="1918624" cy="34819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36" name="Group 135"/>
          <p:cNvGrpSpPr/>
          <p:nvPr/>
        </p:nvGrpSpPr>
        <p:grpSpPr>
          <a:xfrm>
            <a:off x="4070350" y="3098800"/>
            <a:ext cx="1360488" cy="677863"/>
            <a:chOff x="4835052" y="3146095"/>
            <a:chExt cx="1360488" cy="677863"/>
          </a:xfrm>
        </p:grpSpPr>
        <p:graphicFrame>
          <p:nvGraphicFramePr>
            <p:cNvPr id="106" name="Object 5"/>
            <p:cNvGraphicFramePr>
              <a:graphicFrameLocks noChangeAspect="1"/>
            </p:cNvGraphicFramePr>
            <p:nvPr>
              <p:extLst/>
            </p:nvPr>
          </p:nvGraphicFramePr>
          <p:xfrm>
            <a:off x="4835052" y="3155620"/>
            <a:ext cx="468313" cy="668338"/>
          </p:xfrm>
          <a:graphic>
            <a:graphicData uri="http://schemas.openxmlformats.org/presentationml/2006/ole">
              <mc:AlternateContent xmlns:mc="http://schemas.openxmlformats.org/markup-compatibility/2006">
                <mc:Choice xmlns:v="urn:schemas-microsoft-com:vml" Requires="v">
                  <p:oleObj spid="_x0000_s30970" name="Equation" r:id="rId8" imgW="241300" imgH="342900" progId="Equation.DSMT4">
                    <p:embed/>
                  </p:oleObj>
                </mc:Choice>
                <mc:Fallback>
                  <p:oleObj name="Equation" r:id="rId8" imgW="241300" imgH="342900" progId="Equation.DSMT4">
                    <p:embed/>
                    <p:pic>
                      <p:nvPicPr>
                        <p:cNvPr id="106" name="Object 5"/>
                        <p:cNvPicPr>
                          <a:picLocks noChangeAspect="1" noChangeArrowheads="1"/>
                        </p:cNvPicPr>
                        <p:nvPr/>
                      </p:nvPicPr>
                      <p:blipFill>
                        <a:blip r:embed="rId9"/>
                        <a:srcRect/>
                        <a:stretch>
                          <a:fillRect/>
                        </a:stretch>
                      </p:blipFill>
                      <p:spPr bwMode="auto">
                        <a:xfrm>
                          <a:off x="4835052" y="3155620"/>
                          <a:ext cx="468313" cy="66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nvPr>
          </p:nvGraphicFramePr>
          <p:xfrm>
            <a:off x="5427190" y="3146095"/>
            <a:ext cx="768350" cy="668338"/>
          </p:xfrm>
          <a:graphic>
            <a:graphicData uri="http://schemas.openxmlformats.org/presentationml/2006/ole">
              <mc:AlternateContent xmlns:mc="http://schemas.openxmlformats.org/markup-compatibility/2006">
                <mc:Choice xmlns:v="urn:schemas-microsoft-com:vml" Requires="v">
                  <p:oleObj spid="_x0000_s30971" name="Equation" r:id="rId10" imgW="393700" imgH="342900" progId="Equation.DSMT4">
                    <p:embed/>
                  </p:oleObj>
                </mc:Choice>
                <mc:Fallback>
                  <p:oleObj name="Equation" r:id="rId10" imgW="393700" imgH="342900" progId="Equation.DSMT4">
                    <p:embed/>
                    <p:pic>
                      <p:nvPicPr>
                        <p:cNvPr id="23" name="Object 22"/>
                        <p:cNvPicPr>
                          <a:picLocks noChangeAspect="1" noChangeArrowheads="1"/>
                        </p:cNvPicPr>
                        <p:nvPr/>
                      </p:nvPicPr>
                      <p:blipFill>
                        <a:blip r:embed="rId11"/>
                        <a:srcRect/>
                        <a:stretch>
                          <a:fillRect/>
                        </a:stretch>
                      </p:blipFill>
                      <p:spPr bwMode="auto">
                        <a:xfrm>
                          <a:off x="5427190" y="3146095"/>
                          <a:ext cx="768350" cy="66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sp>
        <p:nvSpPr>
          <p:cNvPr id="27" name="TextBox 26"/>
          <p:cNvSpPr txBox="1"/>
          <p:nvPr/>
        </p:nvSpPr>
        <p:spPr>
          <a:xfrm>
            <a:off x="6499226" y="2724438"/>
            <a:ext cx="1997074" cy="646331"/>
          </a:xfrm>
          <a:prstGeom prst="rect">
            <a:avLst/>
          </a:prstGeom>
          <a:noFill/>
          <a:ln>
            <a:solidFill>
              <a:srgbClr val="8000FF"/>
            </a:solidFill>
          </a:ln>
        </p:spPr>
        <p:txBody>
          <a:bodyPr wrap="square" rtlCol="0">
            <a:spAutoFit/>
          </a:bodyPr>
          <a:lstStyle/>
          <a:p>
            <a:pPr algn="ctr"/>
            <a:r>
              <a:rPr lang="en-US" dirty="0">
                <a:solidFill>
                  <a:srgbClr val="8000FF"/>
                </a:solidFill>
              </a:rPr>
              <a:t>Subtract the whole numbers first.</a:t>
            </a:r>
          </a:p>
        </p:txBody>
      </p:sp>
      <p:sp>
        <p:nvSpPr>
          <p:cNvPr id="58" name="TextBox 57"/>
          <p:cNvSpPr txBox="1"/>
          <p:nvPr/>
        </p:nvSpPr>
        <p:spPr>
          <a:xfrm>
            <a:off x="6305233" y="3558785"/>
            <a:ext cx="2191067" cy="923330"/>
          </a:xfrm>
          <a:prstGeom prst="rect">
            <a:avLst/>
          </a:prstGeom>
          <a:noFill/>
          <a:ln>
            <a:solidFill>
              <a:srgbClr val="008000"/>
            </a:solidFill>
          </a:ln>
        </p:spPr>
        <p:txBody>
          <a:bodyPr wrap="square" rtlCol="0">
            <a:spAutoFit/>
          </a:bodyPr>
          <a:lstStyle/>
          <a:p>
            <a:pPr algn="ctr"/>
            <a:r>
              <a:rPr lang="en-US" dirty="0">
                <a:solidFill>
                  <a:srgbClr val="008000"/>
                </a:solidFill>
              </a:rPr>
              <a:t>Subtract the fraction from the remaining whole number</a:t>
            </a:r>
          </a:p>
        </p:txBody>
      </p:sp>
      <p:sp>
        <p:nvSpPr>
          <p:cNvPr id="59" name="TextBox 58"/>
          <p:cNvSpPr txBox="1"/>
          <p:nvPr/>
        </p:nvSpPr>
        <p:spPr>
          <a:xfrm>
            <a:off x="7112714" y="5092841"/>
            <a:ext cx="1383586"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Add the remaining pieces</a:t>
            </a:r>
          </a:p>
        </p:txBody>
      </p:sp>
      <p:grpSp>
        <p:nvGrpSpPr>
          <p:cNvPr id="135" name="Group 134"/>
          <p:cNvGrpSpPr/>
          <p:nvPr/>
        </p:nvGrpSpPr>
        <p:grpSpPr>
          <a:xfrm>
            <a:off x="499638" y="3248564"/>
            <a:ext cx="1978791" cy="2853842"/>
            <a:chOff x="868691" y="3127452"/>
            <a:chExt cx="1978791" cy="2853842"/>
          </a:xfrm>
        </p:grpSpPr>
        <p:sp>
          <p:nvSpPr>
            <p:cNvPr id="63" name="Rectangle 62"/>
            <p:cNvSpPr/>
            <p:nvPr/>
          </p:nvSpPr>
          <p:spPr>
            <a:xfrm>
              <a:off x="871080" y="3127452"/>
              <a:ext cx="848641" cy="1272962"/>
            </a:xfrm>
            <a:prstGeom prst="rect">
              <a:avLst/>
            </a:prstGeom>
            <a:solidFill>
              <a:srgbClr val="FFFF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a:solidFill>
                    <a:sysClr val="windowText" lastClr="000000"/>
                  </a:solidFill>
                </a:ln>
              </a:endParaRPr>
            </a:p>
          </p:txBody>
        </p:sp>
        <p:sp>
          <p:nvSpPr>
            <p:cNvPr id="64" name="Rectangle 63"/>
            <p:cNvSpPr/>
            <p:nvPr/>
          </p:nvSpPr>
          <p:spPr>
            <a:xfrm>
              <a:off x="868691" y="4708332"/>
              <a:ext cx="848641" cy="1272962"/>
            </a:xfrm>
            <a:prstGeom prst="rect">
              <a:avLst/>
            </a:prstGeom>
            <a:solidFill>
              <a:srgbClr val="FFFF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a:solidFill>
                    <a:sysClr val="windowText" lastClr="000000"/>
                  </a:solidFill>
                </a:ln>
              </a:endParaRPr>
            </a:p>
          </p:txBody>
        </p:sp>
        <p:sp>
          <p:nvSpPr>
            <p:cNvPr id="65" name="Rectangle 64"/>
            <p:cNvSpPr/>
            <p:nvPr/>
          </p:nvSpPr>
          <p:spPr>
            <a:xfrm>
              <a:off x="1983702" y="3129578"/>
              <a:ext cx="848641" cy="1272962"/>
            </a:xfrm>
            <a:prstGeom prst="rect">
              <a:avLst/>
            </a:prstGeom>
            <a:solidFill>
              <a:srgbClr val="FFFF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a:solidFill>
                    <a:sysClr val="windowText" lastClr="000000"/>
                  </a:solidFill>
                </a:ln>
              </a:endParaRPr>
            </a:p>
          </p:txBody>
        </p:sp>
        <p:sp>
          <p:nvSpPr>
            <p:cNvPr id="67" name="Rectangle 66"/>
            <p:cNvSpPr/>
            <p:nvPr/>
          </p:nvSpPr>
          <p:spPr>
            <a:xfrm>
              <a:off x="1998841" y="4706409"/>
              <a:ext cx="848641" cy="127296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a:solidFill>
                    <a:sysClr val="windowText" lastClr="000000"/>
                  </a:solidFill>
                </a:ln>
              </a:endParaRPr>
            </a:p>
          </p:txBody>
        </p:sp>
        <p:sp>
          <p:nvSpPr>
            <p:cNvPr id="68" name="Rectangle 67"/>
            <p:cNvSpPr/>
            <p:nvPr/>
          </p:nvSpPr>
          <p:spPr>
            <a:xfrm>
              <a:off x="1998841" y="4709229"/>
              <a:ext cx="411480" cy="631488"/>
            </a:xfrm>
            <a:prstGeom prst="rect">
              <a:avLst/>
            </a:prstGeom>
            <a:solidFill>
              <a:srgbClr val="FFFF00"/>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6" name="Straight Connector 75"/>
            <p:cNvCxnSpPr/>
            <p:nvPr/>
          </p:nvCxnSpPr>
          <p:spPr>
            <a:xfrm>
              <a:off x="1983702" y="5349280"/>
              <a:ext cx="848641" cy="0"/>
            </a:xfrm>
            <a:prstGeom prst="line">
              <a:avLst/>
            </a:prstGeom>
            <a:noFill/>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2410321" y="4706409"/>
              <a:ext cx="0" cy="1272962"/>
            </a:xfrm>
            <a:prstGeom prst="line">
              <a:avLst/>
            </a:prstGeom>
            <a:noFill/>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0" name="Group 159"/>
          <p:cNvGrpSpPr/>
          <p:nvPr/>
        </p:nvGrpSpPr>
        <p:grpSpPr>
          <a:xfrm>
            <a:off x="919596" y="4814598"/>
            <a:ext cx="5048162" cy="1305215"/>
            <a:chOff x="919596" y="4704236"/>
            <a:chExt cx="5048162" cy="1305215"/>
          </a:xfrm>
        </p:grpSpPr>
        <p:graphicFrame>
          <p:nvGraphicFramePr>
            <p:cNvPr id="129" name="Object 5"/>
            <p:cNvGraphicFramePr>
              <a:graphicFrameLocks noChangeAspect="1"/>
            </p:cNvGraphicFramePr>
            <p:nvPr>
              <p:extLst/>
            </p:nvPr>
          </p:nvGraphicFramePr>
          <p:xfrm>
            <a:off x="4529483" y="5342701"/>
            <a:ext cx="1438275" cy="666750"/>
          </p:xfrm>
          <a:graphic>
            <a:graphicData uri="http://schemas.openxmlformats.org/presentationml/2006/ole">
              <mc:AlternateContent xmlns:mc="http://schemas.openxmlformats.org/markup-compatibility/2006">
                <mc:Choice xmlns:v="urn:schemas-microsoft-com:vml" Requires="v">
                  <p:oleObj spid="_x0000_s30972" name="Equation" r:id="rId12" imgW="736600" imgH="342900" progId="Equation.DSMT4">
                    <p:embed/>
                  </p:oleObj>
                </mc:Choice>
                <mc:Fallback>
                  <p:oleObj name="Equation" r:id="rId12" imgW="736600" imgH="342900" progId="Equation.DSMT4">
                    <p:embed/>
                    <p:pic>
                      <p:nvPicPr>
                        <p:cNvPr id="129" name="Object 5"/>
                        <p:cNvPicPr>
                          <a:picLocks noChangeAspect="1" noChangeArrowheads="1"/>
                        </p:cNvPicPr>
                        <p:nvPr/>
                      </p:nvPicPr>
                      <p:blipFill>
                        <a:blip r:embed="rId13"/>
                        <a:srcRect/>
                        <a:stretch>
                          <a:fillRect/>
                        </a:stretch>
                      </p:blipFill>
                      <p:spPr bwMode="auto">
                        <a:xfrm>
                          <a:off x="4529483" y="5342701"/>
                          <a:ext cx="1438275" cy="666750"/>
                        </a:xfrm>
                        <a:prstGeom prst="rect">
                          <a:avLst/>
                        </a:prstGeom>
                        <a:noFill/>
                        <a:ln>
                          <a:noFill/>
                        </a:ln>
                        <a:effectLst/>
                        <a:extLst/>
                      </p:spPr>
                    </p:pic>
                  </p:oleObj>
                </mc:Fallback>
              </mc:AlternateContent>
            </a:graphicData>
          </a:graphic>
        </p:graphicFrame>
        <p:cxnSp>
          <p:nvCxnSpPr>
            <p:cNvPr id="81" name="Straight Connector 80"/>
            <p:cNvCxnSpPr/>
            <p:nvPr/>
          </p:nvCxnSpPr>
          <p:spPr>
            <a:xfrm rot="5400000">
              <a:off x="279516" y="5344316"/>
              <a:ext cx="1280160" cy="0"/>
            </a:xfrm>
            <a:prstGeom prst="line">
              <a:avLst/>
            </a:prstGeom>
            <a:ln w="19050" cmpd="sng">
              <a:solidFill>
                <a:schemeClr val="tx1"/>
              </a:solidFill>
            </a:ln>
            <a:effectLst/>
          </p:spPr>
          <p:style>
            <a:lnRef idx="1">
              <a:schemeClr val="dk1"/>
            </a:lnRef>
            <a:fillRef idx="0">
              <a:schemeClr val="dk1"/>
            </a:fillRef>
            <a:effectRef idx="0">
              <a:schemeClr val="dk1"/>
            </a:effectRef>
            <a:fontRef idx="minor">
              <a:schemeClr val="tx1"/>
            </a:fontRef>
          </p:style>
        </p:cxnSp>
      </p:grpSp>
      <p:grpSp>
        <p:nvGrpSpPr>
          <p:cNvPr id="158" name="Group 157"/>
          <p:cNvGrpSpPr/>
          <p:nvPr/>
        </p:nvGrpSpPr>
        <p:grpSpPr>
          <a:xfrm>
            <a:off x="502027" y="3250690"/>
            <a:ext cx="4192985" cy="1575344"/>
            <a:chOff x="868691" y="3126404"/>
            <a:chExt cx="4192985" cy="1575344"/>
          </a:xfrm>
        </p:grpSpPr>
        <p:grpSp>
          <p:nvGrpSpPr>
            <p:cNvPr id="143" name="Group 142"/>
            <p:cNvGrpSpPr/>
            <p:nvPr/>
          </p:nvGrpSpPr>
          <p:grpSpPr>
            <a:xfrm>
              <a:off x="3313206" y="3566246"/>
              <a:ext cx="1748470" cy="1135502"/>
              <a:chOff x="3313206" y="3566246"/>
              <a:chExt cx="1748470" cy="1135502"/>
            </a:xfrm>
          </p:grpSpPr>
          <p:cxnSp>
            <p:nvCxnSpPr>
              <p:cNvPr id="10" name="Straight Arrow Connector 9"/>
              <p:cNvCxnSpPr/>
              <p:nvPr/>
            </p:nvCxnSpPr>
            <p:spPr>
              <a:xfrm flipH="1">
                <a:off x="3553674" y="3566246"/>
                <a:ext cx="534380" cy="739054"/>
              </a:xfrm>
              <a:prstGeom prst="straightConnector1">
                <a:avLst/>
              </a:prstGeom>
              <a:ln>
                <a:solidFill>
                  <a:srgbClr val="8000FF"/>
                </a:solidFill>
                <a:tailEnd type="arrow"/>
              </a:ln>
            </p:spPr>
            <p:style>
              <a:lnRef idx="1">
                <a:schemeClr val="dk1"/>
              </a:lnRef>
              <a:fillRef idx="0">
                <a:schemeClr val="dk1"/>
              </a:fillRef>
              <a:effectRef idx="0">
                <a:schemeClr val="dk1"/>
              </a:effectRef>
              <a:fontRef idx="minor">
                <a:schemeClr val="tx1"/>
              </a:fontRef>
            </p:style>
          </p:cxnSp>
          <p:cxnSp>
            <p:nvCxnSpPr>
              <p:cNvPr id="77" name="Straight Arrow Connector 76"/>
              <p:cNvCxnSpPr/>
              <p:nvPr/>
            </p:nvCxnSpPr>
            <p:spPr>
              <a:xfrm flipH="1">
                <a:off x="4081580" y="3566798"/>
                <a:ext cx="980096" cy="758104"/>
              </a:xfrm>
              <a:prstGeom prst="straightConnector1">
                <a:avLst/>
              </a:prstGeom>
              <a:ln>
                <a:solidFill>
                  <a:srgbClr val="8000FF"/>
                </a:solidFill>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3313206" y="4286250"/>
                <a:ext cx="1499579" cy="415498"/>
              </a:xfrm>
              <a:prstGeom prst="rect">
                <a:avLst/>
              </a:prstGeom>
              <a:noFill/>
            </p:spPr>
            <p:txBody>
              <a:bodyPr wrap="square" rtlCol="0">
                <a:spAutoFit/>
              </a:bodyPr>
              <a:lstStyle/>
              <a:p>
                <a:r>
                  <a:rPr lang="en-US" sz="2100" dirty="0">
                    <a:solidFill>
                      <a:srgbClr val="8000FF"/>
                    </a:solidFill>
                    <a:latin typeface="Verdana" panose="020B0604030504040204" pitchFamily="34" charset="0"/>
                    <a:ea typeface="Verdana" panose="020B0604030504040204" pitchFamily="34" charset="0"/>
                    <a:cs typeface="Verdana" panose="020B0604030504040204" pitchFamily="34" charset="0"/>
                  </a:rPr>
                  <a:t>3 – 2 = 1</a:t>
                </a:r>
              </a:p>
            </p:txBody>
          </p:sp>
        </p:grpSp>
        <p:grpSp>
          <p:nvGrpSpPr>
            <p:cNvPr id="157" name="Group 156"/>
            <p:cNvGrpSpPr/>
            <p:nvPr/>
          </p:nvGrpSpPr>
          <p:grpSpPr>
            <a:xfrm>
              <a:off x="868691" y="3126404"/>
              <a:ext cx="1961263" cy="1274834"/>
              <a:chOff x="868691" y="3126404"/>
              <a:chExt cx="1961263" cy="1274834"/>
            </a:xfrm>
          </p:grpSpPr>
          <p:cxnSp>
            <p:nvCxnSpPr>
              <p:cNvPr id="147" name="Straight Connector 146"/>
              <p:cNvCxnSpPr/>
              <p:nvPr/>
            </p:nvCxnSpPr>
            <p:spPr>
              <a:xfrm>
                <a:off x="868691" y="3126404"/>
                <a:ext cx="846252" cy="1272962"/>
              </a:xfrm>
              <a:prstGeom prst="line">
                <a:avLst/>
              </a:prstGeom>
              <a:ln w="19050">
                <a:solidFill>
                  <a:srgbClr val="8000FF"/>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V="1">
                <a:off x="871866" y="3126404"/>
                <a:ext cx="846252" cy="1272962"/>
              </a:xfrm>
              <a:prstGeom prst="line">
                <a:avLst/>
              </a:prstGeom>
              <a:ln w="19050">
                <a:solidFill>
                  <a:srgbClr val="8000FF"/>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983702" y="3128276"/>
                <a:ext cx="846252" cy="1272962"/>
              </a:xfrm>
              <a:prstGeom prst="line">
                <a:avLst/>
              </a:prstGeom>
              <a:ln w="19050">
                <a:solidFill>
                  <a:srgbClr val="8000FF"/>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flipV="1">
                <a:off x="1983702" y="3128276"/>
                <a:ext cx="846252" cy="1272962"/>
              </a:xfrm>
              <a:prstGeom prst="line">
                <a:avLst/>
              </a:prstGeom>
              <a:ln w="19050">
                <a:solidFill>
                  <a:srgbClr val="8000FF"/>
                </a:solidFill>
              </a:ln>
              <a:effectLst/>
            </p:spPr>
            <p:style>
              <a:lnRef idx="2">
                <a:schemeClr val="accent1"/>
              </a:lnRef>
              <a:fillRef idx="0">
                <a:schemeClr val="accent1"/>
              </a:fillRef>
              <a:effectRef idx="1">
                <a:schemeClr val="accent1"/>
              </a:effectRef>
              <a:fontRef idx="minor">
                <a:schemeClr val="tx1"/>
              </a:fontRef>
            </p:style>
          </p:cxnSp>
        </p:grpSp>
      </p:grpSp>
      <p:grpSp>
        <p:nvGrpSpPr>
          <p:cNvPr id="161" name="Group 160"/>
          <p:cNvGrpSpPr/>
          <p:nvPr/>
        </p:nvGrpSpPr>
        <p:grpSpPr>
          <a:xfrm>
            <a:off x="510362" y="3774293"/>
            <a:ext cx="6142851" cy="1678770"/>
            <a:chOff x="510362" y="3663931"/>
            <a:chExt cx="6142851" cy="1678770"/>
          </a:xfrm>
        </p:grpSpPr>
        <p:cxnSp>
          <p:nvCxnSpPr>
            <p:cNvPr id="153" name="Straight Connector 152"/>
            <p:cNvCxnSpPr/>
            <p:nvPr/>
          </p:nvCxnSpPr>
          <p:spPr>
            <a:xfrm>
              <a:off x="510362" y="5339755"/>
              <a:ext cx="848640" cy="2173"/>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9" name="Group 158"/>
            <p:cNvGrpSpPr/>
            <p:nvPr/>
          </p:nvGrpSpPr>
          <p:grpSpPr>
            <a:xfrm>
              <a:off x="510362" y="3663931"/>
              <a:ext cx="6142851" cy="1678770"/>
              <a:chOff x="510362" y="3663931"/>
              <a:chExt cx="6142851" cy="1678770"/>
            </a:xfrm>
          </p:grpSpPr>
          <p:grpSp>
            <p:nvGrpSpPr>
              <p:cNvPr id="144" name="Group 143"/>
              <p:cNvGrpSpPr/>
              <p:nvPr/>
            </p:nvGrpSpPr>
            <p:grpSpPr>
              <a:xfrm>
                <a:off x="4662488" y="3663931"/>
                <a:ext cx="1990725" cy="1535895"/>
                <a:chOff x="4662488" y="3663931"/>
                <a:chExt cx="1990725" cy="1535895"/>
              </a:xfrm>
            </p:grpSpPr>
            <p:graphicFrame>
              <p:nvGraphicFramePr>
                <p:cNvPr id="46" name="Object 5"/>
                <p:cNvGraphicFramePr>
                  <a:graphicFrameLocks noChangeAspect="1"/>
                </p:cNvGraphicFramePr>
                <p:nvPr>
                  <p:extLst/>
                </p:nvPr>
              </p:nvGraphicFramePr>
              <p:xfrm>
                <a:off x="5046663" y="4533076"/>
                <a:ext cx="1606550" cy="666750"/>
              </p:xfrm>
              <a:graphic>
                <a:graphicData uri="http://schemas.openxmlformats.org/presentationml/2006/ole">
                  <mc:AlternateContent xmlns:mc="http://schemas.openxmlformats.org/markup-compatibility/2006">
                    <mc:Choice xmlns:v="urn:schemas-microsoft-com:vml" Requires="v">
                      <p:oleObj spid="_x0000_s30973" name="Equation" r:id="rId14" imgW="825500" imgH="342900" progId="Equation.DSMT4">
                        <p:embed/>
                      </p:oleObj>
                    </mc:Choice>
                    <mc:Fallback>
                      <p:oleObj name="Equation" r:id="rId14" imgW="825500" imgH="342900" progId="Equation.DSMT4">
                        <p:embed/>
                        <p:pic>
                          <p:nvPicPr>
                            <p:cNvPr id="46" name="Object 5"/>
                            <p:cNvPicPr>
                              <a:picLocks noChangeAspect="1" noChangeArrowheads="1"/>
                            </p:cNvPicPr>
                            <p:nvPr/>
                          </p:nvPicPr>
                          <p:blipFill>
                            <a:blip r:embed="rId15"/>
                            <a:srcRect/>
                            <a:stretch>
                              <a:fillRect/>
                            </a:stretch>
                          </p:blipFill>
                          <p:spPr bwMode="auto">
                            <a:xfrm>
                              <a:off x="5046663" y="4533076"/>
                              <a:ext cx="1606550"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cxnSp>
              <p:nvCxnSpPr>
                <p:cNvPr id="80" name="Straight Arrow Connector 79"/>
                <p:cNvCxnSpPr/>
                <p:nvPr/>
              </p:nvCxnSpPr>
              <p:spPr>
                <a:xfrm>
                  <a:off x="4662488" y="4556679"/>
                  <a:ext cx="443217" cy="185443"/>
                </a:xfrm>
                <a:prstGeom prst="straightConnector1">
                  <a:avLst/>
                </a:prstGeom>
                <a:ln>
                  <a:solidFill>
                    <a:srgbClr val="008000"/>
                  </a:solidFill>
                  <a:tailEnd type="arrow"/>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a:xfrm>
                  <a:off x="5430838" y="3663931"/>
                  <a:ext cx="306014" cy="892748"/>
                </a:xfrm>
                <a:prstGeom prst="straightConnector1">
                  <a:avLst/>
                </a:prstGeom>
                <a:ln>
                  <a:solidFill>
                    <a:srgbClr val="008000"/>
                  </a:solidFill>
                  <a:tailEnd type="arrow"/>
                </a:ln>
              </p:spPr>
              <p:style>
                <a:lnRef idx="1">
                  <a:schemeClr val="dk1"/>
                </a:lnRef>
                <a:fillRef idx="0">
                  <a:schemeClr val="dk1"/>
                </a:fillRef>
                <a:effectRef idx="0">
                  <a:schemeClr val="dk1"/>
                </a:effectRef>
                <a:fontRef idx="minor">
                  <a:schemeClr val="tx1"/>
                </a:fontRef>
              </p:style>
            </p:cxnSp>
          </p:grpSp>
          <p:grpSp>
            <p:nvGrpSpPr>
              <p:cNvPr id="156" name="Group 155"/>
              <p:cNvGrpSpPr/>
              <p:nvPr/>
            </p:nvGrpSpPr>
            <p:grpSpPr>
              <a:xfrm>
                <a:off x="510362" y="4710585"/>
                <a:ext cx="841091" cy="632116"/>
                <a:chOff x="3141930" y="2210269"/>
                <a:chExt cx="855553" cy="1200977"/>
              </a:xfrm>
            </p:grpSpPr>
            <p:cxnSp>
              <p:nvCxnSpPr>
                <p:cNvPr id="154" name="Straight Connector 153"/>
                <p:cNvCxnSpPr/>
                <p:nvPr/>
              </p:nvCxnSpPr>
              <p:spPr>
                <a:xfrm>
                  <a:off x="3141930" y="2210269"/>
                  <a:ext cx="855553" cy="1168724"/>
                </a:xfrm>
                <a:prstGeom prst="line">
                  <a:avLst/>
                </a:prstGeom>
                <a:ln w="19050">
                  <a:solidFill>
                    <a:srgbClr val="8000FF"/>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3141930" y="2242520"/>
                  <a:ext cx="836950" cy="1168726"/>
                </a:xfrm>
                <a:prstGeom prst="line">
                  <a:avLst/>
                </a:prstGeom>
                <a:ln w="19050">
                  <a:solidFill>
                    <a:srgbClr val="8000FF"/>
                  </a:solidFill>
                </a:ln>
                <a:effectLst/>
              </p:spPr>
              <p:style>
                <a:lnRef idx="2">
                  <a:schemeClr val="accent1"/>
                </a:lnRef>
                <a:fillRef idx="0">
                  <a:schemeClr val="accent1"/>
                </a:fillRef>
                <a:effectRef idx="1">
                  <a:schemeClr val="accent1"/>
                </a:effectRef>
                <a:fontRef idx="minor">
                  <a:schemeClr val="tx1"/>
                </a:fontRef>
              </p:style>
            </p:cxnSp>
          </p:grpSp>
        </p:grpSp>
      </p:grpSp>
      <p:sp>
        <p:nvSpPr>
          <p:cNvPr id="52" name="TextBox 37"/>
          <p:cNvSpPr txBox="1"/>
          <p:nvPr/>
        </p:nvSpPr>
        <p:spPr>
          <a:xfrm>
            <a:off x="499638" y="1086168"/>
            <a:ext cx="6232526"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008000"/>
                </a:solidFill>
                <a:latin typeface="Verdana" pitchFamily="34" charset="0"/>
                <a:ea typeface="Verdana" pitchFamily="34" charset="0"/>
                <a:cs typeface="Verdana" pitchFamily="34" charset="0"/>
              </a:rPr>
              <a:t>Draw a diagram and record computations to illustrate these actions. </a:t>
            </a:r>
          </a:p>
        </p:txBody>
      </p:sp>
      <p:pic>
        <p:nvPicPr>
          <p:cNvPr id="60" name="Picture 59" descr="395345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15200" y="1086168"/>
            <a:ext cx="1371600" cy="1371600"/>
          </a:xfrm>
          <a:prstGeom prst="rect">
            <a:avLst/>
          </a:prstGeom>
        </p:spPr>
      </p:pic>
    </p:spTree>
    <p:extLst>
      <p:ext uri="{BB962C8B-B14F-4D97-AF65-F5344CB8AC3E}">
        <p14:creationId xmlns:p14="http://schemas.microsoft.com/office/powerpoint/2010/main" val="208511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8" grpId="0" animBg="1"/>
      <p:bldP spid="5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71D0-67E3-42F3-92A9-C2E76724AA09}"/>
              </a:ext>
            </a:extLst>
          </p:cNvPr>
          <p:cNvSpPr>
            <a:spLocks noGrp="1"/>
          </p:cNvSpPr>
          <p:nvPr>
            <p:ph type="title"/>
          </p:nvPr>
        </p:nvSpPr>
        <p:spPr>
          <a:xfrm>
            <a:off x="363416" y="2560637"/>
            <a:ext cx="8229600" cy="868363"/>
          </a:xfrm>
        </p:spPr>
        <p:txBody>
          <a:bodyPr>
            <a:normAutofit/>
          </a:bodyPr>
          <a:lstStyle/>
          <a:p>
            <a:r>
              <a:rPr lang="en-US" dirty="0"/>
              <a:t>	</a:t>
            </a:r>
            <a:r>
              <a:rPr lang="en-US" sz="3600" dirty="0"/>
              <a:t>FRACTION DIVISION</a:t>
            </a:r>
          </a:p>
        </p:txBody>
      </p:sp>
    </p:spTree>
    <p:extLst>
      <p:ext uri="{BB962C8B-B14F-4D97-AF65-F5344CB8AC3E}">
        <p14:creationId xmlns:p14="http://schemas.microsoft.com/office/powerpoint/2010/main" val="3415589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Autofit/>
          </a:bodyPr>
          <a:lstStyle/>
          <a:p>
            <a:r>
              <a:rPr lang="en-US" sz="3600" dirty="0"/>
              <a:t>MEASURE OUT DIVISION</a:t>
            </a:r>
          </a:p>
        </p:txBody>
      </p:sp>
      <p:sp>
        <p:nvSpPr>
          <p:cNvPr id="4098" name="AutoShape 2"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768777" y="2407398"/>
            <a:ext cx="4986208" cy="400110"/>
          </a:xfrm>
          <a:prstGeom prst="rect">
            <a:avLst/>
          </a:prstGeom>
          <a:noFill/>
        </p:spPr>
        <p:txBody>
          <a:bodyPr wrap="square" rtlCol="0">
            <a:spAutoFit/>
          </a:bodyPr>
          <a:lstStyle/>
          <a:p>
            <a:pPr marL="457200" indent="-457200"/>
            <a:r>
              <a:rPr lang="en-US" sz="2000" dirty="0">
                <a:solidFill>
                  <a:srgbClr val="3333FF"/>
                </a:solidFill>
                <a:latin typeface="Verdana" pitchFamily="34" charset="0"/>
                <a:ea typeface="Verdana" pitchFamily="34" charset="0"/>
                <a:cs typeface="Verdana" pitchFamily="34" charset="0"/>
              </a:rPr>
              <a:t>(1) How many groups of </a:t>
            </a:r>
            <a:r>
              <a:rPr lang="en-US" sz="2000" dirty="0">
                <a:solidFill>
                  <a:srgbClr val="FF0000"/>
                </a:solidFill>
                <a:latin typeface="Verdana" pitchFamily="34" charset="0"/>
                <a:ea typeface="Verdana" pitchFamily="34" charset="0"/>
                <a:cs typeface="Verdana" pitchFamily="34" charset="0"/>
              </a:rPr>
              <a:t>2</a:t>
            </a:r>
            <a:r>
              <a:rPr lang="en-US" sz="2000" dirty="0">
                <a:solidFill>
                  <a:srgbClr val="3333FF"/>
                </a:solidFill>
                <a:latin typeface="Verdana" pitchFamily="34" charset="0"/>
                <a:ea typeface="Verdana" pitchFamily="34" charset="0"/>
                <a:cs typeface="Verdana" pitchFamily="34" charset="0"/>
              </a:rPr>
              <a:t> are in </a:t>
            </a:r>
            <a:r>
              <a:rPr lang="en-US" sz="2000" dirty="0">
                <a:solidFill>
                  <a:srgbClr val="FF0000"/>
                </a:solidFill>
                <a:latin typeface="Verdana" pitchFamily="34" charset="0"/>
                <a:ea typeface="Verdana" pitchFamily="34" charset="0"/>
                <a:cs typeface="Verdana" pitchFamily="34" charset="0"/>
              </a:rPr>
              <a:t>6</a:t>
            </a:r>
            <a:r>
              <a:rPr lang="en-US" sz="2000" dirty="0">
                <a:solidFill>
                  <a:srgbClr val="3333FF"/>
                </a:solidFill>
                <a:latin typeface="Verdana" pitchFamily="34" charset="0"/>
                <a:ea typeface="Verdana" pitchFamily="34" charset="0"/>
                <a:cs typeface="Verdana" pitchFamily="34" charset="0"/>
              </a:rPr>
              <a:t>?</a:t>
            </a:r>
          </a:p>
        </p:txBody>
      </p:sp>
      <p:grpSp>
        <p:nvGrpSpPr>
          <p:cNvPr id="4" name="Group 3">
            <a:extLst>
              <a:ext uri="{FF2B5EF4-FFF2-40B4-BE49-F238E27FC236}">
                <a16:creationId xmlns:a16="http://schemas.microsoft.com/office/drawing/2014/main" id="{AA3FBF82-6989-4C60-B19C-30B833189D2C}"/>
              </a:ext>
            </a:extLst>
          </p:cNvPr>
          <p:cNvGrpSpPr/>
          <p:nvPr/>
        </p:nvGrpSpPr>
        <p:grpSpPr>
          <a:xfrm>
            <a:off x="1716549" y="3602102"/>
            <a:ext cx="5400423" cy="486334"/>
            <a:chOff x="1716549" y="3602102"/>
            <a:chExt cx="5400423" cy="486334"/>
          </a:xfrm>
        </p:grpSpPr>
        <p:graphicFrame>
          <p:nvGraphicFramePr>
            <p:cNvPr id="2070" name="Object 22"/>
            <p:cNvGraphicFramePr>
              <a:graphicFrameLocks noChangeAspect="1"/>
            </p:cNvGraphicFramePr>
            <p:nvPr>
              <p:extLst>
                <p:ext uri="{D42A27DB-BD31-4B8C-83A1-F6EECF244321}">
                  <p14:modId xmlns:p14="http://schemas.microsoft.com/office/powerpoint/2010/main" val="2540498472"/>
                </p:ext>
              </p:extLst>
            </p:nvPr>
          </p:nvGraphicFramePr>
          <p:xfrm>
            <a:off x="5142399" y="3615361"/>
            <a:ext cx="198438" cy="473075"/>
          </p:xfrm>
          <a:graphic>
            <a:graphicData uri="http://schemas.openxmlformats.org/presentationml/2006/ole">
              <mc:AlternateContent xmlns:mc="http://schemas.openxmlformats.org/markup-compatibility/2006">
                <mc:Choice xmlns:v="urn:schemas-microsoft-com:vml" Requires="v">
                  <p:oleObj spid="_x0000_s32858" name="Equation" r:id="rId4" imgW="190440" imgH="457200" progId="Equation.DSMT4">
                    <p:embed/>
                  </p:oleObj>
                </mc:Choice>
                <mc:Fallback>
                  <p:oleObj name="Equation" r:id="rId4" imgW="190440" imgH="457200" progId="Equation.DSMT4">
                    <p:embed/>
                    <p:pic>
                      <p:nvPicPr>
                        <p:cNvPr id="2070" name="Object 22"/>
                        <p:cNvPicPr>
                          <a:picLocks noChangeAspect="1" noChangeArrowheads="1"/>
                        </p:cNvPicPr>
                        <p:nvPr/>
                      </p:nvPicPr>
                      <p:blipFill>
                        <a:blip r:embed="rId5"/>
                        <a:srcRect/>
                        <a:stretch>
                          <a:fillRect/>
                        </a:stretch>
                      </p:blipFill>
                      <p:spPr bwMode="auto">
                        <a:xfrm>
                          <a:off x="5142399" y="3615361"/>
                          <a:ext cx="19843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Box 29"/>
            <p:cNvSpPr txBox="1"/>
            <p:nvPr/>
          </p:nvSpPr>
          <p:spPr>
            <a:xfrm>
              <a:off x="1716549" y="3650383"/>
              <a:ext cx="5400423" cy="400110"/>
            </a:xfrm>
            <a:prstGeom prst="rect">
              <a:avLst/>
            </a:prstGeom>
            <a:noFill/>
          </p:spPr>
          <p:txBody>
            <a:bodyPr wrap="square" rtlCol="0">
              <a:spAutoFit/>
            </a:bodyPr>
            <a:lstStyle/>
            <a:p>
              <a:pPr marL="457200" indent="-457200"/>
              <a:r>
                <a:rPr lang="en-US" sz="2000" dirty="0">
                  <a:solidFill>
                    <a:srgbClr val="3333FF"/>
                  </a:solidFill>
                  <a:latin typeface="Verdana" pitchFamily="34" charset="0"/>
                  <a:ea typeface="Verdana" pitchFamily="34" charset="0"/>
                  <a:cs typeface="Verdana" pitchFamily="34" charset="0"/>
                </a:rPr>
                <a:t>(2) How many groups of       are in      ?</a:t>
              </a:r>
            </a:p>
          </p:txBody>
        </p:sp>
        <p:graphicFrame>
          <p:nvGraphicFramePr>
            <p:cNvPr id="17" name="Object 22"/>
            <p:cNvGraphicFramePr>
              <a:graphicFrameLocks noChangeAspect="1"/>
            </p:cNvGraphicFramePr>
            <p:nvPr>
              <p:extLst>
                <p:ext uri="{D42A27DB-BD31-4B8C-83A1-F6EECF244321}">
                  <p14:modId xmlns:p14="http://schemas.microsoft.com/office/powerpoint/2010/main" val="3555116143"/>
                </p:ext>
              </p:extLst>
            </p:nvPr>
          </p:nvGraphicFramePr>
          <p:xfrm>
            <a:off x="6470238" y="3602102"/>
            <a:ext cx="200025" cy="473075"/>
          </p:xfrm>
          <a:graphic>
            <a:graphicData uri="http://schemas.openxmlformats.org/presentationml/2006/ole">
              <mc:AlternateContent xmlns:mc="http://schemas.openxmlformats.org/markup-compatibility/2006">
                <mc:Choice xmlns:v="urn:schemas-microsoft-com:vml" Requires="v">
                  <p:oleObj spid="_x0000_s32859" name="Equation" r:id="rId6" imgW="190440" imgH="457200" progId="Equation.DSMT4">
                    <p:embed/>
                  </p:oleObj>
                </mc:Choice>
                <mc:Fallback>
                  <p:oleObj name="Equation" r:id="rId6" imgW="190440" imgH="457200" progId="Equation.DSMT4">
                    <p:embed/>
                    <p:pic>
                      <p:nvPicPr>
                        <p:cNvPr id="17" name="Object 22"/>
                        <p:cNvPicPr>
                          <a:picLocks noChangeAspect="1" noChangeArrowheads="1"/>
                        </p:cNvPicPr>
                        <p:nvPr/>
                      </p:nvPicPr>
                      <p:blipFill>
                        <a:blip r:embed="rId7"/>
                        <a:srcRect/>
                        <a:stretch>
                          <a:fillRect/>
                        </a:stretch>
                      </p:blipFill>
                      <p:spPr bwMode="auto">
                        <a:xfrm>
                          <a:off x="6470238" y="3602102"/>
                          <a:ext cx="2000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2207023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179692" cy="685800"/>
          </a:xfrm>
        </p:spPr>
        <p:txBody>
          <a:bodyPr>
            <a:noAutofit/>
          </a:bodyPr>
          <a:lstStyle/>
          <a:p>
            <a:r>
              <a:rPr lang="en-US" sz="2800" dirty="0"/>
              <a:t>ANALYZING PROBLEMS 1-2</a:t>
            </a:r>
          </a:p>
        </p:txBody>
      </p:sp>
      <p:sp>
        <p:nvSpPr>
          <p:cNvPr id="4098" name="AutoShape 2"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37" name="Straight Connector 36"/>
          <p:cNvCxnSpPr/>
          <p:nvPr/>
        </p:nvCxnSpPr>
        <p:spPr>
          <a:xfrm>
            <a:off x="4306725" y="1019712"/>
            <a:ext cx="0" cy="4564443"/>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614098" y="3800964"/>
            <a:ext cx="3241470" cy="369332"/>
          </a:xfrm>
          <a:prstGeom prst="rect">
            <a:avLst/>
          </a:prstGeom>
          <a:noFill/>
        </p:spPr>
        <p:txBody>
          <a:bodyPr wrap="square" rtlCol="0">
            <a:spAutoFit/>
          </a:bodyPr>
          <a:lstStyle/>
          <a:p>
            <a:pPr marL="457200" indent="-457200"/>
            <a:r>
              <a:rPr lang="en-US" dirty="0">
                <a:solidFill>
                  <a:srgbClr val="FF0000"/>
                </a:solidFill>
                <a:latin typeface="Verdana" pitchFamily="34" charset="0"/>
                <a:ea typeface="Verdana" pitchFamily="34" charset="0"/>
                <a:cs typeface="Verdana" pitchFamily="34" charset="0"/>
              </a:rPr>
              <a:t>measure out groups of 2</a:t>
            </a:r>
          </a:p>
        </p:txBody>
      </p:sp>
      <p:grpSp>
        <p:nvGrpSpPr>
          <p:cNvPr id="194" name="Group 193"/>
          <p:cNvGrpSpPr/>
          <p:nvPr/>
        </p:nvGrpSpPr>
        <p:grpSpPr>
          <a:xfrm>
            <a:off x="241547" y="1095131"/>
            <a:ext cx="3986573" cy="400110"/>
            <a:chOff x="327519" y="962399"/>
            <a:chExt cx="3986573" cy="400110"/>
          </a:xfrm>
        </p:grpSpPr>
        <p:sp>
          <p:nvSpPr>
            <p:cNvPr id="6" name="TextBox 5"/>
            <p:cNvSpPr txBox="1"/>
            <p:nvPr/>
          </p:nvSpPr>
          <p:spPr>
            <a:xfrm>
              <a:off x="327519" y="962399"/>
              <a:ext cx="3986573" cy="400110"/>
            </a:xfrm>
            <a:prstGeom prst="rect">
              <a:avLst/>
            </a:prstGeom>
            <a:noFill/>
          </p:spPr>
          <p:txBody>
            <a:bodyPr wrap="square" rtlCol="0">
              <a:spAutoFit/>
            </a:bodyPr>
            <a:lstStyle/>
            <a:p>
              <a:pPr marL="457200" indent="-457200"/>
              <a:r>
                <a:rPr lang="en-US" sz="2000" dirty="0">
                  <a:latin typeface="Verdana" pitchFamily="34" charset="0"/>
                  <a:ea typeface="Verdana" pitchFamily="34" charset="0"/>
                  <a:cs typeface="Verdana" pitchFamily="34" charset="0"/>
                </a:rPr>
                <a:t> Groups of 2 in 6        6 ÷ 2</a:t>
              </a:r>
            </a:p>
          </p:txBody>
        </p:sp>
        <p:cxnSp>
          <p:nvCxnSpPr>
            <p:cNvPr id="86" name="Straight Arrow Connector 85"/>
            <p:cNvCxnSpPr/>
            <p:nvPr/>
          </p:nvCxnSpPr>
          <p:spPr>
            <a:xfrm>
              <a:off x="2719758" y="1156708"/>
              <a:ext cx="41848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88" name="Group 187"/>
          <p:cNvGrpSpPr/>
          <p:nvPr/>
        </p:nvGrpSpPr>
        <p:grpSpPr>
          <a:xfrm>
            <a:off x="1296119" y="2448009"/>
            <a:ext cx="1942154" cy="1015980"/>
            <a:chOff x="986954" y="2052502"/>
            <a:chExt cx="1946054" cy="1015980"/>
          </a:xfrm>
        </p:grpSpPr>
        <p:sp>
          <p:nvSpPr>
            <p:cNvPr id="88" name="Oval 87"/>
            <p:cNvSpPr/>
            <p:nvPr/>
          </p:nvSpPr>
          <p:spPr>
            <a:xfrm>
              <a:off x="990854" y="2052502"/>
              <a:ext cx="457200" cy="457200"/>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1759155" y="2052502"/>
              <a:ext cx="457200" cy="457200"/>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2475808" y="2052502"/>
              <a:ext cx="457200" cy="457200"/>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986954" y="2611282"/>
              <a:ext cx="457200" cy="457200"/>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1755255" y="2611282"/>
              <a:ext cx="457200" cy="457200"/>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2471908" y="2611282"/>
              <a:ext cx="457200" cy="457200"/>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ADD63A39-E3F2-45E2-9586-37CB9FB61770}"/>
              </a:ext>
            </a:extLst>
          </p:cNvPr>
          <p:cNvGrpSpPr/>
          <p:nvPr/>
        </p:nvGrpSpPr>
        <p:grpSpPr>
          <a:xfrm>
            <a:off x="1195846" y="2308656"/>
            <a:ext cx="2077974" cy="1280160"/>
            <a:chOff x="1195846" y="2308656"/>
            <a:chExt cx="2077974" cy="1280160"/>
          </a:xfrm>
        </p:grpSpPr>
        <p:sp>
          <p:nvSpPr>
            <p:cNvPr id="135" name="Rounded Rectangle 134"/>
            <p:cNvSpPr/>
            <p:nvPr/>
          </p:nvSpPr>
          <p:spPr>
            <a:xfrm>
              <a:off x="1962799" y="2308656"/>
              <a:ext cx="594360" cy="128016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ounded Rectangle 135"/>
            <p:cNvSpPr/>
            <p:nvPr/>
          </p:nvSpPr>
          <p:spPr>
            <a:xfrm>
              <a:off x="1195846" y="2308656"/>
              <a:ext cx="594360" cy="128016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ounded Rectangle 136"/>
            <p:cNvSpPr/>
            <p:nvPr/>
          </p:nvSpPr>
          <p:spPr>
            <a:xfrm>
              <a:off x="2679460" y="2308656"/>
              <a:ext cx="594360" cy="128016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8" name="TextBox 137"/>
          <p:cNvSpPr txBox="1"/>
          <p:nvPr/>
        </p:nvSpPr>
        <p:spPr>
          <a:xfrm>
            <a:off x="202905" y="4257763"/>
            <a:ext cx="4063856" cy="1015663"/>
          </a:xfrm>
          <a:prstGeom prst="rect">
            <a:avLst/>
          </a:prstGeom>
          <a:noFill/>
        </p:spPr>
        <p:txBody>
          <a:bodyPr wrap="square" rtlCol="0">
            <a:spAutoFit/>
          </a:bodyPr>
          <a:lstStyle/>
          <a:p>
            <a:pPr marL="457200" indent="-457200">
              <a:lnSpc>
                <a:spcPct val="150000"/>
              </a:lnSpc>
            </a:pPr>
            <a:r>
              <a:rPr lang="en-US" sz="2000" dirty="0">
                <a:latin typeface="Verdana" pitchFamily="34" charset="0"/>
                <a:ea typeface="Verdana" pitchFamily="34" charset="0"/>
                <a:cs typeface="Verdana" pitchFamily="34" charset="0"/>
              </a:rPr>
              <a:t>There are 3 groups of </a:t>
            </a:r>
            <a:r>
              <a:rPr lang="en-US" sz="2000" dirty="0">
                <a:solidFill>
                  <a:srgbClr val="FF0000"/>
                </a:solidFill>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in </a:t>
            </a:r>
            <a:r>
              <a:rPr lang="en-US" sz="2000" dirty="0">
                <a:solidFill>
                  <a:srgbClr val="008000"/>
                </a:solidFill>
                <a:latin typeface="Verdana" pitchFamily="34" charset="0"/>
                <a:ea typeface="Verdana" pitchFamily="34" charset="0"/>
                <a:cs typeface="Verdana" pitchFamily="34" charset="0"/>
              </a:rPr>
              <a:t>6</a:t>
            </a:r>
            <a:r>
              <a:rPr lang="en-US" sz="2000" dirty="0">
                <a:latin typeface="Verdana" pitchFamily="34" charset="0"/>
                <a:ea typeface="Verdana" pitchFamily="34" charset="0"/>
                <a:cs typeface="Verdana" pitchFamily="34" charset="0"/>
              </a:rPr>
              <a:t>,  </a:t>
            </a:r>
          </a:p>
          <a:p>
            <a:pPr marL="457200" indent="-457200" algn="ctr">
              <a:lnSpc>
                <a:spcPct val="150000"/>
              </a:lnSpc>
            </a:pPr>
            <a:r>
              <a:rPr lang="en-US" sz="2000" dirty="0">
                <a:latin typeface="Verdana" pitchFamily="34" charset="0"/>
                <a:ea typeface="Verdana" pitchFamily="34" charset="0"/>
                <a:cs typeface="Verdana" pitchFamily="34" charset="0"/>
              </a:rPr>
              <a:t>so 	</a:t>
            </a:r>
            <a:r>
              <a:rPr lang="en-US" sz="2000" dirty="0">
                <a:solidFill>
                  <a:srgbClr val="008000"/>
                </a:solidFill>
                <a:latin typeface="Verdana" pitchFamily="34" charset="0"/>
                <a:ea typeface="Verdana" pitchFamily="34" charset="0"/>
                <a:cs typeface="Verdana" pitchFamily="34" charset="0"/>
              </a:rPr>
              <a:t>6</a:t>
            </a:r>
            <a:r>
              <a:rPr lang="en-US" sz="2000" dirty="0">
                <a:latin typeface="Verdana" pitchFamily="34" charset="0"/>
                <a:ea typeface="Verdana" pitchFamily="34" charset="0"/>
                <a:cs typeface="Verdana" pitchFamily="34" charset="0"/>
              </a:rPr>
              <a:t> ÷ </a:t>
            </a:r>
            <a:r>
              <a:rPr lang="en-US" sz="2000" dirty="0">
                <a:solidFill>
                  <a:srgbClr val="FF0000"/>
                </a:solidFill>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 3</a:t>
            </a:r>
          </a:p>
        </p:txBody>
      </p:sp>
      <p:sp>
        <p:nvSpPr>
          <p:cNvPr id="145" name="TextBox 144"/>
          <p:cNvSpPr txBox="1"/>
          <p:nvPr/>
        </p:nvSpPr>
        <p:spPr>
          <a:xfrm>
            <a:off x="589471" y="1754070"/>
            <a:ext cx="3290725" cy="369332"/>
          </a:xfrm>
          <a:prstGeom prst="rect">
            <a:avLst/>
          </a:prstGeom>
          <a:noFill/>
        </p:spPr>
        <p:txBody>
          <a:bodyPr wrap="square" rtlCol="0">
            <a:spAutoFit/>
          </a:bodyPr>
          <a:lstStyle/>
          <a:p>
            <a:pPr marL="457200" indent="-457200"/>
            <a:r>
              <a:rPr lang="en-US" dirty="0">
                <a:solidFill>
                  <a:srgbClr val="008000"/>
                </a:solidFill>
                <a:latin typeface="Verdana" pitchFamily="34" charset="0"/>
                <a:ea typeface="Verdana" pitchFamily="34" charset="0"/>
                <a:cs typeface="Verdana" pitchFamily="34" charset="0"/>
              </a:rPr>
              <a:t>6 is the whole amount</a:t>
            </a:r>
          </a:p>
        </p:txBody>
      </p:sp>
      <p:grpSp>
        <p:nvGrpSpPr>
          <p:cNvPr id="55" name="Group 164"/>
          <p:cNvGrpSpPr/>
          <p:nvPr/>
        </p:nvGrpSpPr>
        <p:grpSpPr>
          <a:xfrm>
            <a:off x="5705373" y="2388354"/>
            <a:ext cx="1781255" cy="903019"/>
            <a:chOff x="6048704" y="2761312"/>
            <a:chExt cx="1469635" cy="731520"/>
          </a:xfrm>
        </p:grpSpPr>
        <p:sp>
          <p:nvSpPr>
            <p:cNvPr id="56" name="Rectangle 55"/>
            <p:cNvSpPr/>
            <p:nvPr/>
          </p:nvSpPr>
          <p:spPr>
            <a:xfrm>
              <a:off x="6048704" y="2761312"/>
              <a:ext cx="182880" cy="731520"/>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231584" y="2761312"/>
              <a:ext cx="182880" cy="731520"/>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6416714" y="2761312"/>
              <a:ext cx="182880" cy="731520"/>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599594" y="2761312"/>
              <a:ext cx="182880" cy="731520"/>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6784569" y="2761312"/>
              <a:ext cx="182880" cy="731520"/>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6967449" y="2761312"/>
              <a:ext cx="182880" cy="731520"/>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7152579" y="2761312"/>
              <a:ext cx="182880" cy="7315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335459" y="2761312"/>
              <a:ext cx="182880" cy="7315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C8E5CF2A-3B3F-4A68-84AC-7088AF424C89}"/>
              </a:ext>
            </a:extLst>
          </p:cNvPr>
          <p:cNvGrpSpPr/>
          <p:nvPr/>
        </p:nvGrpSpPr>
        <p:grpSpPr>
          <a:xfrm>
            <a:off x="5690745" y="2335215"/>
            <a:ext cx="1363947" cy="1128774"/>
            <a:chOff x="5690745" y="2335215"/>
            <a:chExt cx="1363947" cy="1128774"/>
          </a:xfrm>
        </p:grpSpPr>
        <p:sp>
          <p:nvSpPr>
            <p:cNvPr id="64" name="Rounded Rectangle 63"/>
            <p:cNvSpPr/>
            <p:nvPr/>
          </p:nvSpPr>
          <p:spPr>
            <a:xfrm>
              <a:off x="6596001" y="2335215"/>
              <a:ext cx="458691" cy="112877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ounded Rectangle 64"/>
            <p:cNvSpPr/>
            <p:nvPr/>
          </p:nvSpPr>
          <p:spPr>
            <a:xfrm>
              <a:off x="6155946" y="2335215"/>
              <a:ext cx="458691" cy="112877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ounded Rectangle 65"/>
            <p:cNvSpPr/>
            <p:nvPr/>
          </p:nvSpPr>
          <p:spPr>
            <a:xfrm>
              <a:off x="5690745" y="2335215"/>
              <a:ext cx="458691" cy="112877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818500" y="1743075"/>
            <a:ext cx="3535918" cy="444500"/>
            <a:chOff x="4432215" y="1743075"/>
            <a:chExt cx="3535918" cy="444500"/>
          </a:xfrm>
        </p:grpSpPr>
        <p:sp>
          <p:nvSpPr>
            <p:cNvPr id="69" name="TextBox 68"/>
            <p:cNvSpPr txBox="1"/>
            <p:nvPr/>
          </p:nvSpPr>
          <p:spPr>
            <a:xfrm>
              <a:off x="4677408" y="1754070"/>
              <a:ext cx="3290725" cy="369332"/>
            </a:xfrm>
            <a:prstGeom prst="rect">
              <a:avLst/>
            </a:prstGeom>
            <a:noFill/>
          </p:spPr>
          <p:txBody>
            <a:bodyPr wrap="square" rtlCol="0">
              <a:spAutoFit/>
            </a:bodyPr>
            <a:lstStyle/>
            <a:p>
              <a:pPr marL="457200" indent="-457200"/>
              <a:r>
                <a:rPr lang="en-US" dirty="0">
                  <a:solidFill>
                    <a:srgbClr val="008000"/>
                  </a:solidFill>
                  <a:latin typeface="Verdana" pitchFamily="34" charset="0"/>
                  <a:ea typeface="Verdana" pitchFamily="34" charset="0"/>
                  <a:cs typeface="Verdana" pitchFamily="34" charset="0"/>
                </a:rPr>
                <a:t>is the whole amount</a:t>
              </a:r>
            </a:p>
          </p:txBody>
        </p:sp>
        <p:graphicFrame>
          <p:nvGraphicFramePr>
            <p:cNvPr id="87" name="Object 12"/>
            <p:cNvGraphicFramePr>
              <a:graphicFrameLocks noChangeAspect="1"/>
            </p:cNvGraphicFramePr>
            <p:nvPr>
              <p:extLst/>
            </p:nvPr>
          </p:nvGraphicFramePr>
          <p:xfrm>
            <a:off x="4432215" y="1743075"/>
            <a:ext cx="176213" cy="444500"/>
          </p:xfrm>
          <a:graphic>
            <a:graphicData uri="http://schemas.openxmlformats.org/presentationml/2006/ole">
              <mc:AlternateContent xmlns:mc="http://schemas.openxmlformats.org/markup-compatibility/2006">
                <mc:Choice xmlns:v="urn:schemas-microsoft-com:vml" Requires="v">
                  <p:oleObj spid="_x0000_s34262" name="Equation" r:id="rId4" imgW="182520" imgH="429480" progId="Equation.DSMT4">
                    <p:embed/>
                  </p:oleObj>
                </mc:Choice>
                <mc:Fallback>
                  <p:oleObj name="Equation" r:id="rId4" imgW="182520" imgH="429480" progId="Equation.DSMT4">
                    <p:embed/>
                    <p:pic>
                      <p:nvPicPr>
                        <p:cNvPr id="87"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2215" y="1743075"/>
                          <a:ext cx="1762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3" name="Group 12">
            <a:extLst>
              <a:ext uri="{FF2B5EF4-FFF2-40B4-BE49-F238E27FC236}">
                <a16:creationId xmlns:a16="http://schemas.microsoft.com/office/drawing/2014/main" id="{7E19A12F-9B00-4FEA-8916-5B7181EFD01A}"/>
              </a:ext>
            </a:extLst>
          </p:cNvPr>
          <p:cNvGrpSpPr/>
          <p:nvPr/>
        </p:nvGrpSpPr>
        <p:grpSpPr>
          <a:xfrm>
            <a:off x="4965724" y="3775814"/>
            <a:ext cx="3241470" cy="444500"/>
            <a:chOff x="4965724" y="3775814"/>
            <a:chExt cx="3241470" cy="444500"/>
          </a:xfrm>
        </p:grpSpPr>
        <p:sp>
          <p:nvSpPr>
            <p:cNvPr id="70" name="TextBox 69"/>
            <p:cNvSpPr txBox="1"/>
            <p:nvPr/>
          </p:nvSpPr>
          <p:spPr>
            <a:xfrm>
              <a:off x="4965724" y="3800964"/>
              <a:ext cx="3241470" cy="369332"/>
            </a:xfrm>
            <a:prstGeom prst="rect">
              <a:avLst/>
            </a:prstGeom>
            <a:noFill/>
          </p:spPr>
          <p:txBody>
            <a:bodyPr wrap="square" rtlCol="0">
              <a:spAutoFit/>
            </a:bodyPr>
            <a:lstStyle/>
            <a:p>
              <a:pPr marL="457200" indent="-457200"/>
              <a:r>
                <a:rPr lang="en-US" dirty="0">
                  <a:solidFill>
                    <a:srgbClr val="FF0000"/>
                  </a:solidFill>
                  <a:latin typeface="Verdana" pitchFamily="34" charset="0"/>
                  <a:ea typeface="Verdana" pitchFamily="34" charset="0"/>
                  <a:cs typeface="Verdana" pitchFamily="34" charset="0"/>
                </a:rPr>
                <a:t>measure out groups of </a:t>
              </a:r>
            </a:p>
          </p:txBody>
        </p:sp>
        <p:graphicFrame>
          <p:nvGraphicFramePr>
            <p:cNvPr id="95" name="Object 12"/>
            <p:cNvGraphicFramePr>
              <a:graphicFrameLocks noChangeAspect="1"/>
            </p:cNvGraphicFramePr>
            <p:nvPr>
              <p:extLst>
                <p:ext uri="{D42A27DB-BD31-4B8C-83A1-F6EECF244321}">
                  <p14:modId xmlns:p14="http://schemas.microsoft.com/office/powerpoint/2010/main" val="4260225151"/>
                </p:ext>
              </p:extLst>
            </p:nvPr>
          </p:nvGraphicFramePr>
          <p:xfrm>
            <a:off x="7784433" y="3775814"/>
            <a:ext cx="176213" cy="444500"/>
          </p:xfrm>
          <a:graphic>
            <a:graphicData uri="http://schemas.openxmlformats.org/presentationml/2006/ole">
              <mc:AlternateContent xmlns:mc="http://schemas.openxmlformats.org/markup-compatibility/2006">
                <mc:Choice xmlns:v="urn:schemas-microsoft-com:vml" Requires="v">
                  <p:oleObj spid="_x0000_s34263" name="Equation" r:id="rId6" imgW="182520" imgH="429480" progId="Equation.DSMT4">
                    <p:embed/>
                  </p:oleObj>
                </mc:Choice>
                <mc:Fallback>
                  <p:oleObj name="Equation" r:id="rId6" imgW="182520" imgH="429480" progId="Equation.DSMT4">
                    <p:embed/>
                    <p:pic>
                      <p:nvPicPr>
                        <p:cNvPr id="95"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4433" y="3775814"/>
                          <a:ext cx="1762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9" name="Group 8"/>
          <p:cNvGrpSpPr/>
          <p:nvPr/>
        </p:nvGrpSpPr>
        <p:grpSpPr>
          <a:xfrm>
            <a:off x="4519359" y="1102850"/>
            <a:ext cx="4134201" cy="444500"/>
            <a:chOff x="4519359" y="1102850"/>
            <a:chExt cx="4134201" cy="444500"/>
          </a:xfrm>
        </p:grpSpPr>
        <p:sp>
          <p:nvSpPr>
            <p:cNvPr id="50" name="TextBox 49"/>
            <p:cNvSpPr txBox="1"/>
            <p:nvPr/>
          </p:nvSpPr>
          <p:spPr>
            <a:xfrm>
              <a:off x="4519359" y="1126821"/>
              <a:ext cx="4134201" cy="400110"/>
            </a:xfrm>
            <a:prstGeom prst="rect">
              <a:avLst/>
            </a:prstGeom>
            <a:noFill/>
          </p:spPr>
          <p:txBody>
            <a:bodyPr wrap="square" rtlCol="0">
              <a:spAutoFit/>
            </a:bodyPr>
            <a:lstStyle/>
            <a:p>
              <a:pPr marL="457200" indent="-457200"/>
              <a:r>
                <a:rPr lang="en-US" sz="2000" dirty="0">
                  <a:latin typeface="Verdana" pitchFamily="34" charset="0"/>
                  <a:ea typeface="Verdana" pitchFamily="34" charset="0"/>
                  <a:cs typeface="Verdana" pitchFamily="34" charset="0"/>
                </a:rPr>
                <a:t> </a:t>
              </a:r>
              <a:r>
                <a:rPr lang="en-US" dirty="0">
                  <a:latin typeface="Verdana" pitchFamily="34" charset="0"/>
                  <a:ea typeface="Verdana" pitchFamily="34" charset="0"/>
                  <a:cs typeface="Verdana" pitchFamily="34" charset="0"/>
                </a:rPr>
                <a:t>Groups of      in    </a:t>
              </a:r>
              <a:r>
                <a:rPr lang="en-US" sz="2000" dirty="0">
                  <a:latin typeface="Verdana" pitchFamily="34" charset="0"/>
                  <a:ea typeface="Verdana" pitchFamily="34" charset="0"/>
                  <a:cs typeface="Verdana" pitchFamily="34" charset="0"/>
                </a:rPr>
                <a:t>	             ÷ </a:t>
              </a:r>
            </a:p>
          </p:txBody>
        </p:sp>
        <p:graphicFrame>
          <p:nvGraphicFramePr>
            <p:cNvPr id="49" name="Object 12"/>
            <p:cNvGraphicFramePr>
              <a:graphicFrameLocks noChangeAspect="1"/>
            </p:cNvGraphicFramePr>
            <p:nvPr>
              <p:extLst/>
            </p:nvPr>
          </p:nvGraphicFramePr>
          <p:xfrm>
            <a:off x="5962650" y="1102850"/>
            <a:ext cx="176213" cy="444500"/>
          </p:xfrm>
          <a:graphic>
            <a:graphicData uri="http://schemas.openxmlformats.org/presentationml/2006/ole">
              <mc:AlternateContent xmlns:mc="http://schemas.openxmlformats.org/markup-compatibility/2006">
                <mc:Choice xmlns:v="urn:schemas-microsoft-com:vml" Requires="v">
                  <p:oleObj spid="_x0000_s34264" name="Equation" r:id="rId8" imgW="182520" imgH="429480" progId="Equation.DSMT4">
                    <p:embed/>
                  </p:oleObj>
                </mc:Choice>
                <mc:Fallback>
                  <p:oleObj name="Equation" r:id="rId8" imgW="182520" imgH="429480" progId="Equation.DSMT4">
                    <p:embed/>
                    <p:pic>
                      <p:nvPicPr>
                        <p:cNvPr id="49"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2650" y="1102850"/>
                          <a:ext cx="1762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 name="Object 12"/>
            <p:cNvGraphicFramePr>
              <a:graphicFrameLocks noChangeAspect="1"/>
            </p:cNvGraphicFramePr>
            <p:nvPr>
              <p:extLst/>
            </p:nvPr>
          </p:nvGraphicFramePr>
          <p:xfrm>
            <a:off x="6662738" y="1102850"/>
            <a:ext cx="177800" cy="444500"/>
          </p:xfrm>
          <a:graphic>
            <a:graphicData uri="http://schemas.openxmlformats.org/presentationml/2006/ole">
              <mc:AlternateContent xmlns:mc="http://schemas.openxmlformats.org/markup-compatibility/2006">
                <mc:Choice xmlns:v="urn:schemas-microsoft-com:vml" Requires="v">
                  <p:oleObj spid="_x0000_s34265" name="Equation" r:id="rId10" imgW="182520" imgH="429480" progId="Equation.DSMT4">
                    <p:embed/>
                  </p:oleObj>
                </mc:Choice>
                <mc:Fallback>
                  <p:oleObj name="Equation" r:id="rId10" imgW="182520" imgH="429480" progId="Equation.DSMT4">
                    <p:embed/>
                    <p:pic>
                      <p:nvPicPr>
                        <p:cNvPr id="51"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2738" y="1102850"/>
                          <a:ext cx="177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2" name="Straight Arrow Connector 51"/>
            <p:cNvCxnSpPr/>
            <p:nvPr/>
          </p:nvCxnSpPr>
          <p:spPr>
            <a:xfrm>
              <a:off x="7064161" y="1325100"/>
              <a:ext cx="41848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67" name="Object 12"/>
            <p:cNvGraphicFramePr>
              <a:graphicFrameLocks noChangeAspect="1"/>
            </p:cNvGraphicFramePr>
            <p:nvPr>
              <p:extLst/>
            </p:nvPr>
          </p:nvGraphicFramePr>
          <p:xfrm>
            <a:off x="7707313" y="1102850"/>
            <a:ext cx="177800" cy="444500"/>
          </p:xfrm>
          <a:graphic>
            <a:graphicData uri="http://schemas.openxmlformats.org/presentationml/2006/ole">
              <mc:AlternateContent xmlns:mc="http://schemas.openxmlformats.org/markup-compatibility/2006">
                <mc:Choice xmlns:v="urn:schemas-microsoft-com:vml" Requires="v">
                  <p:oleObj spid="_x0000_s34266" name="Equation" r:id="rId12" imgW="182520" imgH="429480" progId="Equation.DSMT4">
                    <p:embed/>
                  </p:oleObj>
                </mc:Choice>
                <mc:Fallback>
                  <p:oleObj name="Equation" r:id="rId12" imgW="182520" imgH="429480" progId="Equation.DSMT4">
                    <p:embed/>
                    <p:pic>
                      <p:nvPicPr>
                        <p:cNvPr id="67"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07313" y="1102850"/>
                          <a:ext cx="177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 name="Object 12"/>
            <p:cNvGraphicFramePr>
              <a:graphicFrameLocks noChangeAspect="1"/>
            </p:cNvGraphicFramePr>
            <p:nvPr>
              <p:extLst/>
            </p:nvPr>
          </p:nvGraphicFramePr>
          <p:xfrm>
            <a:off x="8339343" y="1102850"/>
            <a:ext cx="176213" cy="444500"/>
          </p:xfrm>
          <a:graphic>
            <a:graphicData uri="http://schemas.openxmlformats.org/presentationml/2006/ole">
              <mc:AlternateContent xmlns:mc="http://schemas.openxmlformats.org/markup-compatibility/2006">
                <mc:Choice xmlns:v="urn:schemas-microsoft-com:vml" Requires="v">
                  <p:oleObj spid="_x0000_s34267" name="Equation" r:id="rId13" imgW="182520" imgH="429480" progId="Equation.DSMT4">
                    <p:embed/>
                  </p:oleObj>
                </mc:Choice>
                <mc:Fallback>
                  <p:oleObj name="Equation" r:id="rId13" imgW="182520" imgH="429480" progId="Equation.DSMT4">
                    <p:embed/>
                    <p:pic>
                      <p:nvPicPr>
                        <p:cNvPr id="68"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39343" y="1102850"/>
                          <a:ext cx="1762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0" name="Group 9"/>
          <p:cNvGrpSpPr/>
          <p:nvPr/>
        </p:nvGrpSpPr>
        <p:grpSpPr>
          <a:xfrm>
            <a:off x="4554531" y="4257763"/>
            <a:ext cx="4063856" cy="1025062"/>
            <a:chOff x="4562685" y="4257763"/>
            <a:chExt cx="4063856" cy="1025062"/>
          </a:xfrm>
        </p:grpSpPr>
        <p:sp>
          <p:nvSpPr>
            <p:cNvPr id="71" name="TextBox 70"/>
            <p:cNvSpPr txBox="1"/>
            <p:nvPr/>
          </p:nvSpPr>
          <p:spPr>
            <a:xfrm>
              <a:off x="4562685" y="4257763"/>
              <a:ext cx="4063856" cy="1015663"/>
            </a:xfrm>
            <a:prstGeom prst="rect">
              <a:avLst/>
            </a:prstGeom>
            <a:noFill/>
          </p:spPr>
          <p:txBody>
            <a:bodyPr wrap="square" rtlCol="0">
              <a:spAutoFit/>
            </a:bodyPr>
            <a:lstStyle/>
            <a:p>
              <a:pPr marL="457200" indent="-457200">
                <a:lnSpc>
                  <a:spcPct val="150000"/>
                </a:lnSpc>
              </a:pPr>
              <a:r>
                <a:rPr lang="en-US" sz="2000" dirty="0">
                  <a:latin typeface="Verdana" pitchFamily="34" charset="0"/>
                  <a:ea typeface="Verdana" pitchFamily="34" charset="0"/>
                  <a:cs typeface="Verdana" pitchFamily="34" charset="0"/>
                </a:rPr>
                <a:t>There are 3 groups of     in   </a:t>
              </a:r>
            </a:p>
            <a:p>
              <a:pPr marL="457200" indent="-457200" algn="ctr">
                <a:lnSpc>
                  <a:spcPct val="150000"/>
                </a:lnSpc>
              </a:pPr>
              <a:r>
                <a:rPr lang="en-US" sz="2000" dirty="0">
                  <a:latin typeface="Verdana" pitchFamily="34" charset="0"/>
                  <a:ea typeface="Verdana" pitchFamily="34" charset="0"/>
                  <a:cs typeface="Verdana" pitchFamily="34" charset="0"/>
                </a:rPr>
                <a:t>so 	   ÷    = 3</a:t>
              </a:r>
            </a:p>
          </p:txBody>
        </p:sp>
        <p:graphicFrame>
          <p:nvGraphicFramePr>
            <p:cNvPr id="4" name="Object 3"/>
            <p:cNvGraphicFramePr>
              <a:graphicFrameLocks noChangeAspect="1"/>
            </p:cNvGraphicFramePr>
            <p:nvPr>
              <p:extLst/>
            </p:nvPr>
          </p:nvGraphicFramePr>
          <p:xfrm>
            <a:off x="8258175" y="4351338"/>
            <a:ext cx="176213" cy="444500"/>
          </p:xfrm>
          <a:graphic>
            <a:graphicData uri="http://schemas.openxmlformats.org/presentationml/2006/ole">
              <mc:AlternateContent xmlns:mc="http://schemas.openxmlformats.org/markup-compatibility/2006">
                <mc:Choice xmlns:v="urn:schemas-microsoft-com:vml" Requires="v">
                  <p:oleObj spid="_x0000_s34268" name="Equation" r:id="rId14" imgW="182520" imgH="429480" progId="Equation.DSMT4">
                    <p:embed/>
                  </p:oleObj>
                </mc:Choice>
                <mc:Fallback>
                  <p:oleObj name="Equation" r:id="rId14" imgW="182520" imgH="429480" progId="Equation.DSMT4">
                    <p:embed/>
                    <p:pic>
                      <p:nvPicPr>
                        <p:cNvPr id="4"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8175" y="4351338"/>
                          <a:ext cx="1762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nvPr>
          </p:nvGraphicFramePr>
          <p:xfrm>
            <a:off x="6163183" y="4833938"/>
            <a:ext cx="176213" cy="444500"/>
          </p:xfrm>
          <a:graphic>
            <a:graphicData uri="http://schemas.openxmlformats.org/presentationml/2006/ole">
              <mc:AlternateContent xmlns:mc="http://schemas.openxmlformats.org/markup-compatibility/2006">
                <mc:Choice xmlns:v="urn:schemas-microsoft-com:vml" Requires="v">
                  <p:oleObj spid="_x0000_s34269" name="Equation" r:id="rId16" imgW="182520" imgH="429480" progId="Equation.DSMT4">
                    <p:embed/>
                  </p:oleObj>
                </mc:Choice>
                <mc:Fallback>
                  <p:oleObj name="Equation" r:id="rId16" imgW="182520" imgH="429480" progId="Equation.DSMT4">
                    <p:embed/>
                    <p:pic>
                      <p:nvPicPr>
                        <p:cNvPr id="5" name="Object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63183" y="4833938"/>
                          <a:ext cx="1762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 name="Object 71"/>
            <p:cNvGraphicFramePr>
              <a:graphicFrameLocks noChangeAspect="1"/>
            </p:cNvGraphicFramePr>
            <p:nvPr>
              <p:extLst/>
            </p:nvPr>
          </p:nvGraphicFramePr>
          <p:xfrm>
            <a:off x="7568946" y="4368550"/>
            <a:ext cx="176213" cy="444500"/>
          </p:xfrm>
          <a:graphic>
            <a:graphicData uri="http://schemas.openxmlformats.org/presentationml/2006/ole">
              <mc:AlternateContent xmlns:mc="http://schemas.openxmlformats.org/markup-compatibility/2006">
                <mc:Choice xmlns:v="urn:schemas-microsoft-com:vml" Requires="v">
                  <p:oleObj spid="_x0000_s34270" name="Equation" r:id="rId18" imgW="182520" imgH="429480" progId="Equation.DSMT4">
                    <p:embed/>
                  </p:oleObj>
                </mc:Choice>
                <mc:Fallback>
                  <p:oleObj name="Equation" r:id="rId18" imgW="182520" imgH="429480" progId="Equation.DSMT4">
                    <p:embed/>
                    <p:pic>
                      <p:nvPicPr>
                        <p:cNvPr id="72" name="Object 7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68946" y="4368550"/>
                          <a:ext cx="1762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 name="Object 72"/>
            <p:cNvGraphicFramePr>
              <a:graphicFrameLocks noChangeAspect="1"/>
            </p:cNvGraphicFramePr>
            <p:nvPr>
              <p:extLst/>
            </p:nvPr>
          </p:nvGraphicFramePr>
          <p:xfrm>
            <a:off x="6756654" y="4838325"/>
            <a:ext cx="176213" cy="444500"/>
          </p:xfrm>
          <a:graphic>
            <a:graphicData uri="http://schemas.openxmlformats.org/presentationml/2006/ole">
              <mc:AlternateContent xmlns:mc="http://schemas.openxmlformats.org/markup-compatibility/2006">
                <mc:Choice xmlns:v="urn:schemas-microsoft-com:vml" Requires="v">
                  <p:oleObj spid="_x0000_s34271" name="Equation" r:id="rId20" imgW="182520" imgH="429480" progId="Equation.DSMT4">
                    <p:embed/>
                  </p:oleObj>
                </mc:Choice>
                <mc:Fallback>
                  <p:oleObj name="Equation" r:id="rId20" imgW="182520" imgH="429480" progId="Equation.DSMT4">
                    <p:embed/>
                    <p:pic>
                      <p:nvPicPr>
                        <p:cNvPr id="73" name="Object 7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56654" y="4838325"/>
                          <a:ext cx="1762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1" name="Group 10"/>
          <p:cNvGrpSpPr/>
          <p:nvPr/>
        </p:nvGrpSpPr>
        <p:grpSpPr>
          <a:xfrm>
            <a:off x="4998044" y="5457101"/>
            <a:ext cx="3176830" cy="781514"/>
            <a:chOff x="4958254" y="5409936"/>
            <a:chExt cx="3176830" cy="781514"/>
          </a:xfrm>
        </p:grpSpPr>
        <p:graphicFrame>
          <p:nvGraphicFramePr>
            <p:cNvPr id="97" name="Object 12"/>
            <p:cNvGraphicFramePr>
              <a:graphicFrameLocks noChangeAspect="1"/>
            </p:cNvGraphicFramePr>
            <p:nvPr>
              <p:extLst/>
            </p:nvPr>
          </p:nvGraphicFramePr>
          <p:xfrm>
            <a:off x="6423025" y="5554663"/>
            <a:ext cx="177800" cy="444500"/>
          </p:xfrm>
          <a:graphic>
            <a:graphicData uri="http://schemas.openxmlformats.org/presentationml/2006/ole">
              <mc:AlternateContent xmlns:mc="http://schemas.openxmlformats.org/markup-compatibility/2006">
                <mc:Choice xmlns:v="urn:schemas-microsoft-com:vml" Requires="v">
                  <p:oleObj spid="_x0000_s34272" name="Equation" r:id="rId21" imgW="182520" imgH="429480" progId="Equation.DSMT4">
                    <p:embed/>
                  </p:oleObj>
                </mc:Choice>
                <mc:Fallback>
                  <p:oleObj name="Equation" r:id="rId21" imgW="182520" imgH="429480" progId="Equation.DSMT4">
                    <p:embed/>
                    <p:pic>
                      <p:nvPicPr>
                        <p:cNvPr id="97" name="Object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23025" y="5554663"/>
                          <a:ext cx="177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 name="Object 12"/>
            <p:cNvGraphicFramePr>
              <a:graphicFrameLocks noChangeAspect="1"/>
            </p:cNvGraphicFramePr>
            <p:nvPr>
              <p:extLst/>
            </p:nvPr>
          </p:nvGraphicFramePr>
          <p:xfrm>
            <a:off x="5913438" y="5554663"/>
            <a:ext cx="177800" cy="444500"/>
          </p:xfrm>
          <a:graphic>
            <a:graphicData uri="http://schemas.openxmlformats.org/presentationml/2006/ole">
              <mc:AlternateContent xmlns:mc="http://schemas.openxmlformats.org/markup-compatibility/2006">
                <mc:Choice xmlns:v="urn:schemas-microsoft-com:vml" Requires="v">
                  <p:oleObj spid="_x0000_s34273" name="Equation" r:id="rId23" imgW="182520" imgH="429480" progId="Equation.DSMT4">
                    <p:embed/>
                  </p:oleObj>
                </mc:Choice>
                <mc:Fallback>
                  <p:oleObj name="Equation" r:id="rId23" imgW="182520" imgH="429480" progId="Equation.DSMT4">
                    <p:embed/>
                    <p:pic>
                      <p:nvPicPr>
                        <p:cNvPr id="98"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13438" y="5554663"/>
                          <a:ext cx="177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 name="TextBox 98"/>
            <p:cNvSpPr txBox="1"/>
            <p:nvPr/>
          </p:nvSpPr>
          <p:spPr>
            <a:xfrm>
              <a:off x="4958254" y="5577001"/>
              <a:ext cx="1580909" cy="369332"/>
            </a:xfrm>
            <a:prstGeom prst="rect">
              <a:avLst/>
            </a:prstGeom>
            <a:noFill/>
          </p:spPr>
          <p:txBody>
            <a:bodyPr wrap="square" rtlCol="0">
              <a:spAutoFit/>
            </a:bodyPr>
            <a:lstStyle/>
            <a:p>
              <a:r>
                <a:rPr lang="en-US" dirty="0">
                  <a:solidFill>
                    <a:srgbClr val="8000FF"/>
                  </a:solidFill>
                </a:rPr>
                <a:t>Notice          </a:t>
              </a:r>
              <a:r>
                <a:rPr lang="en-US" dirty="0">
                  <a:solidFill>
                    <a:srgbClr val="8000FF"/>
                  </a:solidFill>
                  <a:latin typeface="Verdana" pitchFamily="34" charset="0"/>
                  <a:ea typeface="Verdana" pitchFamily="34" charset="0"/>
                  <a:cs typeface="Verdana" pitchFamily="34" charset="0"/>
                </a:rPr>
                <a:t>÷</a:t>
              </a:r>
              <a:endParaRPr lang="en-US" dirty="0">
                <a:solidFill>
                  <a:srgbClr val="8000FF"/>
                </a:solidFill>
              </a:endParaRPr>
            </a:p>
          </p:txBody>
        </p:sp>
        <p:grpSp>
          <p:nvGrpSpPr>
            <p:cNvPr id="100" name="Group 191"/>
            <p:cNvGrpSpPr/>
            <p:nvPr/>
          </p:nvGrpSpPr>
          <p:grpSpPr>
            <a:xfrm>
              <a:off x="6012586" y="5409936"/>
              <a:ext cx="472837" cy="781514"/>
              <a:chOff x="6262376" y="5047758"/>
              <a:chExt cx="472837" cy="781514"/>
            </a:xfrm>
          </p:grpSpPr>
          <p:sp>
            <p:nvSpPr>
              <p:cNvPr id="106" name="Freeform 105"/>
              <p:cNvSpPr/>
              <p:nvPr/>
            </p:nvSpPr>
            <p:spPr>
              <a:xfrm>
                <a:off x="6262376" y="5047758"/>
                <a:ext cx="437662" cy="128954"/>
              </a:xfrm>
              <a:custGeom>
                <a:avLst/>
                <a:gdLst>
                  <a:gd name="connsiteX0" fmla="*/ 0 w 437662"/>
                  <a:gd name="connsiteY0" fmla="*/ 128954 h 128954"/>
                  <a:gd name="connsiteX1" fmla="*/ 179754 w 437662"/>
                  <a:gd name="connsiteY1" fmla="*/ 3908 h 128954"/>
                  <a:gd name="connsiteX2" fmla="*/ 437662 w 437662"/>
                  <a:gd name="connsiteY2" fmla="*/ 105508 h 128954"/>
                  <a:gd name="connsiteX3" fmla="*/ 437662 w 437662"/>
                  <a:gd name="connsiteY3" fmla="*/ 105508 h 128954"/>
                  <a:gd name="connsiteX4" fmla="*/ 437662 w 437662"/>
                  <a:gd name="connsiteY4" fmla="*/ 105508 h 128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662" h="128954">
                    <a:moveTo>
                      <a:pt x="0" y="128954"/>
                    </a:moveTo>
                    <a:cubicBezTo>
                      <a:pt x="53405" y="68385"/>
                      <a:pt x="106810" y="7816"/>
                      <a:pt x="179754" y="3908"/>
                    </a:cubicBezTo>
                    <a:cubicBezTo>
                      <a:pt x="252698" y="0"/>
                      <a:pt x="437662" y="105508"/>
                      <a:pt x="437662" y="105508"/>
                    </a:cubicBezTo>
                    <a:lnTo>
                      <a:pt x="437662" y="105508"/>
                    </a:lnTo>
                    <a:lnTo>
                      <a:pt x="437662" y="105508"/>
                    </a:ln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8" name="Freeform 107"/>
              <p:cNvSpPr/>
              <p:nvPr/>
            </p:nvSpPr>
            <p:spPr>
              <a:xfrm flipV="1">
                <a:off x="6297551" y="5700318"/>
                <a:ext cx="437662" cy="128954"/>
              </a:xfrm>
              <a:custGeom>
                <a:avLst/>
                <a:gdLst>
                  <a:gd name="connsiteX0" fmla="*/ 0 w 437662"/>
                  <a:gd name="connsiteY0" fmla="*/ 128954 h 128954"/>
                  <a:gd name="connsiteX1" fmla="*/ 179754 w 437662"/>
                  <a:gd name="connsiteY1" fmla="*/ 3908 h 128954"/>
                  <a:gd name="connsiteX2" fmla="*/ 437662 w 437662"/>
                  <a:gd name="connsiteY2" fmla="*/ 105508 h 128954"/>
                  <a:gd name="connsiteX3" fmla="*/ 437662 w 437662"/>
                  <a:gd name="connsiteY3" fmla="*/ 105508 h 128954"/>
                  <a:gd name="connsiteX4" fmla="*/ 437662 w 437662"/>
                  <a:gd name="connsiteY4" fmla="*/ 105508 h 128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662" h="128954">
                    <a:moveTo>
                      <a:pt x="0" y="128954"/>
                    </a:moveTo>
                    <a:cubicBezTo>
                      <a:pt x="53405" y="68385"/>
                      <a:pt x="106810" y="7816"/>
                      <a:pt x="179754" y="3908"/>
                    </a:cubicBezTo>
                    <a:cubicBezTo>
                      <a:pt x="252698" y="0"/>
                      <a:pt x="437662" y="105508"/>
                      <a:pt x="437662" y="105508"/>
                    </a:cubicBezTo>
                    <a:lnTo>
                      <a:pt x="437662" y="105508"/>
                    </a:lnTo>
                    <a:lnTo>
                      <a:pt x="437662" y="105508"/>
                    </a:ln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111" name="TextBox 110"/>
            <p:cNvSpPr txBox="1"/>
            <p:nvPr/>
          </p:nvSpPr>
          <p:spPr>
            <a:xfrm>
              <a:off x="6702029" y="5577001"/>
              <a:ext cx="372675" cy="369332"/>
            </a:xfrm>
            <a:prstGeom prst="rect">
              <a:avLst/>
            </a:prstGeom>
            <a:noFill/>
          </p:spPr>
          <p:txBody>
            <a:bodyPr wrap="square" rtlCol="0">
              <a:spAutoFit/>
            </a:bodyPr>
            <a:lstStyle/>
            <a:p>
              <a:r>
                <a:rPr lang="en-US" dirty="0">
                  <a:solidFill>
                    <a:srgbClr val="7030A0"/>
                  </a:solidFill>
                  <a:latin typeface="Verdana" pitchFamily="34" charset="0"/>
                  <a:ea typeface="Verdana" pitchFamily="34" charset="0"/>
                  <a:cs typeface="Verdana" pitchFamily="34" charset="0"/>
                </a:rPr>
                <a:t>=</a:t>
              </a:r>
              <a:endParaRPr lang="en-US" dirty="0">
                <a:solidFill>
                  <a:srgbClr val="7030A0"/>
                </a:solidFill>
              </a:endParaRPr>
            </a:p>
          </p:txBody>
        </p:sp>
        <p:sp>
          <p:nvSpPr>
            <p:cNvPr id="112" name="TextBox 111"/>
            <p:cNvSpPr txBox="1"/>
            <p:nvPr/>
          </p:nvSpPr>
          <p:spPr>
            <a:xfrm>
              <a:off x="7200554" y="5577001"/>
              <a:ext cx="934530" cy="369332"/>
            </a:xfrm>
            <a:prstGeom prst="rect">
              <a:avLst/>
            </a:prstGeom>
            <a:noFill/>
          </p:spPr>
          <p:txBody>
            <a:bodyPr wrap="square" rtlCol="0">
              <a:spAutoFit/>
            </a:bodyPr>
            <a:lstStyle/>
            <a:p>
              <a:r>
                <a:rPr lang="en-US" dirty="0">
                  <a:solidFill>
                    <a:srgbClr val="8000FF"/>
                  </a:solidFill>
                  <a:latin typeface="Verdana" pitchFamily="34" charset="0"/>
                  <a:ea typeface="Verdana" pitchFamily="34" charset="0"/>
                  <a:cs typeface="Verdana" pitchFamily="34" charset="0"/>
                </a:rPr>
                <a:t>=   3</a:t>
              </a:r>
              <a:endParaRPr lang="en-US" dirty="0">
                <a:solidFill>
                  <a:srgbClr val="8000FF"/>
                </a:solidFill>
              </a:endParaRPr>
            </a:p>
          </p:txBody>
        </p:sp>
        <p:graphicFrame>
          <p:nvGraphicFramePr>
            <p:cNvPr id="74" name="Object 12"/>
            <p:cNvGraphicFramePr>
              <a:graphicFrameLocks noChangeAspect="1"/>
            </p:cNvGraphicFramePr>
            <p:nvPr>
              <p:extLst/>
            </p:nvPr>
          </p:nvGraphicFramePr>
          <p:xfrm>
            <a:off x="7048881" y="5536700"/>
            <a:ext cx="166688" cy="431800"/>
          </p:xfrm>
          <a:graphic>
            <a:graphicData uri="http://schemas.openxmlformats.org/presentationml/2006/ole">
              <mc:AlternateContent xmlns:mc="http://schemas.openxmlformats.org/markup-compatibility/2006">
                <mc:Choice xmlns:v="urn:schemas-microsoft-com:vml" Requires="v">
                  <p:oleObj spid="_x0000_s34274" name="Equation" r:id="rId25" imgW="164520" imgH="420480" progId="Equation.DSMT4">
                    <p:embed/>
                  </p:oleObj>
                </mc:Choice>
                <mc:Fallback>
                  <p:oleObj name="Equation" r:id="rId25" imgW="164520" imgH="420480" progId="Equation.DSMT4">
                    <p:embed/>
                    <p:pic>
                      <p:nvPicPr>
                        <p:cNvPr id="74" name="Object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048881" y="5536700"/>
                          <a:ext cx="1666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 name="Oval 2">
            <a:extLst>
              <a:ext uri="{FF2B5EF4-FFF2-40B4-BE49-F238E27FC236}">
                <a16:creationId xmlns:a16="http://schemas.microsoft.com/office/drawing/2014/main" id="{4ECF74B1-5394-4EF3-805F-7E6271AE83ED}"/>
              </a:ext>
            </a:extLst>
          </p:cNvPr>
          <p:cNvSpPr/>
          <p:nvPr/>
        </p:nvSpPr>
        <p:spPr>
          <a:xfrm>
            <a:off x="4554531" y="5310875"/>
            <a:ext cx="3961021" cy="101566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39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138" grpId="0"/>
      <p:bldP spid="145" grpId="0"/>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Autofit/>
          </a:bodyPr>
          <a:lstStyle/>
          <a:p>
            <a:r>
              <a:rPr lang="en-US" sz="3600" dirty="0"/>
              <a:t>MORE MEASURE OUT DIVISION</a:t>
            </a:r>
          </a:p>
        </p:txBody>
      </p:sp>
      <p:sp>
        <p:nvSpPr>
          <p:cNvPr id="4098" name="AutoShape 2"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id="{D2D6745D-BF85-4215-B01C-793C1AB01956}"/>
              </a:ext>
            </a:extLst>
          </p:cNvPr>
          <p:cNvGrpSpPr/>
          <p:nvPr/>
        </p:nvGrpSpPr>
        <p:grpSpPr>
          <a:xfrm>
            <a:off x="1895196" y="3978275"/>
            <a:ext cx="5400423" cy="471488"/>
            <a:chOff x="1895196" y="3978275"/>
            <a:chExt cx="5400423" cy="471488"/>
          </a:xfrm>
        </p:grpSpPr>
        <p:graphicFrame>
          <p:nvGraphicFramePr>
            <p:cNvPr id="23" name="Object 22"/>
            <p:cNvGraphicFramePr>
              <a:graphicFrameLocks noChangeAspect="1"/>
            </p:cNvGraphicFramePr>
            <p:nvPr>
              <p:extLst>
                <p:ext uri="{D42A27DB-BD31-4B8C-83A1-F6EECF244321}">
                  <p14:modId xmlns:p14="http://schemas.microsoft.com/office/powerpoint/2010/main" val="3080839618"/>
                </p:ext>
              </p:extLst>
            </p:nvPr>
          </p:nvGraphicFramePr>
          <p:xfrm>
            <a:off x="5294313" y="3978275"/>
            <a:ext cx="198437" cy="471488"/>
          </p:xfrm>
          <a:graphic>
            <a:graphicData uri="http://schemas.openxmlformats.org/presentationml/2006/ole">
              <mc:AlternateContent xmlns:mc="http://schemas.openxmlformats.org/markup-compatibility/2006">
                <mc:Choice xmlns:v="urn:schemas-microsoft-com:vml" Requires="v">
                  <p:oleObj spid="_x0000_s48186" name="Equation" r:id="rId4" imgW="190440" imgH="457200" progId="Equation.DSMT4">
                    <p:embed/>
                  </p:oleObj>
                </mc:Choice>
                <mc:Fallback>
                  <p:oleObj name="Equation" r:id="rId4" imgW="190440" imgH="457200" progId="Equation.DSMT4">
                    <p:embed/>
                    <p:pic>
                      <p:nvPicPr>
                        <p:cNvPr id="23" name="Object 22"/>
                        <p:cNvPicPr>
                          <a:picLocks noChangeAspect="1" noChangeArrowheads="1"/>
                        </p:cNvPicPr>
                        <p:nvPr/>
                      </p:nvPicPr>
                      <p:blipFill>
                        <a:blip r:embed="rId5"/>
                        <a:srcRect/>
                        <a:stretch>
                          <a:fillRect/>
                        </a:stretch>
                      </p:blipFill>
                      <p:spPr bwMode="auto">
                        <a:xfrm>
                          <a:off x="5294313" y="3978275"/>
                          <a:ext cx="198437"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TextBox 24"/>
            <p:cNvSpPr txBox="1"/>
            <p:nvPr/>
          </p:nvSpPr>
          <p:spPr>
            <a:xfrm>
              <a:off x="1895196" y="4009897"/>
              <a:ext cx="5400423" cy="400110"/>
            </a:xfrm>
            <a:prstGeom prst="rect">
              <a:avLst/>
            </a:prstGeom>
            <a:noFill/>
          </p:spPr>
          <p:txBody>
            <a:bodyPr wrap="square" rtlCol="0">
              <a:spAutoFit/>
            </a:bodyPr>
            <a:lstStyle/>
            <a:p>
              <a:pPr marL="457200" indent="-457200"/>
              <a:r>
                <a:rPr lang="en-US" sz="2000" dirty="0">
                  <a:solidFill>
                    <a:srgbClr val="3333FF"/>
                  </a:solidFill>
                  <a:latin typeface="Verdana" pitchFamily="34" charset="0"/>
                  <a:ea typeface="Verdana" pitchFamily="34" charset="0"/>
                  <a:cs typeface="Verdana" pitchFamily="34" charset="0"/>
                </a:rPr>
                <a:t>(4) How many groups of      are in      ?</a:t>
              </a:r>
            </a:p>
          </p:txBody>
        </p:sp>
        <p:graphicFrame>
          <p:nvGraphicFramePr>
            <p:cNvPr id="26" name="Object 22"/>
            <p:cNvGraphicFramePr>
              <a:graphicFrameLocks noChangeAspect="1"/>
            </p:cNvGraphicFramePr>
            <p:nvPr>
              <p:extLst>
                <p:ext uri="{D42A27DB-BD31-4B8C-83A1-F6EECF244321}">
                  <p14:modId xmlns:p14="http://schemas.microsoft.com/office/powerpoint/2010/main" val="2710153072"/>
                </p:ext>
              </p:extLst>
            </p:nvPr>
          </p:nvGraphicFramePr>
          <p:xfrm>
            <a:off x="6530975" y="3978275"/>
            <a:ext cx="198438" cy="471488"/>
          </p:xfrm>
          <a:graphic>
            <a:graphicData uri="http://schemas.openxmlformats.org/presentationml/2006/ole">
              <mc:AlternateContent xmlns:mc="http://schemas.openxmlformats.org/markup-compatibility/2006">
                <mc:Choice xmlns:v="urn:schemas-microsoft-com:vml" Requires="v">
                  <p:oleObj spid="_x0000_s48187" name="Equation" r:id="rId6" imgW="190440" imgH="457200" progId="Equation.DSMT4">
                    <p:embed/>
                  </p:oleObj>
                </mc:Choice>
                <mc:Fallback>
                  <p:oleObj name="Equation" r:id="rId6" imgW="190440" imgH="457200" progId="Equation.DSMT4">
                    <p:embed/>
                    <p:pic>
                      <p:nvPicPr>
                        <p:cNvPr id="26" name="Object 22"/>
                        <p:cNvPicPr>
                          <a:picLocks noChangeAspect="1" noChangeArrowheads="1"/>
                        </p:cNvPicPr>
                        <p:nvPr/>
                      </p:nvPicPr>
                      <p:blipFill>
                        <a:blip r:embed="rId7"/>
                        <a:srcRect/>
                        <a:stretch>
                          <a:fillRect/>
                        </a:stretch>
                      </p:blipFill>
                      <p:spPr bwMode="auto">
                        <a:xfrm>
                          <a:off x="6530975" y="3978275"/>
                          <a:ext cx="198438"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1" name="TextBox 20"/>
          <p:cNvSpPr txBox="1"/>
          <p:nvPr/>
        </p:nvSpPr>
        <p:spPr>
          <a:xfrm>
            <a:off x="1955071" y="2966373"/>
            <a:ext cx="4986208" cy="400110"/>
          </a:xfrm>
          <a:prstGeom prst="rect">
            <a:avLst/>
          </a:prstGeom>
          <a:noFill/>
        </p:spPr>
        <p:txBody>
          <a:bodyPr wrap="square" rtlCol="0">
            <a:spAutoFit/>
          </a:bodyPr>
          <a:lstStyle/>
          <a:p>
            <a:pPr marL="457200" indent="-457200"/>
            <a:r>
              <a:rPr lang="en-US" sz="2000" dirty="0">
                <a:solidFill>
                  <a:srgbClr val="3333FF"/>
                </a:solidFill>
                <a:latin typeface="Verdana" pitchFamily="34" charset="0"/>
                <a:ea typeface="Verdana" pitchFamily="34" charset="0"/>
                <a:cs typeface="Verdana" pitchFamily="34" charset="0"/>
              </a:rPr>
              <a:t>(3) How many groups of </a:t>
            </a:r>
            <a:r>
              <a:rPr lang="en-US" sz="2000" dirty="0">
                <a:solidFill>
                  <a:srgbClr val="FF0000"/>
                </a:solidFill>
                <a:latin typeface="Verdana" pitchFamily="34" charset="0"/>
                <a:ea typeface="Verdana" pitchFamily="34" charset="0"/>
                <a:cs typeface="Verdana" pitchFamily="34" charset="0"/>
              </a:rPr>
              <a:t>2</a:t>
            </a:r>
            <a:r>
              <a:rPr lang="en-US" sz="2000" dirty="0">
                <a:solidFill>
                  <a:srgbClr val="3333FF"/>
                </a:solidFill>
                <a:latin typeface="Verdana" pitchFamily="34" charset="0"/>
                <a:ea typeface="Verdana" pitchFamily="34" charset="0"/>
                <a:cs typeface="Verdana" pitchFamily="34" charset="0"/>
              </a:rPr>
              <a:t> are in </a:t>
            </a:r>
            <a:r>
              <a:rPr lang="en-US" sz="2000" dirty="0">
                <a:solidFill>
                  <a:srgbClr val="FF0000"/>
                </a:solidFill>
                <a:latin typeface="Verdana" pitchFamily="34" charset="0"/>
                <a:ea typeface="Verdana" pitchFamily="34" charset="0"/>
                <a:cs typeface="Verdana" pitchFamily="34" charset="0"/>
              </a:rPr>
              <a:t>5</a:t>
            </a:r>
            <a:r>
              <a:rPr lang="en-US" sz="2000" dirty="0">
                <a:solidFill>
                  <a:srgbClr val="3333FF"/>
                </a:solidFill>
                <a:latin typeface="Verdana" pitchFamily="34" charset="0"/>
                <a:ea typeface="Verdana" pitchFamily="34" charset="0"/>
                <a:cs typeface="Verdana" pitchFamily="34" charset="0"/>
              </a:rPr>
              <a:t>?</a:t>
            </a:r>
          </a:p>
        </p:txBody>
      </p:sp>
    </p:spTree>
    <p:extLst>
      <p:ext uri="{BB962C8B-B14F-4D97-AF65-F5344CB8AC3E}">
        <p14:creationId xmlns:p14="http://schemas.microsoft.com/office/powerpoint/2010/main" val="2592293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1520"/>
          </a:xfrm>
        </p:spPr>
        <p:txBody>
          <a:bodyPr>
            <a:noAutofit/>
          </a:bodyPr>
          <a:lstStyle/>
          <a:p>
            <a:r>
              <a:rPr lang="en-US" sz="2800" dirty="0"/>
              <a:t>WHY FRACTIONS?</a:t>
            </a:r>
          </a:p>
        </p:txBody>
      </p:sp>
      <p:sp>
        <p:nvSpPr>
          <p:cNvPr id="8" name="Slide Number Placeholder 7"/>
          <p:cNvSpPr>
            <a:spLocks noGrp="1"/>
          </p:cNvSpPr>
          <p:nvPr>
            <p:ph type="sldNum" sz="quarter" idx="12"/>
          </p:nvPr>
        </p:nvSpPr>
        <p:spPr/>
        <p:txBody>
          <a:bodyPr/>
          <a:lstStyle/>
          <a:p>
            <a:endParaRPr lang="en-US" dirty="0"/>
          </a:p>
        </p:txBody>
      </p:sp>
      <p:graphicFrame>
        <p:nvGraphicFramePr>
          <p:cNvPr id="12" name="Object 11">
            <a:extLst>
              <a:ext uri="{FF2B5EF4-FFF2-40B4-BE49-F238E27FC236}">
                <a16:creationId xmlns:a16="http://schemas.microsoft.com/office/drawing/2014/main" id="{C6C1C058-D254-4181-BD62-F6DCD79D899A}"/>
              </a:ext>
            </a:extLst>
          </p:cNvPr>
          <p:cNvGraphicFramePr>
            <a:graphicFrameLocks noChangeAspect="1"/>
          </p:cNvGraphicFramePr>
          <p:nvPr>
            <p:extLst>
              <p:ext uri="{D42A27DB-BD31-4B8C-83A1-F6EECF244321}">
                <p14:modId xmlns:p14="http://schemas.microsoft.com/office/powerpoint/2010/main" val="4064486051"/>
              </p:ext>
            </p:extLst>
          </p:nvPr>
        </p:nvGraphicFramePr>
        <p:xfrm>
          <a:off x="2462440" y="4725164"/>
          <a:ext cx="1344612" cy="1119187"/>
        </p:xfrm>
        <a:graphic>
          <a:graphicData uri="http://schemas.openxmlformats.org/presentationml/2006/ole">
            <mc:AlternateContent xmlns:mc="http://schemas.openxmlformats.org/markup-compatibility/2006">
              <mc:Choice xmlns:v="urn:schemas-microsoft-com:vml" Requires="v">
                <p:oleObj spid="_x0000_s42069" name="Equation" r:id="rId4" imgW="393480" imgH="342720" progId="Equation.DSMT4">
                  <p:embed/>
                </p:oleObj>
              </mc:Choice>
              <mc:Fallback>
                <p:oleObj name="Equation" r:id="rId4" imgW="393480" imgH="342720" progId="Equation.DSMT4">
                  <p:embed/>
                  <p:pic>
                    <p:nvPicPr>
                      <p:cNvPr id="12" name="Object 11">
                        <a:extLst>
                          <a:ext uri="{FF2B5EF4-FFF2-40B4-BE49-F238E27FC236}">
                            <a16:creationId xmlns:a16="http://schemas.microsoft.com/office/drawing/2014/main" id="{C6C1C058-D254-4181-BD62-F6DCD79D899A}"/>
                          </a:ext>
                        </a:extLst>
                      </p:cNvPr>
                      <p:cNvPicPr>
                        <a:picLocks noChangeAspect="1" noChangeArrowheads="1"/>
                      </p:cNvPicPr>
                      <p:nvPr/>
                    </p:nvPicPr>
                    <p:blipFill>
                      <a:blip r:embed="rId5"/>
                      <a:srcRect/>
                      <a:stretch>
                        <a:fillRect/>
                      </a:stretch>
                    </p:blipFill>
                    <p:spPr bwMode="auto">
                      <a:xfrm>
                        <a:off x="2462440" y="4725164"/>
                        <a:ext cx="1344612" cy="1119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a:extLst>
              <a:ext uri="{FF2B5EF4-FFF2-40B4-BE49-F238E27FC236}">
                <a16:creationId xmlns:a16="http://schemas.microsoft.com/office/drawing/2014/main" id="{AF54EB89-4D74-4805-BC7F-6D8F331460C9}"/>
              </a:ext>
            </a:extLst>
          </p:cNvPr>
          <p:cNvSpPr txBox="1"/>
          <p:nvPr/>
        </p:nvSpPr>
        <p:spPr>
          <a:xfrm>
            <a:off x="500829" y="1558877"/>
            <a:ext cx="8229600" cy="1200329"/>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Cynthia has a ribbon that is 3/4 of a yard.  She wants to cut pieces that are 1/8 yard long.  How many pieces can she cut? </a:t>
            </a:r>
          </a:p>
        </p:txBody>
      </p:sp>
      <p:graphicFrame>
        <p:nvGraphicFramePr>
          <p:cNvPr id="3" name="Table 2">
            <a:extLst>
              <a:ext uri="{FF2B5EF4-FFF2-40B4-BE49-F238E27FC236}">
                <a16:creationId xmlns:a16="http://schemas.microsoft.com/office/drawing/2014/main" id="{1C91FFEE-54C1-4DE2-AFEB-E7D70A4A2AE5}"/>
              </a:ext>
            </a:extLst>
          </p:cNvPr>
          <p:cNvGraphicFramePr>
            <a:graphicFrameLocks noGrp="1"/>
          </p:cNvGraphicFramePr>
          <p:nvPr>
            <p:extLst>
              <p:ext uri="{D42A27DB-BD31-4B8C-83A1-F6EECF244321}">
                <p14:modId xmlns:p14="http://schemas.microsoft.com/office/powerpoint/2010/main" val="4008779130"/>
              </p:ext>
            </p:extLst>
          </p:nvPr>
        </p:nvGraphicFramePr>
        <p:xfrm>
          <a:off x="1524000" y="3414202"/>
          <a:ext cx="6096000" cy="3708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389282646"/>
                    </a:ext>
                  </a:extLst>
                </a:gridCol>
                <a:gridCol w="1524000">
                  <a:extLst>
                    <a:ext uri="{9D8B030D-6E8A-4147-A177-3AD203B41FA5}">
                      <a16:colId xmlns:a16="http://schemas.microsoft.com/office/drawing/2014/main" val="1552618637"/>
                    </a:ext>
                  </a:extLst>
                </a:gridCol>
                <a:gridCol w="1524000">
                  <a:extLst>
                    <a:ext uri="{9D8B030D-6E8A-4147-A177-3AD203B41FA5}">
                      <a16:colId xmlns:a16="http://schemas.microsoft.com/office/drawing/2014/main" val="3125788552"/>
                    </a:ext>
                  </a:extLst>
                </a:gridCol>
                <a:gridCol w="1524000">
                  <a:extLst>
                    <a:ext uri="{9D8B030D-6E8A-4147-A177-3AD203B41FA5}">
                      <a16:colId xmlns:a16="http://schemas.microsoft.com/office/drawing/2014/main" val="1330207388"/>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7517633"/>
                  </a:ext>
                </a:extLst>
              </a:tr>
            </a:tbl>
          </a:graphicData>
        </a:graphic>
      </p:graphicFrame>
      <p:grpSp>
        <p:nvGrpSpPr>
          <p:cNvPr id="11" name="Group 10">
            <a:extLst>
              <a:ext uri="{FF2B5EF4-FFF2-40B4-BE49-F238E27FC236}">
                <a16:creationId xmlns:a16="http://schemas.microsoft.com/office/drawing/2014/main" id="{F74959C2-C3E8-47A6-B658-22539FEE6278}"/>
              </a:ext>
            </a:extLst>
          </p:cNvPr>
          <p:cNvGrpSpPr/>
          <p:nvPr/>
        </p:nvGrpSpPr>
        <p:grpSpPr>
          <a:xfrm>
            <a:off x="2233246" y="3044872"/>
            <a:ext cx="4677508" cy="1124042"/>
            <a:chOff x="1946031" y="4819558"/>
            <a:chExt cx="4677508" cy="1124042"/>
          </a:xfrm>
        </p:grpSpPr>
        <p:cxnSp>
          <p:nvCxnSpPr>
            <p:cNvPr id="9" name="Straight Connector 8">
              <a:extLst>
                <a:ext uri="{FF2B5EF4-FFF2-40B4-BE49-F238E27FC236}">
                  <a16:creationId xmlns:a16="http://schemas.microsoft.com/office/drawing/2014/main" id="{C8411F3A-B17D-49D0-B03D-AD56158812DF}"/>
                </a:ext>
              </a:extLst>
            </p:cNvPr>
            <p:cNvCxnSpPr/>
            <p:nvPr/>
          </p:nvCxnSpPr>
          <p:spPr>
            <a:xfrm>
              <a:off x="1946031" y="4819558"/>
              <a:ext cx="0" cy="1124042"/>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53DA160-4881-4D33-8118-3B8B540D4297}"/>
                </a:ext>
              </a:extLst>
            </p:cNvPr>
            <p:cNvCxnSpPr/>
            <p:nvPr/>
          </p:nvCxnSpPr>
          <p:spPr>
            <a:xfrm>
              <a:off x="3505200" y="4819558"/>
              <a:ext cx="0" cy="1124042"/>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F6CB201-13BD-4BE6-9A37-A17D7ACA3E3A}"/>
                </a:ext>
              </a:extLst>
            </p:cNvPr>
            <p:cNvCxnSpPr/>
            <p:nvPr/>
          </p:nvCxnSpPr>
          <p:spPr>
            <a:xfrm>
              <a:off x="5064369" y="4819558"/>
              <a:ext cx="0" cy="1124042"/>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C19BFE4-C838-4D87-99D0-A7F033E9B8F9}"/>
                </a:ext>
              </a:extLst>
            </p:cNvPr>
            <p:cNvCxnSpPr/>
            <p:nvPr/>
          </p:nvCxnSpPr>
          <p:spPr>
            <a:xfrm>
              <a:off x="6623539" y="4819558"/>
              <a:ext cx="0" cy="1124042"/>
            </a:xfrm>
            <a:prstGeom prst="line">
              <a:avLst/>
            </a:prstGeom>
            <a:ln w="19050"/>
          </p:spPr>
          <p:style>
            <a:lnRef idx="1">
              <a:schemeClr val="dk1"/>
            </a:lnRef>
            <a:fillRef idx="0">
              <a:schemeClr val="dk1"/>
            </a:fillRef>
            <a:effectRef idx="0">
              <a:schemeClr val="dk1"/>
            </a:effectRef>
            <a:fontRef idx="minor">
              <a:schemeClr val="tx1"/>
            </a:fontRef>
          </p:style>
        </p:cxnSp>
      </p:grpSp>
      <p:sp>
        <p:nvSpPr>
          <p:cNvPr id="6" name="TextBox 5">
            <a:extLst>
              <a:ext uri="{FF2B5EF4-FFF2-40B4-BE49-F238E27FC236}">
                <a16:creationId xmlns:a16="http://schemas.microsoft.com/office/drawing/2014/main" id="{F9DA9E02-8139-4921-A593-5012F36581B3}"/>
              </a:ext>
            </a:extLst>
          </p:cNvPr>
          <p:cNvSpPr txBox="1"/>
          <p:nvPr/>
        </p:nvSpPr>
        <p:spPr>
          <a:xfrm>
            <a:off x="1625956" y="3777515"/>
            <a:ext cx="319315" cy="461665"/>
          </a:xfrm>
          <a:prstGeom prst="rect">
            <a:avLst/>
          </a:prstGeom>
          <a:noFill/>
        </p:spPr>
        <p:txBody>
          <a:bodyPr wrap="square" rtlCol="0">
            <a:spAutoFit/>
          </a:bodyPr>
          <a:lstStyle/>
          <a:p>
            <a:r>
              <a:rPr lang="en-US" sz="2400" dirty="0">
                <a:solidFill>
                  <a:schemeClr val="accent4">
                    <a:lumMod val="75000"/>
                  </a:schemeClr>
                </a:solidFill>
              </a:rPr>
              <a:t>1</a:t>
            </a:r>
          </a:p>
        </p:txBody>
      </p:sp>
      <p:sp>
        <p:nvSpPr>
          <p:cNvPr id="18" name="TextBox 17">
            <a:extLst>
              <a:ext uri="{FF2B5EF4-FFF2-40B4-BE49-F238E27FC236}">
                <a16:creationId xmlns:a16="http://schemas.microsoft.com/office/drawing/2014/main" id="{1B351ADE-2693-410B-81E4-C7182708F2C3}"/>
              </a:ext>
            </a:extLst>
          </p:cNvPr>
          <p:cNvSpPr txBox="1"/>
          <p:nvPr/>
        </p:nvSpPr>
        <p:spPr>
          <a:xfrm>
            <a:off x="2462440" y="3787750"/>
            <a:ext cx="319315" cy="461665"/>
          </a:xfrm>
          <a:prstGeom prst="rect">
            <a:avLst/>
          </a:prstGeom>
          <a:noFill/>
        </p:spPr>
        <p:txBody>
          <a:bodyPr wrap="square" rtlCol="0">
            <a:spAutoFit/>
          </a:bodyPr>
          <a:lstStyle/>
          <a:p>
            <a:r>
              <a:rPr lang="en-US" sz="2400" dirty="0">
                <a:solidFill>
                  <a:schemeClr val="accent4">
                    <a:lumMod val="75000"/>
                  </a:schemeClr>
                </a:solidFill>
              </a:rPr>
              <a:t>2</a:t>
            </a:r>
          </a:p>
        </p:txBody>
      </p:sp>
      <p:sp>
        <p:nvSpPr>
          <p:cNvPr id="19" name="TextBox 18">
            <a:extLst>
              <a:ext uri="{FF2B5EF4-FFF2-40B4-BE49-F238E27FC236}">
                <a16:creationId xmlns:a16="http://schemas.microsoft.com/office/drawing/2014/main" id="{3E82A0DB-21DD-47E3-8435-1A36AA10C809}"/>
              </a:ext>
            </a:extLst>
          </p:cNvPr>
          <p:cNvSpPr txBox="1"/>
          <p:nvPr/>
        </p:nvSpPr>
        <p:spPr>
          <a:xfrm>
            <a:off x="3214877" y="3782958"/>
            <a:ext cx="319315" cy="461665"/>
          </a:xfrm>
          <a:prstGeom prst="rect">
            <a:avLst/>
          </a:prstGeom>
          <a:noFill/>
        </p:spPr>
        <p:txBody>
          <a:bodyPr wrap="square" rtlCol="0">
            <a:spAutoFit/>
          </a:bodyPr>
          <a:lstStyle/>
          <a:p>
            <a:r>
              <a:rPr lang="en-US" sz="2400" dirty="0">
                <a:solidFill>
                  <a:schemeClr val="accent4">
                    <a:lumMod val="75000"/>
                  </a:schemeClr>
                </a:solidFill>
              </a:rPr>
              <a:t>3</a:t>
            </a:r>
          </a:p>
        </p:txBody>
      </p:sp>
      <p:sp>
        <p:nvSpPr>
          <p:cNvPr id="20" name="TextBox 19">
            <a:extLst>
              <a:ext uri="{FF2B5EF4-FFF2-40B4-BE49-F238E27FC236}">
                <a16:creationId xmlns:a16="http://schemas.microsoft.com/office/drawing/2014/main" id="{4F60B2FE-07E6-4D84-98FF-A71EBAB334AA}"/>
              </a:ext>
            </a:extLst>
          </p:cNvPr>
          <p:cNvSpPr txBox="1"/>
          <p:nvPr/>
        </p:nvSpPr>
        <p:spPr>
          <a:xfrm>
            <a:off x="3987381" y="3807061"/>
            <a:ext cx="319315" cy="461665"/>
          </a:xfrm>
          <a:prstGeom prst="rect">
            <a:avLst/>
          </a:prstGeom>
          <a:noFill/>
        </p:spPr>
        <p:txBody>
          <a:bodyPr wrap="square" rtlCol="0">
            <a:spAutoFit/>
          </a:bodyPr>
          <a:lstStyle/>
          <a:p>
            <a:r>
              <a:rPr lang="en-US" sz="2400" dirty="0">
                <a:solidFill>
                  <a:schemeClr val="accent4">
                    <a:lumMod val="75000"/>
                  </a:schemeClr>
                </a:solidFill>
              </a:rPr>
              <a:t>4</a:t>
            </a:r>
          </a:p>
        </p:txBody>
      </p:sp>
      <p:sp>
        <p:nvSpPr>
          <p:cNvPr id="21" name="TextBox 20">
            <a:extLst>
              <a:ext uri="{FF2B5EF4-FFF2-40B4-BE49-F238E27FC236}">
                <a16:creationId xmlns:a16="http://schemas.microsoft.com/office/drawing/2014/main" id="{7B87F5A9-0432-4BCE-9033-F4F484529111}"/>
              </a:ext>
            </a:extLst>
          </p:cNvPr>
          <p:cNvSpPr txBox="1"/>
          <p:nvPr/>
        </p:nvSpPr>
        <p:spPr>
          <a:xfrm>
            <a:off x="4803076" y="3792547"/>
            <a:ext cx="319315" cy="461665"/>
          </a:xfrm>
          <a:prstGeom prst="rect">
            <a:avLst/>
          </a:prstGeom>
          <a:noFill/>
        </p:spPr>
        <p:txBody>
          <a:bodyPr wrap="square" rtlCol="0">
            <a:spAutoFit/>
          </a:bodyPr>
          <a:lstStyle/>
          <a:p>
            <a:r>
              <a:rPr lang="en-US" sz="2400" dirty="0">
                <a:solidFill>
                  <a:schemeClr val="accent4">
                    <a:lumMod val="75000"/>
                  </a:schemeClr>
                </a:solidFill>
              </a:rPr>
              <a:t>5</a:t>
            </a:r>
          </a:p>
        </p:txBody>
      </p:sp>
      <p:sp>
        <p:nvSpPr>
          <p:cNvPr id="22" name="TextBox 21">
            <a:extLst>
              <a:ext uri="{FF2B5EF4-FFF2-40B4-BE49-F238E27FC236}">
                <a16:creationId xmlns:a16="http://schemas.microsoft.com/office/drawing/2014/main" id="{9583C636-5C82-4F5E-89B9-4316C0604692}"/>
              </a:ext>
            </a:extLst>
          </p:cNvPr>
          <p:cNvSpPr txBox="1"/>
          <p:nvPr/>
        </p:nvSpPr>
        <p:spPr>
          <a:xfrm>
            <a:off x="5512322" y="3730005"/>
            <a:ext cx="319315" cy="461665"/>
          </a:xfrm>
          <a:prstGeom prst="rect">
            <a:avLst/>
          </a:prstGeom>
          <a:noFill/>
        </p:spPr>
        <p:txBody>
          <a:bodyPr wrap="square" rtlCol="0">
            <a:spAutoFit/>
          </a:bodyPr>
          <a:lstStyle/>
          <a:p>
            <a:r>
              <a:rPr lang="en-US" sz="2400" dirty="0">
                <a:solidFill>
                  <a:schemeClr val="accent4">
                    <a:lumMod val="75000"/>
                  </a:schemeClr>
                </a:solidFill>
              </a:rPr>
              <a:t>6</a:t>
            </a:r>
          </a:p>
        </p:txBody>
      </p:sp>
      <p:graphicFrame>
        <p:nvGraphicFramePr>
          <p:cNvPr id="23" name="Object 22">
            <a:extLst>
              <a:ext uri="{FF2B5EF4-FFF2-40B4-BE49-F238E27FC236}">
                <a16:creationId xmlns:a16="http://schemas.microsoft.com/office/drawing/2014/main" id="{B36BDE72-2D01-4F65-82E8-E4293205A995}"/>
              </a:ext>
            </a:extLst>
          </p:cNvPr>
          <p:cNvGraphicFramePr>
            <a:graphicFrameLocks noChangeAspect="1"/>
          </p:cNvGraphicFramePr>
          <p:nvPr>
            <p:extLst>
              <p:ext uri="{D42A27DB-BD31-4B8C-83A1-F6EECF244321}">
                <p14:modId xmlns:p14="http://schemas.microsoft.com/office/powerpoint/2010/main" val="1226673324"/>
              </p:ext>
            </p:extLst>
          </p:nvPr>
        </p:nvGraphicFramePr>
        <p:xfrm>
          <a:off x="3695945" y="4737411"/>
          <a:ext cx="1517650" cy="1077912"/>
        </p:xfrm>
        <a:graphic>
          <a:graphicData uri="http://schemas.openxmlformats.org/presentationml/2006/ole">
            <mc:AlternateContent xmlns:mc="http://schemas.openxmlformats.org/markup-compatibility/2006">
              <mc:Choice xmlns:v="urn:schemas-microsoft-com:vml" Requires="v">
                <p:oleObj spid="_x0000_s42070" name="Equation" r:id="rId6" imgW="444240" imgH="330120" progId="Equation.DSMT4">
                  <p:embed/>
                </p:oleObj>
              </mc:Choice>
              <mc:Fallback>
                <p:oleObj name="Equation" r:id="rId6" imgW="444240" imgH="330120" progId="Equation.DSMT4">
                  <p:embed/>
                  <p:pic>
                    <p:nvPicPr>
                      <p:cNvPr id="12" name="Object 11">
                        <a:extLst>
                          <a:ext uri="{FF2B5EF4-FFF2-40B4-BE49-F238E27FC236}">
                            <a16:creationId xmlns:a16="http://schemas.microsoft.com/office/drawing/2014/main" id="{C6C1C058-D254-4181-BD62-F6DCD79D899A}"/>
                          </a:ext>
                        </a:extLst>
                      </p:cNvPr>
                      <p:cNvPicPr>
                        <a:picLocks noChangeAspect="1" noChangeArrowheads="1"/>
                      </p:cNvPicPr>
                      <p:nvPr/>
                    </p:nvPicPr>
                    <p:blipFill>
                      <a:blip r:embed="rId7"/>
                      <a:srcRect/>
                      <a:stretch>
                        <a:fillRect/>
                      </a:stretch>
                    </p:blipFill>
                    <p:spPr bwMode="auto">
                      <a:xfrm>
                        <a:off x="3695945" y="4737411"/>
                        <a:ext cx="1517650" cy="1077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23">
            <a:extLst>
              <a:ext uri="{FF2B5EF4-FFF2-40B4-BE49-F238E27FC236}">
                <a16:creationId xmlns:a16="http://schemas.microsoft.com/office/drawing/2014/main" id="{A2A34F0F-989D-4F8A-A253-563477068234}"/>
              </a:ext>
            </a:extLst>
          </p:cNvPr>
          <p:cNvGraphicFramePr>
            <a:graphicFrameLocks noChangeAspect="1"/>
          </p:cNvGraphicFramePr>
          <p:nvPr>
            <p:extLst>
              <p:ext uri="{D42A27DB-BD31-4B8C-83A1-F6EECF244321}">
                <p14:modId xmlns:p14="http://schemas.microsoft.com/office/powerpoint/2010/main" val="1357181767"/>
              </p:ext>
            </p:extLst>
          </p:nvPr>
        </p:nvGraphicFramePr>
        <p:xfrm>
          <a:off x="5137028" y="4760167"/>
          <a:ext cx="1820863" cy="1077912"/>
        </p:xfrm>
        <a:graphic>
          <a:graphicData uri="http://schemas.openxmlformats.org/presentationml/2006/ole">
            <mc:AlternateContent xmlns:mc="http://schemas.openxmlformats.org/markup-compatibility/2006">
              <mc:Choice xmlns:v="urn:schemas-microsoft-com:vml" Requires="v">
                <p:oleObj spid="_x0000_s42071" name="Equation" r:id="rId8" imgW="533160" imgH="330120" progId="Equation.DSMT4">
                  <p:embed/>
                </p:oleObj>
              </mc:Choice>
              <mc:Fallback>
                <p:oleObj name="Equation" r:id="rId8" imgW="533160" imgH="330120" progId="Equation.DSMT4">
                  <p:embed/>
                  <p:pic>
                    <p:nvPicPr>
                      <p:cNvPr id="12" name="Object 11">
                        <a:extLst>
                          <a:ext uri="{FF2B5EF4-FFF2-40B4-BE49-F238E27FC236}">
                            <a16:creationId xmlns:a16="http://schemas.microsoft.com/office/drawing/2014/main" id="{C6C1C058-D254-4181-BD62-F6DCD79D899A}"/>
                          </a:ext>
                        </a:extLst>
                      </p:cNvPr>
                      <p:cNvPicPr>
                        <a:picLocks noChangeAspect="1" noChangeArrowheads="1"/>
                      </p:cNvPicPr>
                      <p:nvPr/>
                    </p:nvPicPr>
                    <p:blipFill>
                      <a:blip r:embed="rId9"/>
                      <a:srcRect/>
                      <a:stretch>
                        <a:fillRect/>
                      </a:stretch>
                    </p:blipFill>
                    <p:spPr bwMode="auto">
                      <a:xfrm>
                        <a:off x="5137028" y="4760167"/>
                        <a:ext cx="1820863" cy="1077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a:extLst>
              <a:ext uri="{FF2B5EF4-FFF2-40B4-BE49-F238E27FC236}">
                <a16:creationId xmlns:a16="http://schemas.microsoft.com/office/drawing/2014/main" id="{823B0008-3BB0-484C-8190-D1051EF9F7E0}"/>
              </a:ext>
            </a:extLst>
          </p:cNvPr>
          <p:cNvSpPr txBox="1"/>
          <p:nvPr/>
        </p:nvSpPr>
        <p:spPr>
          <a:xfrm>
            <a:off x="4045298" y="5901585"/>
            <a:ext cx="1306286" cy="461665"/>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WHY?</a:t>
            </a:r>
          </a:p>
        </p:txBody>
      </p:sp>
    </p:spTree>
    <p:extLst>
      <p:ext uri="{BB962C8B-B14F-4D97-AF65-F5344CB8AC3E}">
        <p14:creationId xmlns:p14="http://schemas.microsoft.com/office/powerpoint/2010/main" val="236201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20" grpId="0"/>
      <p:bldP spid="21" grpId="0"/>
      <p:bldP spid="2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179692" cy="685800"/>
          </a:xfrm>
        </p:spPr>
        <p:txBody>
          <a:bodyPr>
            <a:noAutofit/>
          </a:bodyPr>
          <a:lstStyle/>
          <a:p>
            <a:r>
              <a:rPr lang="en-US" sz="2800" dirty="0"/>
              <a:t>ANALYZING PROBLEMS 3-4</a:t>
            </a:r>
          </a:p>
        </p:txBody>
      </p:sp>
      <p:sp>
        <p:nvSpPr>
          <p:cNvPr id="4098" name="AutoShape 2"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37" name="Straight Connector 36"/>
          <p:cNvCxnSpPr/>
          <p:nvPr/>
        </p:nvCxnSpPr>
        <p:spPr>
          <a:xfrm>
            <a:off x="4306725" y="1019712"/>
            <a:ext cx="0" cy="4564443"/>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747390" y="3800964"/>
            <a:ext cx="3241470" cy="369332"/>
          </a:xfrm>
          <a:prstGeom prst="rect">
            <a:avLst/>
          </a:prstGeom>
          <a:noFill/>
        </p:spPr>
        <p:txBody>
          <a:bodyPr wrap="square" rtlCol="0">
            <a:spAutoFit/>
          </a:bodyPr>
          <a:lstStyle/>
          <a:p>
            <a:pPr marL="457200" indent="-457200"/>
            <a:r>
              <a:rPr lang="en-US" dirty="0">
                <a:solidFill>
                  <a:srgbClr val="FF0000"/>
                </a:solidFill>
                <a:latin typeface="Verdana" pitchFamily="34" charset="0"/>
                <a:ea typeface="Verdana" pitchFamily="34" charset="0"/>
                <a:cs typeface="Verdana" pitchFamily="34" charset="0"/>
              </a:rPr>
              <a:t>measure out groups of 2</a:t>
            </a:r>
          </a:p>
        </p:txBody>
      </p:sp>
      <p:grpSp>
        <p:nvGrpSpPr>
          <p:cNvPr id="194" name="Group 193"/>
          <p:cNvGrpSpPr/>
          <p:nvPr/>
        </p:nvGrpSpPr>
        <p:grpSpPr>
          <a:xfrm>
            <a:off x="327519" y="1095131"/>
            <a:ext cx="3986573" cy="400110"/>
            <a:chOff x="327519" y="962399"/>
            <a:chExt cx="3986573" cy="400110"/>
          </a:xfrm>
        </p:grpSpPr>
        <p:sp>
          <p:nvSpPr>
            <p:cNvPr id="6" name="TextBox 5"/>
            <p:cNvSpPr txBox="1"/>
            <p:nvPr/>
          </p:nvSpPr>
          <p:spPr>
            <a:xfrm>
              <a:off x="327519" y="962399"/>
              <a:ext cx="3986573" cy="400110"/>
            </a:xfrm>
            <a:prstGeom prst="rect">
              <a:avLst/>
            </a:prstGeom>
            <a:noFill/>
          </p:spPr>
          <p:txBody>
            <a:bodyPr wrap="square" rtlCol="0">
              <a:spAutoFit/>
            </a:bodyPr>
            <a:lstStyle/>
            <a:p>
              <a:pPr marL="457200" indent="-457200"/>
              <a:r>
                <a:rPr lang="en-US" sz="2000" dirty="0">
                  <a:latin typeface="Verdana" pitchFamily="34" charset="0"/>
                  <a:ea typeface="Verdana" pitchFamily="34" charset="0"/>
                  <a:cs typeface="Verdana" pitchFamily="34" charset="0"/>
                </a:rPr>
                <a:t> Groups of 2 in 5        5 ÷ 2</a:t>
              </a:r>
            </a:p>
          </p:txBody>
        </p:sp>
        <p:cxnSp>
          <p:nvCxnSpPr>
            <p:cNvPr id="86" name="Straight Arrow Connector 85"/>
            <p:cNvCxnSpPr/>
            <p:nvPr/>
          </p:nvCxnSpPr>
          <p:spPr>
            <a:xfrm>
              <a:off x="2719758" y="1156708"/>
              <a:ext cx="41848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88" name="Group 187"/>
          <p:cNvGrpSpPr/>
          <p:nvPr/>
        </p:nvGrpSpPr>
        <p:grpSpPr>
          <a:xfrm>
            <a:off x="1395098" y="2440746"/>
            <a:ext cx="1946054" cy="1015980"/>
            <a:chOff x="986954" y="2052502"/>
            <a:chExt cx="1946054" cy="1015980"/>
          </a:xfrm>
        </p:grpSpPr>
        <p:sp>
          <p:nvSpPr>
            <p:cNvPr id="88" name="Oval 87"/>
            <p:cNvSpPr/>
            <p:nvPr/>
          </p:nvSpPr>
          <p:spPr>
            <a:xfrm>
              <a:off x="990854" y="2052502"/>
              <a:ext cx="457200" cy="457200"/>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1746582" y="2052502"/>
              <a:ext cx="457200" cy="457200"/>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2475808" y="2052502"/>
              <a:ext cx="457200" cy="457200"/>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986954" y="2611282"/>
              <a:ext cx="457200" cy="457200"/>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1767828" y="2611282"/>
              <a:ext cx="457200" cy="457200"/>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BD7EDF42-0F33-4365-BE8F-0D181E092ACE}"/>
              </a:ext>
            </a:extLst>
          </p:cNvPr>
          <p:cNvGrpSpPr/>
          <p:nvPr/>
        </p:nvGrpSpPr>
        <p:grpSpPr>
          <a:xfrm>
            <a:off x="1294808" y="2265013"/>
            <a:ext cx="2090547" cy="1280160"/>
            <a:chOff x="1316565" y="2308656"/>
            <a:chExt cx="2090547" cy="1280160"/>
          </a:xfrm>
        </p:grpSpPr>
        <p:sp>
          <p:nvSpPr>
            <p:cNvPr id="135" name="Rounded Rectangle 134"/>
            <p:cNvSpPr/>
            <p:nvPr/>
          </p:nvSpPr>
          <p:spPr>
            <a:xfrm>
              <a:off x="2096091" y="2308656"/>
              <a:ext cx="594360" cy="128016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ounded Rectangle 135"/>
            <p:cNvSpPr/>
            <p:nvPr/>
          </p:nvSpPr>
          <p:spPr>
            <a:xfrm>
              <a:off x="1316565" y="2308656"/>
              <a:ext cx="594360" cy="128016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ounded Rectangle 136"/>
            <p:cNvSpPr/>
            <p:nvPr/>
          </p:nvSpPr>
          <p:spPr>
            <a:xfrm>
              <a:off x="2812752" y="2308656"/>
              <a:ext cx="594360" cy="128016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5" name="TextBox 144"/>
          <p:cNvSpPr txBox="1"/>
          <p:nvPr/>
        </p:nvSpPr>
        <p:spPr>
          <a:xfrm>
            <a:off x="722763" y="1754070"/>
            <a:ext cx="3290725" cy="369332"/>
          </a:xfrm>
          <a:prstGeom prst="rect">
            <a:avLst/>
          </a:prstGeom>
          <a:noFill/>
        </p:spPr>
        <p:txBody>
          <a:bodyPr wrap="square" rtlCol="0">
            <a:spAutoFit/>
          </a:bodyPr>
          <a:lstStyle/>
          <a:p>
            <a:pPr marL="457200" indent="-457200"/>
            <a:r>
              <a:rPr lang="en-US" dirty="0">
                <a:solidFill>
                  <a:srgbClr val="008000"/>
                </a:solidFill>
                <a:latin typeface="Verdana" pitchFamily="34" charset="0"/>
                <a:ea typeface="Verdana" pitchFamily="34" charset="0"/>
                <a:cs typeface="Verdana" pitchFamily="34" charset="0"/>
              </a:rPr>
              <a:t>5 is the whole amount</a:t>
            </a:r>
          </a:p>
        </p:txBody>
      </p:sp>
      <p:grpSp>
        <p:nvGrpSpPr>
          <p:cNvPr id="55" name="Group 164"/>
          <p:cNvGrpSpPr/>
          <p:nvPr/>
        </p:nvGrpSpPr>
        <p:grpSpPr>
          <a:xfrm>
            <a:off x="5681299" y="2446436"/>
            <a:ext cx="1781255" cy="903019"/>
            <a:chOff x="6048704" y="2761312"/>
            <a:chExt cx="1469635" cy="731520"/>
          </a:xfrm>
        </p:grpSpPr>
        <p:sp>
          <p:nvSpPr>
            <p:cNvPr id="56" name="Rectangle 55"/>
            <p:cNvSpPr/>
            <p:nvPr/>
          </p:nvSpPr>
          <p:spPr>
            <a:xfrm>
              <a:off x="6048704" y="2761312"/>
              <a:ext cx="182880" cy="731520"/>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231584" y="2761312"/>
              <a:ext cx="182880" cy="731520"/>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6416714" y="2761312"/>
              <a:ext cx="182880" cy="731520"/>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599594" y="2761312"/>
              <a:ext cx="182880" cy="731520"/>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6784569" y="2761312"/>
              <a:ext cx="182880" cy="731520"/>
            </a:xfrm>
            <a:prstGeom prst="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6967449" y="2761312"/>
              <a:ext cx="182880" cy="7315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7152579" y="2761312"/>
              <a:ext cx="182880" cy="7315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335459" y="2761312"/>
              <a:ext cx="182880" cy="7315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DD5528E7-7259-4DDC-BCF6-6C531394B08B}"/>
              </a:ext>
            </a:extLst>
          </p:cNvPr>
          <p:cNvGrpSpPr/>
          <p:nvPr/>
        </p:nvGrpSpPr>
        <p:grpSpPr>
          <a:xfrm>
            <a:off x="5681299" y="2335215"/>
            <a:ext cx="1363947" cy="1128774"/>
            <a:chOff x="5681299" y="2335215"/>
            <a:chExt cx="1363947" cy="1128774"/>
          </a:xfrm>
        </p:grpSpPr>
        <p:sp>
          <p:nvSpPr>
            <p:cNvPr id="64" name="Rounded Rectangle 63"/>
            <p:cNvSpPr/>
            <p:nvPr/>
          </p:nvSpPr>
          <p:spPr>
            <a:xfrm>
              <a:off x="6146500" y="2335215"/>
              <a:ext cx="458691" cy="112877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ounded Rectangle 64"/>
            <p:cNvSpPr/>
            <p:nvPr/>
          </p:nvSpPr>
          <p:spPr>
            <a:xfrm>
              <a:off x="5681299" y="2335215"/>
              <a:ext cx="458691" cy="112877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ounded Rectangle 65"/>
            <p:cNvSpPr/>
            <p:nvPr/>
          </p:nvSpPr>
          <p:spPr>
            <a:xfrm>
              <a:off x="6586555" y="2335215"/>
              <a:ext cx="458691" cy="112877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821627" y="1743075"/>
            <a:ext cx="3535918" cy="444500"/>
            <a:chOff x="4432215" y="1743075"/>
            <a:chExt cx="3535918" cy="444500"/>
          </a:xfrm>
        </p:grpSpPr>
        <p:sp>
          <p:nvSpPr>
            <p:cNvPr id="69" name="TextBox 68"/>
            <p:cNvSpPr txBox="1"/>
            <p:nvPr/>
          </p:nvSpPr>
          <p:spPr>
            <a:xfrm>
              <a:off x="4677408" y="1754070"/>
              <a:ext cx="3290725" cy="369332"/>
            </a:xfrm>
            <a:prstGeom prst="rect">
              <a:avLst/>
            </a:prstGeom>
            <a:noFill/>
          </p:spPr>
          <p:txBody>
            <a:bodyPr wrap="square" rtlCol="0">
              <a:spAutoFit/>
            </a:bodyPr>
            <a:lstStyle/>
            <a:p>
              <a:pPr marL="457200" indent="-457200"/>
              <a:r>
                <a:rPr lang="en-US" dirty="0">
                  <a:solidFill>
                    <a:srgbClr val="008000"/>
                  </a:solidFill>
                  <a:latin typeface="Verdana" pitchFamily="34" charset="0"/>
                  <a:ea typeface="Verdana" pitchFamily="34" charset="0"/>
                  <a:cs typeface="Verdana" pitchFamily="34" charset="0"/>
                </a:rPr>
                <a:t>is the whole amount</a:t>
              </a:r>
            </a:p>
          </p:txBody>
        </p:sp>
        <p:graphicFrame>
          <p:nvGraphicFramePr>
            <p:cNvPr id="87" name="Object 12"/>
            <p:cNvGraphicFramePr>
              <a:graphicFrameLocks noChangeAspect="1"/>
            </p:cNvGraphicFramePr>
            <p:nvPr>
              <p:extLst/>
            </p:nvPr>
          </p:nvGraphicFramePr>
          <p:xfrm>
            <a:off x="4432215" y="1743075"/>
            <a:ext cx="176213" cy="444500"/>
          </p:xfrm>
          <a:graphic>
            <a:graphicData uri="http://schemas.openxmlformats.org/presentationml/2006/ole">
              <mc:AlternateContent xmlns:mc="http://schemas.openxmlformats.org/markup-compatibility/2006">
                <mc:Choice xmlns:v="urn:schemas-microsoft-com:vml" Requires="v">
                  <p:oleObj spid="_x0000_s35464" name="Equation" r:id="rId4" imgW="182520" imgH="429480" progId="Equation.DSMT4">
                    <p:embed/>
                  </p:oleObj>
                </mc:Choice>
                <mc:Fallback>
                  <p:oleObj name="Equation" r:id="rId4" imgW="182520" imgH="429480" progId="Equation.DSMT4">
                    <p:embed/>
                    <p:pic>
                      <p:nvPicPr>
                        <p:cNvPr id="87"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2215" y="1743075"/>
                          <a:ext cx="1762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3" name="Group 12">
            <a:extLst>
              <a:ext uri="{FF2B5EF4-FFF2-40B4-BE49-F238E27FC236}">
                <a16:creationId xmlns:a16="http://schemas.microsoft.com/office/drawing/2014/main" id="{6A438262-EA77-4A41-8849-9B769BB7F0C4}"/>
              </a:ext>
            </a:extLst>
          </p:cNvPr>
          <p:cNvGrpSpPr/>
          <p:nvPr/>
        </p:nvGrpSpPr>
        <p:grpSpPr>
          <a:xfrm>
            <a:off x="4968851" y="3651735"/>
            <a:ext cx="3241470" cy="444500"/>
            <a:chOff x="4968851" y="3749208"/>
            <a:chExt cx="3241470" cy="444500"/>
          </a:xfrm>
        </p:grpSpPr>
        <p:sp>
          <p:nvSpPr>
            <p:cNvPr id="70" name="TextBox 69"/>
            <p:cNvSpPr txBox="1"/>
            <p:nvPr/>
          </p:nvSpPr>
          <p:spPr>
            <a:xfrm>
              <a:off x="4968851" y="3800964"/>
              <a:ext cx="3241470" cy="369332"/>
            </a:xfrm>
            <a:prstGeom prst="rect">
              <a:avLst/>
            </a:prstGeom>
            <a:noFill/>
          </p:spPr>
          <p:txBody>
            <a:bodyPr wrap="square" rtlCol="0">
              <a:spAutoFit/>
            </a:bodyPr>
            <a:lstStyle/>
            <a:p>
              <a:pPr marL="457200" indent="-457200"/>
              <a:r>
                <a:rPr lang="en-US" dirty="0">
                  <a:solidFill>
                    <a:srgbClr val="FF0000"/>
                  </a:solidFill>
                  <a:latin typeface="Verdana" pitchFamily="34" charset="0"/>
                  <a:ea typeface="Verdana" pitchFamily="34" charset="0"/>
                  <a:cs typeface="Verdana" pitchFamily="34" charset="0"/>
                </a:rPr>
                <a:t>measure out groups of </a:t>
              </a:r>
            </a:p>
          </p:txBody>
        </p:sp>
        <p:graphicFrame>
          <p:nvGraphicFramePr>
            <p:cNvPr id="95" name="Object 12"/>
            <p:cNvGraphicFramePr>
              <a:graphicFrameLocks noChangeAspect="1"/>
            </p:cNvGraphicFramePr>
            <p:nvPr>
              <p:extLst>
                <p:ext uri="{D42A27DB-BD31-4B8C-83A1-F6EECF244321}">
                  <p14:modId xmlns:p14="http://schemas.microsoft.com/office/powerpoint/2010/main" val="2931029611"/>
                </p:ext>
              </p:extLst>
            </p:nvPr>
          </p:nvGraphicFramePr>
          <p:xfrm>
            <a:off x="7778624" y="3749208"/>
            <a:ext cx="176213" cy="444500"/>
          </p:xfrm>
          <a:graphic>
            <a:graphicData uri="http://schemas.openxmlformats.org/presentationml/2006/ole">
              <mc:AlternateContent xmlns:mc="http://schemas.openxmlformats.org/markup-compatibility/2006">
                <mc:Choice xmlns:v="urn:schemas-microsoft-com:vml" Requires="v">
                  <p:oleObj spid="_x0000_s35465" name="Equation" r:id="rId6" imgW="182520" imgH="429480" progId="Equation.DSMT4">
                    <p:embed/>
                  </p:oleObj>
                </mc:Choice>
                <mc:Fallback>
                  <p:oleObj name="Equation" r:id="rId6" imgW="182520" imgH="429480" progId="Equation.DSMT4">
                    <p:embed/>
                    <p:pic>
                      <p:nvPicPr>
                        <p:cNvPr id="95"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8624" y="3749208"/>
                          <a:ext cx="1762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9" name="Group 8">
            <a:extLst>
              <a:ext uri="{FF2B5EF4-FFF2-40B4-BE49-F238E27FC236}">
                <a16:creationId xmlns:a16="http://schemas.microsoft.com/office/drawing/2014/main" id="{05A16191-55CA-4D1D-B24A-B2F624BA7AA5}"/>
              </a:ext>
            </a:extLst>
          </p:cNvPr>
          <p:cNvGrpSpPr/>
          <p:nvPr/>
        </p:nvGrpSpPr>
        <p:grpSpPr>
          <a:xfrm>
            <a:off x="4411263" y="4186004"/>
            <a:ext cx="4097128" cy="1017940"/>
            <a:chOff x="9484146" y="4363953"/>
            <a:chExt cx="4097128" cy="1017940"/>
          </a:xfrm>
        </p:grpSpPr>
        <p:sp>
          <p:nvSpPr>
            <p:cNvPr id="71" name="TextBox 70"/>
            <p:cNvSpPr txBox="1"/>
            <p:nvPr/>
          </p:nvSpPr>
          <p:spPr>
            <a:xfrm>
              <a:off x="9484146" y="4363953"/>
              <a:ext cx="4063856" cy="1015663"/>
            </a:xfrm>
            <a:prstGeom prst="rect">
              <a:avLst/>
            </a:prstGeom>
            <a:noFill/>
          </p:spPr>
          <p:txBody>
            <a:bodyPr wrap="square" rtlCol="0">
              <a:spAutoFit/>
            </a:bodyPr>
            <a:lstStyle/>
            <a:p>
              <a:pPr marL="457200" indent="-457200">
                <a:lnSpc>
                  <a:spcPct val="150000"/>
                </a:lnSpc>
              </a:pPr>
              <a:r>
                <a:rPr lang="en-US" sz="2000" dirty="0">
                  <a:latin typeface="Verdana" pitchFamily="34" charset="0"/>
                  <a:ea typeface="Verdana" pitchFamily="34" charset="0"/>
                  <a:cs typeface="Verdana" pitchFamily="34" charset="0"/>
                </a:rPr>
                <a:t>There are 2    groups of     in   </a:t>
              </a:r>
            </a:p>
            <a:p>
              <a:pPr marL="457200" indent="-457200" algn="ctr">
                <a:lnSpc>
                  <a:spcPct val="150000"/>
                </a:lnSpc>
              </a:pPr>
              <a:r>
                <a:rPr lang="en-US" sz="2000" dirty="0">
                  <a:latin typeface="Verdana" pitchFamily="34" charset="0"/>
                  <a:ea typeface="Verdana" pitchFamily="34" charset="0"/>
                  <a:cs typeface="Verdana" pitchFamily="34" charset="0"/>
                </a:rPr>
                <a:t>so 	  ÷   = 2</a:t>
              </a:r>
            </a:p>
          </p:txBody>
        </p:sp>
        <p:graphicFrame>
          <p:nvGraphicFramePr>
            <p:cNvPr id="5" name="Object 4"/>
            <p:cNvGraphicFramePr>
              <a:graphicFrameLocks noChangeAspect="1"/>
            </p:cNvGraphicFramePr>
            <p:nvPr>
              <p:extLst>
                <p:ext uri="{D42A27DB-BD31-4B8C-83A1-F6EECF244321}">
                  <p14:modId xmlns:p14="http://schemas.microsoft.com/office/powerpoint/2010/main" val="1531533494"/>
                </p:ext>
              </p:extLst>
            </p:nvPr>
          </p:nvGraphicFramePr>
          <p:xfrm>
            <a:off x="11109790" y="4937393"/>
            <a:ext cx="176213" cy="444500"/>
          </p:xfrm>
          <a:graphic>
            <a:graphicData uri="http://schemas.openxmlformats.org/presentationml/2006/ole">
              <mc:AlternateContent xmlns:mc="http://schemas.openxmlformats.org/markup-compatibility/2006">
                <mc:Choice xmlns:v="urn:schemas-microsoft-com:vml" Requires="v">
                  <p:oleObj spid="_x0000_s35466" name="Equation" r:id="rId8" imgW="182520" imgH="429480" progId="Equation.DSMT4">
                    <p:embed/>
                  </p:oleObj>
                </mc:Choice>
                <mc:Fallback>
                  <p:oleObj name="Equation" r:id="rId8" imgW="182520" imgH="429480" progId="Equation.DSMT4">
                    <p:embed/>
                    <p:pic>
                      <p:nvPicPr>
                        <p:cNvPr id="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09790" y="4937393"/>
                          <a:ext cx="1762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 name="Object 12"/>
            <p:cNvGraphicFramePr>
              <a:graphicFrameLocks noChangeAspect="1"/>
            </p:cNvGraphicFramePr>
            <p:nvPr>
              <p:extLst>
                <p:ext uri="{D42A27DB-BD31-4B8C-83A1-F6EECF244321}">
                  <p14:modId xmlns:p14="http://schemas.microsoft.com/office/powerpoint/2010/main" val="1109154151"/>
                </p:ext>
              </p:extLst>
            </p:nvPr>
          </p:nvGraphicFramePr>
          <p:xfrm>
            <a:off x="13405061" y="4469309"/>
            <a:ext cx="176213" cy="444500"/>
          </p:xfrm>
          <a:graphic>
            <a:graphicData uri="http://schemas.openxmlformats.org/presentationml/2006/ole">
              <mc:AlternateContent xmlns:mc="http://schemas.openxmlformats.org/markup-compatibility/2006">
                <mc:Choice xmlns:v="urn:schemas-microsoft-com:vml" Requires="v">
                  <p:oleObj spid="_x0000_s35467" name="Equation" r:id="rId10" imgW="182520" imgH="429480" progId="Equation.DSMT4">
                    <p:embed/>
                  </p:oleObj>
                </mc:Choice>
                <mc:Fallback>
                  <p:oleObj name="Equation" r:id="rId10" imgW="182520" imgH="429480" progId="Equation.DSMT4">
                    <p:embed/>
                    <p:pic>
                      <p:nvPicPr>
                        <p:cNvPr id="7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405061" y="4469309"/>
                          <a:ext cx="1762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 name="Object 12"/>
            <p:cNvGraphicFramePr>
              <a:graphicFrameLocks noChangeAspect="1"/>
            </p:cNvGraphicFramePr>
            <p:nvPr>
              <p:extLst>
                <p:ext uri="{D42A27DB-BD31-4B8C-83A1-F6EECF244321}">
                  <p14:modId xmlns:p14="http://schemas.microsoft.com/office/powerpoint/2010/main" val="2147933724"/>
                </p:ext>
              </p:extLst>
            </p:nvPr>
          </p:nvGraphicFramePr>
          <p:xfrm>
            <a:off x="12340677" y="4943743"/>
            <a:ext cx="165100" cy="431800"/>
          </p:xfrm>
          <a:graphic>
            <a:graphicData uri="http://schemas.openxmlformats.org/presentationml/2006/ole">
              <mc:AlternateContent xmlns:mc="http://schemas.openxmlformats.org/markup-compatibility/2006">
                <mc:Choice xmlns:v="urn:schemas-microsoft-com:vml" Requires="v">
                  <p:oleObj spid="_x0000_s35468" name="Equation" r:id="rId12" imgW="164520" imgH="420480" progId="Equation.DSMT4">
                    <p:embed/>
                  </p:oleObj>
                </mc:Choice>
                <mc:Fallback>
                  <p:oleObj name="Equation" r:id="rId12" imgW="164520" imgH="420480" progId="Equation.DSMT4">
                    <p:embed/>
                    <p:pic>
                      <p:nvPicPr>
                        <p:cNvPr id="74"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40677" y="4943743"/>
                          <a:ext cx="165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 name="Object 12"/>
            <p:cNvGraphicFramePr>
              <a:graphicFrameLocks noChangeAspect="1"/>
            </p:cNvGraphicFramePr>
            <p:nvPr>
              <p:extLst>
                <p:ext uri="{D42A27DB-BD31-4B8C-83A1-F6EECF244321}">
                  <p14:modId xmlns:p14="http://schemas.microsoft.com/office/powerpoint/2010/main" val="1693956193"/>
                </p:ext>
              </p:extLst>
            </p:nvPr>
          </p:nvGraphicFramePr>
          <p:xfrm>
            <a:off x="12770061" y="4469309"/>
            <a:ext cx="176213" cy="444500"/>
          </p:xfrm>
          <a:graphic>
            <a:graphicData uri="http://schemas.openxmlformats.org/presentationml/2006/ole">
              <mc:AlternateContent xmlns:mc="http://schemas.openxmlformats.org/markup-compatibility/2006">
                <mc:Choice xmlns:v="urn:schemas-microsoft-com:vml" Requires="v">
                  <p:oleObj spid="_x0000_s35469" name="Equation" r:id="rId14" imgW="182520" imgH="429480" progId="Equation.DSMT4">
                    <p:embed/>
                  </p:oleObj>
                </mc:Choice>
                <mc:Fallback>
                  <p:oleObj name="Equation" r:id="rId14" imgW="182520" imgH="429480" progId="Equation.DSMT4">
                    <p:embed/>
                    <p:pic>
                      <p:nvPicPr>
                        <p:cNvPr id="75"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70061" y="4469309"/>
                          <a:ext cx="1762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 name="Object 12"/>
            <p:cNvGraphicFramePr>
              <a:graphicFrameLocks noChangeAspect="1"/>
            </p:cNvGraphicFramePr>
            <p:nvPr>
              <p:extLst>
                <p:ext uri="{D42A27DB-BD31-4B8C-83A1-F6EECF244321}">
                  <p14:modId xmlns:p14="http://schemas.microsoft.com/office/powerpoint/2010/main" val="1097673000"/>
                </p:ext>
              </p:extLst>
            </p:nvPr>
          </p:nvGraphicFramePr>
          <p:xfrm>
            <a:off x="11614846" y="4937393"/>
            <a:ext cx="176213" cy="444500"/>
          </p:xfrm>
          <a:graphic>
            <a:graphicData uri="http://schemas.openxmlformats.org/presentationml/2006/ole">
              <mc:AlternateContent xmlns:mc="http://schemas.openxmlformats.org/markup-compatibility/2006">
                <mc:Choice xmlns:v="urn:schemas-microsoft-com:vml" Requires="v">
                  <p:oleObj spid="_x0000_s35470" name="Equation" r:id="rId16" imgW="182520" imgH="429480" progId="Equation.DSMT4">
                    <p:embed/>
                  </p:oleObj>
                </mc:Choice>
                <mc:Fallback>
                  <p:oleObj name="Equation" r:id="rId16" imgW="182520" imgH="429480" progId="Equation.DSMT4">
                    <p:embed/>
                    <p:pic>
                      <p:nvPicPr>
                        <p:cNvPr id="77"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614846" y="4937393"/>
                          <a:ext cx="1762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 name="Object 12"/>
            <p:cNvGraphicFramePr>
              <a:graphicFrameLocks noChangeAspect="1"/>
            </p:cNvGraphicFramePr>
            <p:nvPr>
              <p:extLst>
                <p:ext uri="{D42A27DB-BD31-4B8C-83A1-F6EECF244321}">
                  <p14:modId xmlns:p14="http://schemas.microsoft.com/office/powerpoint/2010/main" val="1785246288"/>
                </p:ext>
              </p:extLst>
            </p:nvPr>
          </p:nvGraphicFramePr>
          <p:xfrm>
            <a:off x="11085543" y="4475659"/>
            <a:ext cx="165100" cy="431800"/>
          </p:xfrm>
          <a:graphic>
            <a:graphicData uri="http://schemas.openxmlformats.org/presentationml/2006/ole">
              <mc:AlternateContent xmlns:mc="http://schemas.openxmlformats.org/markup-compatibility/2006">
                <mc:Choice xmlns:v="urn:schemas-microsoft-com:vml" Requires="v">
                  <p:oleObj spid="_x0000_s35471" name="Equation" r:id="rId17" imgW="164520" imgH="420480" progId="Equation.DSMT4">
                    <p:embed/>
                  </p:oleObj>
                </mc:Choice>
                <mc:Fallback>
                  <p:oleObj name="Equation" r:id="rId17" imgW="164520" imgH="420480" progId="Equation.DSMT4">
                    <p:embed/>
                    <p:pic>
                      <p:nvPicPr>
                        <p:cNvPr id="68"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85543" y="4475659"/>
                          <a:ext cx="165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15"/>
          <p:cNvGrpSpPr/>
          <p:nvPr/>
        </p:nvGrpSpPr>
        <p:grpSpPr>
          <a:xfrm>
            <a:off x="5400549" y="5409936"/>
            <a:ext cx="2378075" cy="781514"/>
            <a:chOff x="5865813" y="5409936"/>
            <a:chExt cx="2378075" cy="781514"/>
          </a:xfrm>
        </p:grpSpPr>
        <p:graphicFrame>
          <p:nvGraphicFramePr>
            <p:cNvPr id="98" name="Object 12"/>
            <p:cNvGraphicFramePr>
              <a:graphicFrameLocks noChangeAspect="1"/>
            </p:cNvGraphicFramePr>
            <p:nvPr>
              <p:extLst/>
            </p:nvPr>
          </p:nvGraphicFramePr>
          <p:xfrm>
            <a:off x="5865813" y="5602288"/>
            <a:ext cx="766762" cy="444500"/>
          </p:xfrm>
          <a:graphic>
            <a:graphicData uri="http://schemas.openxmlformats.org/presentationml/2006/ole">
              <mc:AlternateContent xmlns:mc="http://schemas.openxmlformats.org/markup-compatibility/2006">
                <mc:Choice xmlns:v="urn:schemas-microsoft-com:vml" Requires="v">
                  <p:oleObj spid="_x0000_s35472" name="Equation" r:id="rId18" imgW="813600" imgH="429480" progId="Equation.DSMT4">
                    <p:embed/>
                  </p:oleObj>
                </mc:Choice>
                <mc:Fallback>
                  <p:oleObj name="Equation" r:id="rId18" imgW="813600" imgH="429480" progId="Equation.DSMT4">
                    <p:embed/>
                    <p:pic>
                      <p:nvPicPr>
                        <p:cNvPr id="98"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65813" y="5602288"/>
                          <a:ext cx="76676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0" name="Group 191"/>
            <p:cNvGrpSpPr/>
            <p:nvPr/>
          </p:nvGrpSpPr>
          <p:grpSpPr>
            <a:xfrm>
              <a:off x="5879854" y="5409936"/>
              <a:ext cx="472837" cy="781514"/>
              <a:chOff x="6262376" y="5047758"/>
              <a:chExt cx="472837" cy="781514"/>
            </a:xfrm>
          </p:grpSpPr>
          <p:sp>
            <p:nvSpPr>
              <p:cNvPr id="106" name="Freeform 105"/>
              <p:cNvSpPr/>
              <p:nvPr/>
            </p:nvSpPr>
            <p:spPr>
              <a:xfrm>
                <a:off x="6262376" y="5047758"/>
                <a:ext cx="437662" cy="128954"/>
              </a:xfrm>
              <a:custGeom>
                <a:avLst/>
                <a:gdLst>
                  <a:gd name="connsiteX0" fmla="*/ 0 w 437662"/>
                  <a:gd name="connsiteY0" fmla="*/ 128954 h 128954"/>
                  <a:gd name="connsiteX1" fmla="*/ 179754 w 437662"/>
                  <a:gd name="connsiteY1" fmla="*/ 3908 h 128954"/>
                  <a:gd name="connsiteX2" fmla="*/ 437662 w 437662"/>
                  <a:gd name="connsiteY2" fmla="*/ 105508 h 128954"/>
                  <a:gd name="connsiteX3" fmla="*/ 437662 w 437662"/>
                  <a:gd name="connsiteY3" fmla="*/ 105508 h 128954"/>
                  <a:gd name="connsiteX4" fmla="*/ 437662 w 437662"/>
                  <a:gd name="connsiteY4" fmla="*/ 105508 h 128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662" h="128954">
                    <a:moveTo>
                      <a:pt x="0" y="128954"/>
                    </a:moveTo>
                    <a:cubicBezTo>
                      <a:pt x="53405" y="68385"/>
                      <a:pt x="106810" y="7816"/>
                      <a:pt x="179754" y="3908"/>
                    </a:cubicBezTo>
                    <a:cubicBezTo>
                      <a:pt x="252698" y="0"/>
                      <a:pt x="437662" y="105508"/>
                      <a:pt x="437662" y="105508"/>
                    </a:cubicBezTo>
                    <a:lnTo>
                      <a:pt x="437662" y="105508"/>
                    </a:lnTo>
                    <a:lnTo>
                      <a:pt x="437662" y="105508"/>
                    </a:ln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8" name="Freeform 107"/>
              <p:cNvSpPr/>
              <p:nvPr/>
            </p:nvSpPr>
            <p:spPr>
              <a:xfrm flipV="1">
                <a:off x="6297551" y="5700318"/>
                <a:ext cx="437662" cy="128954"/>
              </a:xfrm>
              <a:custGeom>
                <a:avLst/>
                <a:gdLst>
                  <a:gd name="connsiteX0" fmla="*/ 0 w 437662"/>
                  <a:gd name="connsiteY0" fmla="*/ 128954 h 128954"/>
                  <a:gd name="connsiteX1" fmla="*/ 179754 w 437662"/>
                  <a:gd name="connsiteY1" fmla="*/ 3908 h 128954"/>
                  <a:gd name="connsiteX2" fmla="*/ 437662 w 437662"/>
                  <a:gd name="connsiteY2" fmla="*/ 105508 h 128954"/>
                  <a:gd name="connsiteX3" fmla="*/ 437662 w 437662"/>
                  <a:gd name="connsiteY3" fmla="*/ 105508 h 128954"/>
                  <a:gd name="connsiteX4" fmla="*/ 437662 w 437662"/>
                  <a:gd name="connsiteY4" fmla="*/ 105508 h 128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662" h="128954">
                    <a:moveTo>
                      <a:pt x="0" y="128954"/>
                    </a:moveTo>
                    <a:cubicBezTo>
                      <a:pt x="53405" y="68385"/>
                      <a:pt x="106810" y="7816"/>
                      <a:pt x="179754" y="3908"/>
                    </a:cubicBezTo>
                    <a:cubicBezTo>
                      <a:pt x="252698" y="0"/>
                      <a:pt x="437662" y="105508"/>
                      <a:pt x="437662" y="105508"/>
                    </a:cubicBezTo>
                    <a:lnTo>
                      <a:pt x="437662" y="105508"/>
                    </a:lnTo>
                    <a:lnTo>
                      <a:pt x="437662" y="105508"/>
                    </a:ln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aphicFrame>
          <p:nvGraphicFramePr>
            <p:cNvPr id="110" name="Object 12"/>
            <p:cNvGraphicFramePr>
              <a:graphicFrameLocks noChangeAspect="1"/>
            </p:cNvGraphicFramePr>
            <p:nvPr>
              <p:extLst>
                <p:ext uri="{D42A27DB-BD31-4B8C-83A1-F6EECF244321}">
                  <p14:modId xmlns:p14="http://schemas.microsoft.com/office/powerpoint/2010/main" val="1189787924"/>
                </p:ext>
              </p:extLst>
            </p:nvPr>
          </p:nvGraphicFramePr>
          <p:xfrm>
            <a:off x="6821614" y="5513388"/>
            <a:ext cx="674688" cy="555625"/>
          </p:xfrm>
          <a:graphic>
            <a:graphicData uri="http://schemas.openxmlformats.org/presentationml/2006/ole">
              <mc:AlternateContent xmlns:mc="http://schemas.openxmlformats.org/markup-compatibility/2006">
                <mc:Choice xmlns:v="urn:schemas-microsoft-com:vml" Requires="v">
                  <p:oleObj spid="_x0000_s35473" name="Equation" r:id="rId20" imgW="571320" imgH="545760" progId="Equation.DSMT4">
                    <p:embed/>
                  </p:oleObj>
                </mc:Choice>
                <mc:Fallback>
                  <p:oleObj name="Equation" r:id="rId20" imgW="571320" imgH="545760" progId="Equation.DSMT4">
                    <p:embed/>
                    <p:pic>
                      <p:nvPicPr>
                        <p:cNvPr id="110" name="Object 12"/>
                        <p:cNvPicPr>
                          <a:picLocks noChangeAspect="1" noChangeArrowheads="1"/>
                        </p:cNvPicPr>
                        <p:nvPr/>
                      </p:nvPicPr>
                      <p:blipFill>
                        <a:blip r:embed="rId21"/>
                        <a:srcRect/>
                        <a:stretch>
                          <a:fillRect/>
                        </a:stretch>
                      </p:blipFill>
                      <p:spPr bwMode="auto">
                        <a:xfrm>
                          <a:off x="6821614" y="5513388"/>
                          <a:ext cx="674688" cy="55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nvPr>
          </p:nvGraphicFramePr>
          <p:xfrm>
            <a:off x="7785100" y="5591175"/>
            <a:ext cx="458788" cy="431800"/>
          </p:xfrm>
          <a:graphic>
            <a:graphicData uri="http://schemas.openxmlformats.org/presentationml/2006/ole">
              <mc:AlternateContent xmlns:mc="http://schemas.openxmlformats.org/markup-compatibility/2006">
                <mc:Choice xmlns:v="urn:schemas-microsoft-com:vml" Requires="v">
                  <p:oleObj spid="_x0000_s35474" name="Equation" r:id="rId22" imgW="484560" imgH="420480" progId="Equation.DSMT4">
                    <p:embed/>
                  </p:oleObj>
                </mc:Choice>
                <mc:Fallback>
                  <p:oleObj name="Equation" r:id="rId22" imgW="484560" imgH="420480" progId="Equation.DSMT4">
                    <p:embed/>
                    <p:pic>
                      <p:nvPicPr>
                        <p:cNvPr id="10" name="Object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85100" y="5591175"/>
                          <a:ext cx="4587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4" name="Group 13"/>
          <p:cNvGrpSpPr/>
          <p:nvPr/>
        </p:nvGrpSpPr>
        <p:grpSpPr>
          <a:xfrm>
            <a:off x="155575" y="4257763"/>
            <a:ext cx="4063856" cy="1015663"/>
            <a:chOff x="155575" y="4257763"/>
            <a:chExt cx="4063856" cy="1015663"/>
          </a:xfrm>
        </p:grpSpPr>
        <p:sp>
          <p:nvSpPr>
            <p:cNvPr id="138" name="TextBox 137"/>
            <p:cNvSpPr txBox="1"/>
            <p:nvPr/>
          </p:nvSpPr>
          <p:spPr>
            <a:xfrm>
              <a:off x="155575" y="4257763"/>
              <a:ext cx="4063856" cy="1015663"/>
            </a:xfrm>
            <a:prstGeom prst="rect">
              <a:avLst/>
            </a:prstGeom>
            <a:noFill/>
          </p:spPr>
          <p:txBody>
            <a:bodyPr wrap="square" rtlCol="0">
              <a:spAutoFit/>
            </a:bodyPr>
            <a:lstStyle/>
            <a:p>
              <a:pPr marL="457200" indent="-457200">
                <a:lnSpc>
                  <a:spcPct val="150000"/>
                </a:lnSpc>
              </a:pPr>
              <a:r>
                <a:rPr lang="en-US" sz="2000" dirty="0">
                  <a:latin typeface="Verdana" pitchFamily="34" charset="0"/>
                  <a:ea typeface="Verdana" pitchFamily="34" charset="0"/>
                  <a:cs typeface="Verdana" pitchFamily="34" charset="0"/>
                </a:rPr>
                <a:t>There are 2   groups of </a:t>
              </a:r>
              <a:r>
                <a:rPr lang="en-US" sz="2000" dirty="0">
                  <a:solidFill>
                    <a:srgbClr val="FF0000"/>
                  </a:solidFill>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in </a:t>
              </a:r>
              <a:r>
                <a:rPr lang="en-US" sz="2000" dirty="0">
                  <a:solidFill>
                    <a:srgbClr val="008000"/>
                  </a:solidFill>
                  <a:latin typeface="Verdana" pitchFamily="34" charset="0"/>
                  <a:ea typeface="Verdana" pitchFamily="34" charset="0"/>
                  <a:cs typeface="Verdana" pitchFamily="34" charset="0"/>
                </a:rPr>
                <a:t>5</a:t>
              </a:r>
              <a:r>
                <a:rPr lang="en-US" sz="2000" dirty="0">
                  <a:latin typeface="Verdana" pitchFamily="34" charset="0"/>
                  <a:ea typeface="Verdana" pitchFamily="34" charset="0"/>
                  <a:cs typeface="Verdana" pitchFamily="34" charset="0"/>
                </a:rPr>
                <a:t>,  </a:t>
              </a:r>
            </a:p>
            <a:p>
              <a:pPr marL="457200" indent="-457200" algn="ctr">
                <a:lnSpc>
                  <a:spcPct val="150000"/>
                </a:lnSpc>
              </a:pPr>
              <a:r>
                <a:rPr lang="en-US" sz="2000" dirty="0">
                  <a:latin typeface="Verdana" pitchFamily="34" charset="0"/>
                  <a:ea typeface="Verdana" pitchFamily="34" charset="0"/>
                  <a:cs typeface="Verdana" pitchFamily="34" charset="0"/>
                </a:rPr>
                <a:t>so 	</a:t>
              </a:r>
              <a:r>
                <a:rPr lang="en-US" sz="2000" dirty="0">
                  <a:solidFill>
                    <a:srgbClr val="008000"/>
                  </a:solidFill>
                  <a:latin typeface="Verdana" pitchFamily="34" charset="0"/>
                  <a:ea typeface="Verdana" pitchFamily="34" charset="0"/>
                  <a:cs typeface="Verdana" pitchFamily="34" charset="0"/>
                </a:rPr>
                <a:t>5</a:t>
              </a:r>
              <a:r>
                <a:rPr lang="en-US" sz="2000" dirty="0">
                  <a:latin typeface="Verdana" pitchFamily="34" charset="0"/>
                  <a:ea typeface="Verdana" pitchFamily="34" charset="0"/>
                  <a:cs typeface="Verdana" pitchFamily="34" charset="0"/>
                </a:rPr>
                <a:t> ÷ </a:t>
              </a:r>
              <a:r>
                <a:rPr lang="en-US" sz="2000" dirty="0">
                  <a:solidFill>
                    <a:srgbClr val="FF0000"/>
                  </a:solidFill>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 2</a:t>
              </a:r>
            </a:p>
          </p:txBody>
        </p:sp>
        <p:graphicFrame>
          <p:nvGraphicFramePr>
            <p:cNvPr id="11" name="Object 10"/>
            <p:cNvGraphicFramePr>
              <a:graphicFrameLocks noChangeAspect="1"/>
            </p:cNvGraphicFramePr>
            <p:nvPr>
              <p:extLst/>
            </p:nvPr>
          </p:nvGraphicFramePr>
          <p:xfrm>
            <a:off x="3055430" y="4811713"/>
            <a:ext cx="165100" cy="431800"/>
          </p:xfrm>
          <a:graphic>
            <a:graphicData uri="http://schemas.openxmlformats.org/presentationml/2006/ole">
              <mc:AlternateContent xmlns:mc="http://schemas.openxmlformats.org/markup-compatibility/2006">
                <mc:Choice xmlns:v="urn:schemas-microsoft-com:vml" Requires="v">
                  <p:oleObj spid="_x0000_s35475" name="Equation" r:id="rId24" imgW="164520" imgH="420480" progId="Equation.DSMT4">
                    <p:embed/>
                  </p:oleObj>
                </mc:Choice>
                <mc:Fallback>
                  <p:oleObj name="Equation" r:id="rId24" imgW="164520" imgH="420480" progId="Equation.DSMT4">
                    <p:embed/>
                    <p:pic>
                      <p:nvPicPr>
                        <p:cNvPr id="11" name="Object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055430" y="4811713"/>
                          <a:ext cx="165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nvPr>
          </p:nvGraphicFramePr>
          <p:xfrm>
            <a:off x="1741488" y="4371975"/>
            <a:ext cx="165100" cy="431800"/>
          </p:xfrm>
          <a:graphic>
            <a:graphicData uri="http://schemas.openxmlformats.org/presentationml/2006/ole">
              <mc:AlternateContent xmlns:mc="http://schemas.openxmlformats.org/markup-compatibility/2006">
                <mc:Choice xmlns:v="urn:schemas-microsoft-com:vml" Requires="v">
                  <p:oleObj spid="_x0000_s35476" name="Equation" r:id="rId26" imgW="164520" imgH="420480" progId="Equation.DSMT4">
                    <p:embed/>
                  </p:oleObj>
                </mc:Choice>
                <mc:Fallback>
                  <p:oleObj name="Equation" r:id="rId26" imgW="164520" imgH="420480" progId="Equation.DSMT4">
                    <p:embed/>
                    <p:pic>
                      <p:nvPicPr>
                        <p:cNvPr id="12" name="Object 1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41488" y="4371975"/>
                          <a:ext cx="165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8" name="Group 17"/>
          <p:cNvGrpSpPr/>
          <p:nvPr/>
        </p:nvGrpSpPr>
        <p:grpSpPr>
          <a:xfrm>
            <a:off x="4522486" y="1112837"/>
            <a:ext cx="4134201" cy="444500"/>
            <a:chOff x="4522486" y="1112837"/>
            <a:chExt cx="4134201" cy="444500"/>
          </a:xfrm>
        </p:grpSpPr>
        <p:grpSp>
          <p:nvGrpSpPr>
            <p:cNvPr id="4" name="Group 3"/>
            <p:cNvGrpSpPr/>
            <p:nvPr/>
          </p:nvGrpSpPr>
          <p:grpSpPr>
            <a:xfrm>
              <a:off x="4522486" y="1112837"/>
              <a:ext cx="4134201" cy="444500"/>
              <a:chOff x="4519359" y="1112837"/>
              <a:chExt cx="4134201" cy="444500"/>
            </a:xfrm>
          </p:grpSpPr>
          <p:sp>
            <p:nvSpPr>
              <p:cNvPr id="50" name="TextBox 49"/>
              <p:cNvSpPr txBox="1"/>
              <p:nvPr/>
            </p:nvSpPr>
            <p:spPr>
              <a:xfrm>
                <a:off x="4519359" y="1135032"/>
                <a:ext cx="4134201" cy="400110"/>
              </a:xfrm>
              <a:prstGeom prst="rect">
                <a:avLst/>
              </a:prstGeom>
              <a:noFill/>
            </p:spPr>
            <p:txBody>
              <a:bodyPr wrap="square" rtlCol="0">
                <a:spAutoFit/>
              </a:bodyPr>
              <a:lstStyle/>
              <a:p>
                <a:pPr marL="457200" indent="-457200"/>
                <a:r>
                  <a:rPr lang="en-US" sz="2000" dirty="0">
                    <a:latin typeface="Verdana" pitchFamily="34" charset="0"/>
                    <a:ea typeface="Verdana" pitchFamily="34" charset="0"/>
                    <a:cs typeface="Verdana" pitchFamily="34" charset="0"/>
                  </a:rPr>
                  <a:t> </a:t>
                </a:r>
                <a:r>
                  <a:rPr lang="en-US" dirty="0">
                    <a:latin typeface="Verdana" pitchFamily="34" charset="0"/>
                    <a:ea typeface="Verdana" pitchFamily="34" charset="0"/>
                    <a:cs typeface="Verdana" pitchFamily="34" charset="0"/>
                  </a:rPr>
                  <a:t>Groups of     in    </a:t>
                </a:r>
                <a:r>
                  <a:rPr lang="en-US" sz="2000" dirty="0">
                    <a:latin typeface="Verdana" pitchFamily="34" charset="0"/>
                    <a:ea typeface="Verdana" pitchFamily="34" charset="0"/>
                    <a:cs typeface="Verdana" pitchFamily="34" charset="0"/>
                  </a:rPr>
                  <a:t>	          ÷ </a:t>
                </a:r>
              </a:p>
            </p:txBody>
          </p:sp>
          <p:graphicFrame>
            <p:nvGraphicFramePr>
              <p:cNvPr id="49" name="Object 12"/>
              <p:cNvGraphicFramePr>
                <a:graphicFrameLocks noChangeAspect="1"/>
              </p:cNvGraphicFramePr>
              <p:nvPr>
                <p:extLst/>
              </p:nvPr>
            </p:nvGraphicFramePr>
            <p:xfrm>
              <a:off x="5937504" y="1112837"/>
              <a:ext cx="176213" cy="444500"/>
            </p:xfrm>
            <a:graphic>
              <a:graphicData uri="http://schemas.openxmlformats.org/presentationml/2006/ole">
                <mc:AlternateContent xmlns:mc="http://schemas.openxmlformats.org/markup-compatibility/2006">
                  <mc:Choice xmlns:v="urn:schemas-microsoft-com:vml" Requires="v">
                    <p:oleObj spid="_x0000_s35477" name="Equation" r:id="rId28" imgW="182520" imgH="429480" progId="Equation.DSMT4">
                      <p:embed/>
                    </p:oleObj>
                  </mc:Choice>
                  <mc:Fallback>
                    <p:oleObj name="Equation" r:id="rId28" imgW="182520" imgH="429480" progId="Equation.DSMT4">
                      <p:embed/>
                      <p:pic>
                        <p:nvPicPr>
                          <p:cNvPr id="49" name="Object 1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937504" y="1112837"/>
                            <a:ext cx="1762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 name="Object 12"/>
              <p:cNvGraphicFramePr>
                <a:graphicFrameLocks noChangeAspect="1"/>
              </p:cNvGraphicFramePr>
              <p:nvPr>
                <p:extLst/>
              </p:nvPr>
            </p:nvGraphicFramePr>
            <p:xfrm>
              <a:off x="6549581" y="1112837"/>
              <a:ext cx="177800" cy="444500"/>
            </p:xfrm>
            <a:graphic>
              <a:graphicData uri="http://schemas.openxmlformats.org/presentationml/2006/ole">
                <mc:AlternateContent xmlns:mc="http://schemas.openxmlformats.org/markup-compatibility/2006">
                  <mc:Choice xmlns:v="urn:schemas-microsoft-com:vml" Requires="v">
                    <p:oleObj spid="_x0000_s35478" name="Equation" r:id="rId30" imgW="182520" imgH="429480" progId="Equation.DSMT4">
                      <p:embed/>
                    </p:oleObj>
                  </mc:Choice>
                  <mc:Fallback>
                    <p:oleObj name="Equation" r:id="rId30" imgW="182520" imgH="429480" progId="Equation.DSMT4">
                      <p:embed/>
                      <p:pic>
                        <p:nvPicPr>
                          <p:cNvPr id="51" name="Object 1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549581" y="1112837"/>
                            <a:ext cx="177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2" name="Straight Arrow Connector 51"/>
              <p:cNvCxnSpPr/>
              <p:nvPr/>
            </p:nvCxnSpPr>
            <p:spPr>
              <a:xfrm>
                <a:off x="6900712" y="1335087"/>
                <a:ext cx="41848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67" name="Object 12"/>
              <p:cNvGraphicFramePr>
                <a:graphicFrameLocks noChangeAspect="1"/>
              </p:cNvGraphicFramePr>
              <p:nvPr>
                <p:extLst/>
              </p:nvPr>
            </p:nvGraphicFramePr>
            <p:xfrm>
              <a:off x="7506145" y="1112837"/>
              <a:ext cx="177800" cy="444500"/>
            </p:xfrm>
            <a:graphic>
              <a:graphicData uri="http://schemas.openxmlformats.org/presentationml/2006/ole">
                <mc:AlternateContent xmlns:mc="http://schemas.openxmlformats.org/markup-compatibility/2006">
                  <mc:Choice xmlns:v="urn:schemas-microsoft-com:vml" Requires="v">
                    <p:oleObj spid="_x0000_s35479" name="Equation" r:id="rId32" imgW="182520" imgH="429480" progId="Equation.DSMT4">
                      <p:embed/>
                    </p:oleObj>
                  </mc:Choice>
                  <mc:Fallback>
                    <p:oleObj name="Equation" r:id="rId32" imgW="182520" imgH="429480" progId="Equation.DSMT4">
                      <p:embed/>
                      <p:pic>
                        <p:nvPicPr>
                          <p:cNvPr id="67" name="Object 1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506145" y="1112837"/>
                            <a:ext cx="177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3" name="Object 12"/>
            <p:cNvGraphicFramePr>
              <a:graphicFrameLocks noChangeAspect="1"/>
            </p:cNvGraphicFramePr>
            <p:nvPr>
              <p:extLst/>
            </p:nvPr>
          </p:nvGraphicFramePr>
          <p:xfrm>
            <a:off x="8056990" y="1112837"/>
            <a:ext cx="176213" cy="444500"/>
          </p:xfrm>
          <a:graphic>
            <a:graphicData uri="http://schemas.openxmlformats.org/presentationml/2006/ole">
              <mc:AlternateContent xmlns:mc="http://schemas.openxmlformats.org/markup-compatibility/2006">
                <mc:Choice xmlns:v="urn:schemas-microsoft-com:vml" Requires="v">
                  <p:oleObj spid="_x0000_s35480" name="Equation" r:id="rId34" imgW="182520" imgH="429480" progId="Equation.DSMT4">
                    <p:embed/>
                  </p:oleObj>
                </mc:Choice>
                <mc:Fallback>
                  <p:oleObj name="Equation" r:id="rId34" imgW="182520" imgH="429480" progId="Equation.DSMT4">
                    <p:embed/>
                    <p:pic>
                      <p:nvPicPr>
                        <p:cNvPr id="73" name="Object 1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056990" y="1112837"/>
                          <a:ext cx="1762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6" name="Oval 75">
            <a:extLst>
              <a:ext uri="{FF2B5EF4-FFF2-40B4-BE49-F238E27FC236}">
                <a16:creationId xmlns:a16="http://schemas.microsoft.com/office/drawing/2014/main" id="{490512EC-7A97-424C-AB4A-41B07163770C}"/>
              </a:ext>
            </a:extLst>
          </p:cNvPr>
          <p:cNvSpPr/>
          <p:nvPr/>
        </p:nvSpPr>
        <p:spPr>
          <a:xfrm>
            <a:off x="4479317" y="5325642"/>
            <a:ext cx="3961021" cy="101566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22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145" grpId="0"/>
      <p:bldP spid="7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Autofit/>
          </a:bodyPr>
          <a:lstStyle/>
          <a:p>
            <a:r>
              <a:rPr lang="en-US" sz="2800" dirty="0"/>
              <a:t>CONNOR’S CAKE</a:t>
            </a:r>
          </a:p>
        </p:txBody>
      </p:sp>
      <p:sp>
        <p:nvSpPr>
          <p:cNvPr id="4098" name="AutoShape 2"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541020" y="1565796"/>
            <a:ext cx="8061960" cy="1015663"/>
            <a:chOff x="438918" y="1401542"/>
            <a:chExt cx="8061960" cy="1015663"/>
          </a:xfrm>
        </p:grpSpPr>
        <p:sp>
          <p:nvSpPr>
            <p:cNvPr id="4" name="TextBox 3"/>
            <p:cNvSpPr txBox="1"/>
            <p:nvPr/>
          </p:nvSpPr>
          <p:spPr>
            <a:xfrm>
              <a:off x="438918" y="1401542"/>
              <a:ext cx="8061960" cy="1015663"/>
            </a:xfrm>
            <a:prstGeom prst="rect">
              <a:avLst/>
            </a:prstGeom>
            <a:noFill/>
          </p:spPr>
          <p:txBody>
            <a:bodyPr wrap="square" rtlCol="0">
              <a:spAutoFit/>
            </a:bodyPr>
            <a:lstStyle/>
            <a:p>
              <a:pPr>
                <a:lnSpc>
                  <a:spcPct val="150000"/>
                </a:lnSpc>
              </a:pPr>
              <a:r>
                <a:rPr lang="en-US" sz="2000" dirty="0">
                  <a:solidFill>
                    <a:srgbClr val="800080"/>
                  </a:solidFill>
                  <a:latin typeface="Verdana" pitchFamily="34" charset="0"/>
                  <a:ea typeface="Verdana" pitchFamily="34" charset="0"/>
                  <a:cs typeface="Verdana" pitchFamily="34" charset="0"/>
                </a:rPr>
                <a:t>Connor eats     of a small cake.  A serving is     of a cake.  How many servings does Connor eat? </a:t>
              </a:r>
            </a:p>
          </p:txBody>
        </p:sp>
        <p:graphicFrame>
          <p:nvGraphicFramePr>
            <p:cNvPr id="18" name="Object 22"/>
            <p:cNvGraphicFramePr>
              <a:graphicFrameLocks noChangeAspect="1"/>
            </p:cNvGraphicFramePr>
            <p:nvPr>
              <p:extLst/>
            </p:nvPr>
          </p:nvGraphicFramePr>
          <p:xfrm>
            <a:off x="6329363" y="1517650"/>
            <a:ext cx="177800" cy="431800"/>
          </p:xfrm>
          <a:graphic>
            <a:graphicData uri="http://schemas.openxmlformats.org/presentationml/2006/ole">
              <mc:AlternateContent xmlns:mc="http://schemas.openxmlformats.org/markup-compatibility/2006">
                <mc:Choice xmlns:v="urn:schemas-microsoft-com:vml" Requires="v">
                  <p:oleObj spid="_x0000_s36274" name="Equation" r:id="rId4" imgW="164520" imgH="420480" progId="Equation.DSMT4">
                    <p:embed/>
                  </p:oleObj>
                </mc:Choice>
                <mc:Fallback>
                  <p:oleObj name="Equation" r:id="rId4" imgW="164520" imgH="420480" progId="Equation.DSMT4">
                    <p:embed/>
                    <p:pic>
                      <p:nvPicPr>
                        <p:cNvPr id="18"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363" y="1517650"/>
                          <a:ext cx="177800"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 name="Object 22"/>
            <p:cNvGraphicFramePr>
              <a:graphicFrameLocks noChangeAspect="1"/>
            </p:cNvGraphicFramePr>
            <p:nvPr>
              <p:extLst/>
            </p:nvPr>
          </p:nvGraphicFramePr>
          <p:xfrm>
            <a:off x="2191470" y="1507559"/>
            <a:ext cx="190500" cy="431800"/>
          </p:xfrm>
          <a:graphic>
            <a:graphicData uri="http://schemas.openxmlformats.org/presentationml/2006/ole">
              <mc:AlternateContent xmlns:mc="http://schemas.openxmlformats.org/markup-compatibility/2006">
                <mc:Choice xmlns:v="urn:schemas-microsoft-com:vml" Requires="v">
                  <p:oleObj spid="_x0000_s36275" name="Equation" r:id="rId6" imgW="182520" imgH="420480" progId="Equation.DSMT4">
                    <p:embed/>
                  </p:oleObj>
                </mc:Choice>
                <mc:Fallback>
                  <p:oleObj name="Equation" r:id="rId6" imgW="182520" imgH="420480" progId="Equation.DSMT4">
                    <p:embed/>
                    <p:pic>
                      <p:nvPicPr>
                        <p:cNvPr id="19"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1470" y="1507559"/>
                          <a:ext cx="190500"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39" name="Group 164"/>
          <p:cNvGrpSpPr/>
          <p:nvPr/>
        </p:nvGrpSpPr>
        <p:grpSpPr>
          <a:xfrm rot="16200000">
            <a:off x="2054090" y="3401634"/>
            <a:ext cx="865920" cy="903019"/>
            <a:chOff x="6599594" y="2761312"/>
            <a:chExt cx="735865" cy="731520"/>
          </a:xfrm>
        </p:grpSpPr>
        <p:sp>
          <p:nvSpPr>
            <p:cNvPr id="43" name="Rectangle 42"/>
            <p:cNvSpPr/>
            <p:nvPr/>
          </p:nvSpPr>
          <p:spPr>
            <a:xfrm>
              <a:off x="6599594" y="2761312"/>
              <a:ext cx="182880" cy="731520"/>
            </a:xfrm>
            <a:prstGeom prst="rect">
              <a:avLst/>
            </a:prstGeom>
            <a:solidFill>
              <a:srgbClr val="33CC33"/>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Rectangle 43"/>
            <p:cNvSpPr/>
            <p:nvPr/>
          </p:nvSpPr>
          <p:spPr>
            <a:xfrm>
              <a:off x="6784569" y="2761312"/>
              <a:ext cx="182880" cy="731520"/>
            </a:xfrm>
            <a:prstGeom prst="rect">
              <a:avLst/>
            </a:prstGeom>
            <a:solidFill>
              <a:srgbClr val="33CC33"/>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Rectangle 44"/>
            <p:cNvSpPr/>
            <p:nvPr/>
          </p:nvSpPr>
          <p:spPr>
            <a:xfrm>
              <a:off x="6967449" y="2761312"/>
              <a:ext cx="182880" cy="731520"/>
            </a:xfrm>
            <a:prstGeom prst="rect">
              <a:avLst/>
            </a:prstGeom>
            <a:solidFill>
              <a:srgbClr val="33CC33"/>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Rectangle 45"/>
            <p:cNvSpPr/>
            <p:nvPr/>
          </p:nvSpPr>
          <p:spPr>
            <a:xfrm>
              <a:off x="7152579" y="2761312"/>
              <a:ext cx="182880" cy="731520"/>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8" name="Rounded Rectangle 47"/>
          <p:cNvSpPr/>
          <p:nvPr/>
        </p:nvSpPr>
        <p:spPr>
          <a:xfrm rot="5400000">
            <a:off x="2238153" y="3557179"/>
            <a:ext cx="482660" cy="1128774"/>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65" name="Group 191"/>
          <p:cNvGrpSpPr/>
          <p:nvPr/>
        </p:nvGrpSpPr>
        <p:grpSpPr>
          <a:xfrm>
            <a:off x="6509612" y="3627072"/>
            <a:ext cx="472837" cy="781514"/>
            <a:chOff x="6262376" y="5047758"/>
            <a:chExt cx="472837" cy="781514"/>
          </a:xfrm>
        </p:grpSpPr>
        <p:sp>
          <p:nvSpPr>
            <p:cNvPr id="66" name="Freeform 65"/>
            <p:cNvSpPr/>
            <p:nvPr/>
          </p:nvSpPr>
          <p:spPr>
            <a:xfrm>
              <a:off x="6262376" y="5047758"/>
              <a:ext cx="437662" cy="128954"/>
            </a:xfrm>
            <a:custGeom>
              <a:avLst/>
              <a:gdLst>
                <a:gd name="connsiteX0" fmla="*/ 0 w 437662"/>
                <a:gd name="connsiteY0" fmla="*/ 128954 h 128954"/>
                <a:gd name="connsiteX1" fmla="*/ 179754 w 437662"/>
                <a:gd name="connsiteY1" fmla="*/ 3908 h 128954"/>
                <a:gd name="connsiteX2" fmla="*/ 437662 w 437662"/>
                <a:gd name="connsiteY2" fmla="*/ 105508 h 128954"/>
                <a:gd name="connsiteX3" fmla="*/ 437662 w 437662"/>
                <a:gd name="connsiteY3" fmla="*/ 105508 h 128954"/>
                <a:gd name="connsiteX4" fmla="*/ 437662 w 437662"/>
                <a:gd name="connsiteY4" fmla="*/ 105508 h 128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662" h="128954">
                  <a:moveTo>
                    <a:pt x="0" y="128954"/>
                  </a:moveTo>
                  <a:cubicBezTo>
                    <a:pt x="53405" y="68385"/>
                    <a:pt x="106810" y="7816"/>
                    <a:pt x="179754" y="3908"/>
                  </a:cubicBezTo>
                  <a:cubicBezTo>
                    <a:pt x="252698" y="0"/>
                    <a:pt x="437662" y="105508"/>
                    <a:pt x="437662" y="105508"/>
                  </a:cubicBezTo>
                  <a:lnTo>
                    <a:pt x="437662" y="105508"/>
                  </a:lnTo>
                  <a:lnTo>
                    <a:pt x="437662" y="105508"/>
                  </a:ln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7" name="Freeform 66"/>
            <p:cNvSpPr/>
            <p:nvPr/>
          </p:nvSpPr>
          <p:spPr>
            <a:xfrm flipV="1">
              <a:off x="6297551" y="5700318"/>
              <a:ext cx="437662" cy="128954"/>
            </a:xfrm>
            <a:custGeom>
              <a:avLst/>
              <a:gdLst>
                <a:gd name="connsiteX0" fmla="*/ 0 w 437662"/>
                <a:gd name="connsiteY0" fmla="*/ 128954 h 128954"/>
                <a:gd name="connsiteX1" fmla="*/ 179754 w 437662"/>
                <a:gd name="connsiteY1" fmla="*/ 3908 h 128954"/>
                <a:gd name="connsiteX2" fmla="*/ 437662 w 437662"/>
                <a:gd name="connsiteY2" fmla="*/ 105508 h 128954"/>
                <a:gd name="connsiteX3" fmla="*/ 437662 w 437662"/>
                <a:gd name="connsiteY3" fmla="*/ 105508 h 128954"/>
                <a:gd name="connsiteX4" fmla="*/ 437662 w 437662"/>
                <a:gd name="connsiteY4" fmla="*/ 105508 h 128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662" h="128954">
                  <a:moveTo>
                    <a:pt x="0" y="128954"/>
                  </a:moveTo>
                  <a:cubicBezTo>
                    <a:pt x="53405" y="68385"/>
                    <a:pt x="106810" y="7816"/>
                    <a:pt x="179754" y="3908"/>
                  </a:cubicBezTo>
                  <a:cubicBezTo>
                    <a:pt x="252698" y="0"/>
                    <a:pt x="437662" y="105508"/>
                    <a:pt x="437662" y="105508"/>
                  </a:cubicBezTo>
                  <a:lnTo>
                    <a:pt x="437662" y="105508"/>
                  </a:lnTo>
                  <a:lnTo>
                    <a:pt x="437662" y="105508"/>
                  </a:ln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5" name="Group 4"/>
          <p:cNvGrpSpPr/>
          <p:nvPr/>
        </p:nvGrpSpPr>
        <p:grpSpPr>
          <a:xfrm>
            <a:off x="5852188" y="2846517"/>
            <a:ext cx="1520825" cy="431800"/>
            <a:chOff x="5884863" y="3097213"/>
            <a:chExt cx="1520825" cy="431800"/>
          </a:xfrm>
        </p:grpSpPr>
        <p:cxnSp>
          <p:nvCxnSpPr>
            <p:cNvPr id="36" name="Straight Arrow Connector 35"/>
            <p:cNvCxnSpPr/>
            <p:nvPr/>
          </p:nvCxnSpPr>
          <p:spPr>
            <a:xfrm>
              <a:off x="5884863" y="3290806"/>
              <a:ext cx="418485" cy="0"/>
            </a:xfrm>
            <a:prstGeom prst="straightConnector1">
              <a:avLst/>
            </a:prstGeom>
            <a:ln w="28575">
              <a:solidFill>
                <a:srgbClr val="7030A0"/>
              </a:solidFill>
              <a:tailEnd type="arrow"/>
            </a:ln>
          </p:spPr>
          <p:style>
            <a:lnRef idx="1">
              <a:schemeClr val="dk1"/>
            </a:lnRef>
            <a:fillRef idx="0">
              <a:schemeClr val="dk1"/>
            </a:fillRef>
            <a:effectRef idx="0">
              <a:schemeClr val="dk1"/>
            </a:effectRef>
            <a:fontRef idx="minor">
              <a:schemeClr val="tx1"/>
            </a:fontRef>
          </p:style>
        </p:cxnSp>
        <p:graphicFrame>
          <p:nvGraphicFramePr>
            <p:cNvPr id="33" name="Object 12"/>
            <p:cNvGraphicFramePr>
              <a:graphicFrameLocks noChangeAspect="1"/>
            </p:cNvGraphicFramePr>
            <p:nvPr>
              <p:extLst/>
            </p:nvPr>
          </p:nvGraphicFramePr>
          <p:xfrm>
            <a:off x="6473825" y="3097213"/>
            <a:ext cx="931863" cy="431800"/>
          </p:xfrm>
          <a:graphic>
            <a:graphicData uri="http://schemas.openxmlformats.org/presentationml/2006/ole">
              <mc:AlternateContent xmlns:mc="http://schemas.openxmlformats.org/markup-compatibility/2006">
                <mc:Choice xmlns:v="urn:schemas-microsoft-com:vml" Requires="v">
                  <p:oleObj spid="_x0000_s36276" name="Equation" r:id="rId8" imgW="987120" imgH="420480" progId="Equation.DSMT4">
                    <p:embed/>
                  </p:oleObj>
                </mc:Choice>
                <mc:Fallback>
                  <p:oleObj name="Equation" r:id="rId8" imgW="987120" imgH="420480" progId="Equation.DSMT4">
                    <p:embed/>
                    <p:pic>
                      <p:nvPicPr>
                        <p:cNvPr id="33"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3097213"/>
                          <a:ext cx="931863"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16" name="Group 15"/>
          <p:cNvGrpSpPr/>
          <p:nvPr/>
        </p:nvGrpSpPr>
        <p:grpSpPr>
          <a:xfrm>
            <a:off x="914400" y="2856042"/>
            <a:ext cx="5042246" cy="708571"/>
            <a:chOff x="947075" y="3106738"/>
            <a:chExt cx="5042246" cy="708571"/>
          </a:xfrm>
        </p:grpSpPr>
        <p:sp>
          <p:nvSpPr>
            <p:cNvPr id="34" name="TextBox 33"/>
            <p:cNvSpPr txBox="1"/>
            <p:nvPr/>
          </p:nvSpPr>
          <p:spPr>
            <a:xfrm>
              <a:off x="947075" y="3107423"/>
              <a:ext cx="5042246" cy="707886"/>
            </a:xfrm>
            <a:prstGeom prst="rect">
              <a:avLst/>
            </a:prstGeom>
            <a:noFill/>
          </p:spPr>
          <p:txBody>
            <a:bodyPr wrap="square" rtlCol="0">
              <a:spAutoFit/>
            </a:bodyPr>
            <a:lstStyle/>
            <a:p>
              <a:pPr marL="457200" indent="-457200"/>
              <a:r>
                <a:rPr lang="en-US" sz="2000" dirty="0">
                  <a:latin typeface="Verdana" pitchFamily="34" charset="0"/>
                  <a:ea typeface="Verdana" pitchFamily="34" charset="0"/>
                  <a:cs typeface="Verdana" pitchFamily="34" charset="0"/>
                </a:rPr>
                <a:t> How many servings of     are in     ?    	</a:t>
              </a:r>
            </a:p>
          </p:txBody>
        </p:sp>
        <p:graphicFrame>
          <p:nvGraphicFramePr>
            <p:cNvPr id="6" name="Object 5"/>
            <p:cNvGraphicFramePr>
              <a:graphicFrameLocks noChangeAspect="1"/>
            </p:cNvGraphicFramePr>
            <p:nvPr>
              <p:extLst/>
            </p:nvPr>
          </p:nvGraphicFramePr>
          <p:xfrm>
            <a:off x="4117975" y="3113088"/>
            <a:ext cx="166688" cy="431800"/>
          </p:xfrm>
          <a:graphic>
            <a:graphicData uri="http://schemas.openxmlformats.org/presentationml/2006/ole">
              <mc:AlternateContent xmlns:mc="http://schemas.openxmlformats.org/markup-compatibility/2006">
                <mc:Choice xmlns:v="urn:schemas-microsoft-com:vml" Requires="v">
                  <p:oleObj spid="_x0000_s36277" name="Equation" r:id="rId10" imgW="164520" imgH="420480" progId="Equation.DSMT4">
                    <p:embed/>
                  </p:oleObj>
                </mc:Choice>
                <mc:Fallback>
                  <p:oleObj name="Equation" r:id="rId10" imgW="164520" imgH="420480" progId="Equation.DSMT4">
                    <p:embed/>
                    <p:pic>
                      <p:nvPicPr>
                        <p:cNvPr id="6"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7975" y="3113088"/>
                          <a:ext cx="166688"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nvPr>
          </p:nvGraphicFramePr>
          <p:xfrm>
            <a:off x="5264150" y="3106738"/>
            <a:ext cx="179388" cy="431800"/>
          </p:xfrm>
          <a:graphic>
            <a:graphicData uri="http://schemas.openxmlformats.org/presentationml/2006/ole">
              <mc:AlternateContent xmlns:mc="http://schemas.openxmlformats.org/markup-compatibility/2006">
                <mc:Choice xmlns:v="urn:schemas-microsoft-com:vml" Requires="v">
                  <p:oleObj spid="_x0000_s36278" name="Equation" r:id="rId12" imgW="182520" imgH="420480" progId="Equation.DSMT4">
                    <p:embed/>
                  </p:oleObj>
                </mc:Choice>
                <mc:Fallback>
                  <p:oleObj name="Equation" r:id="rId12" imgW="182520" imgH="420480" progId="Equation.DSMT4">
                    <p:embed/>
                    <p:pic>
                      <p:nvPicPr>
                        <p:cNvPr id="7"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64150" y="3106738"/>
                          <a:ext cx="179388"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graphicFrame>
        <p:nvGraphicFramePr>
          <p:cNvPr id="13" name="Object 12"/>
          <p:cNvGraphicFramePr>
            <a:graphicFrameLocks noChangeAspect="1"/>
          </p:cNvGraphicFramePr>
          <p:nvPr>
            <p:extLst>
              <p:ext uri="{D42A27DB-BD31-4B8C-83A1-F6EECF244321}">
                <p14:modId xmlns:p14="http://schemas.microsoft.com/office/powerpoint/2010/main" val="2972121514"/>
              </p:ext>
            </p:extLst>
          </p:nvPr>
        </p:nvGraphicFramePr>
        <p:xfrm>
          <a:off x="7857868" y="3835353"/>
          <a:ext cx="471488" cy="431800"/>
        </p:xfrm>
        <a:graphic>
          <a:graphicData uri="http://schemas.openxmlformats.org/presentationml/2006/ole">
            <mc:AlternateContent xmlns:mc="http://schemas.openxmlformats.org/markup-compatibility/2006">
              <mc:Choice xmlns:v="urn:schemas-microsoft-com:vml" Requires="v">
                <p:oleObj spid="_x0000_s36279" name="Equation" r:id="rId14" imgW="493560" imgH="420480" progId="Equation.DSMT4">
                  <p:embed/>
                </p:oleObj>
              </mc:Choice>
              <mc:Fallback>
                <p:oleObj name="Equation" r:id="rId14" imgW="493560" imgH="420480" progId="Equation.DSMT4">
                  <p:embed/>
                  <p:pic>
                    <p:nvPicPr>
                      <p:cNvPr id="13"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57868" y="3835353"/>
                        <a:ext cx="471488"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5551790"/>
              </p:ext>
            </p:extLst>
          </p:nvPr>
        </p:nvGraphicFramePr>
        <p:xfrm>
          <a:off x="6452931" y="3822653"/>
          <a:ext cx="649287" cy="431800"/>
        </p:xfrm>
        <a:graphic>
          <a:graphicData uri="http://schemas.openxmlformats.org/presentationml/2006/ole">
            <mc:AlternateContent xmlns:mc="http://schemas.openxmlformats.org/markup-compatibility/2006">
              <mc:Choice xmlns:v="urn:schemas-microsoft-com:vml" Requires="v">
                <p:oleObj spid="_x0000_s36280" name="Equation" r:id="rId16" imgW="685440" imgH="420480" progId="Equation.DSMT4">
                  <p:embed/>
                </p:oleObj>
              </mc:Choice>
              <mc:Fallback>
                <p:oleObj name="Equation" r:id="rId16" imgW="685440" imgH="420480" progId="Equation.DSMT4">
                  <p:embed/>
                  <p:pic>
                    <p:nvPicPr>
                      <p:cNvPr id="15"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52931" y="3822653"/>
                        <a:ext cx="649287"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97" name="Object 4096"/>
          <p:cNvGraphicFramePr>
            <a:graphicFrameLocks noChangeAspect="1"/>
          </p:cNvGraphicFramePr>
          <p:nvPr>
            <p:extLst>
              <p:ext uri="{D42A27DB-BD31-4B8C-83A1-F6EECF244321}">
                <p14:modId xmlns:p14="http://schemas.microsoft.com/office/powerpoint/2010/main" val="254833420"/>
              </p:ext>
            </p:extLst>
          </p:nvPr>
        </p:nvGraphicFramePr>
        <p:xfrm>
          <a:off x="7157781" y="3822653"/>
          <a:ext cx="508000" cy="431800"/>
        </p:xfrm>
        <a:graphic>
          <a:graphicData uri="http://schemas.openxmlformats.org/presentationml/2006/ole">
            <mc:AlternateContent xmlns:mc="http://schemas.openxmlformats.org/markup-compatibility/2006">
              <mc:Choice xmlns:v="urn:schemas-microsoft-com:vml" Requires="v">
                <p:oleObj spid="_x0000_s36281" name="Equation" r:id="rId18" imgW="530280" imgH="420480" progId="Equation.DSMT4">
                  <p:embed/>
                </p:oleObj>
              </mc:Choice>
              <mc:Fallback>
                <p:oleObj name="Equation" r:id="rId18" imgW="530280" imgH="420480" progId="Equation.DSMT4">
                  <p:embed/>
                  <p:pic>
                    <p:nvPicPr>
                      <p:cNvPr id="4097" name="Object 409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57781" y="3822653"/>
                        <a:ext cx="508000"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7" name="Rounded Rectangle 46"/>
          <p:cNvSpPr/>
          <p:nvPr/>
        </p:nvSpPr>
        <p:spPr>
          <a:xfrm rot="5400000">
            <a:off x="2239304" y="3065152"/>
            <a:ext cx="482660" cy="1128774"/>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8" name="Group 7"/>
          <p:cNvGrpSpPr/>
          <p:nvPr/>
        </p:nvGrpSpPr>
        <p:grpSpPr>
          <a:xfrm>
            <a:off x="1043158" y="5079571"/>
            <a:ext cx="3241470" cy="431800"/>
            <a:chOff x="914400" y="5905500"/>
            <a:chExt cx="3241470" cy="431800"/>
          </a:xfrm>
        </p:grpSpPr>
        <p:sp>
          <p:nvSpPr>
            <p:cNvPr id="51" name="TextBox 50"/>
            <p:cNvSpPr txBox="1"/>
            <p:nvPr/>
          </p:nvSpPr>
          <p:spPr>
            <a:xfrm>
              <a:off x="914400" y="5913870"/>
              <a:ext cx="3241470" cy="369332"/>
            </a:xfrm>
            <a:prstGeom prst="rect">
              <a:avLst/>
            </a:prstGeom>
            <a:noFill/>
          </p:spPr>
          <p:txBody>
            <a:bodyPr wrap="square" rtlCol="0">
              <a:spAutoFit/>
            </a:bodyPr>
            <a:lstStyle/>
            <a:p>
              <a:pPr marL="457200" indent="-457200"/>
              <a:r>
                <a:rPr lang="en-US" dirty="0">
                  <a:solidFill>
                    <a:srgbClr val="FF0000"/>
                  </a:solidFill>
                  <a:latin typeface="Verdana" pitchFamily="34" charset="0"/>
                  <a:ea typeface="Verdana" pitchFamily="34" charset="0"/>
                  <a:cs typeface="Verdana" pitchFamily="34" charset="0"/>
                </a:rPr>
                <a:t>measure out servings of </a:t>
              </a:r>
            </a:p>
          </p:txBody>
        </p:sp>
        <p:graphicFrame>
          <p:nvGraphicFramePr>
            <p:cNvPr id="3" name="Object 2"/>
            <p:cNvGraphicFramePr>
              <a:graphicFrameLocks noChangeAspect="1"/>
            </p:cNvGraphicFramePr>
            <p:nvPr>
              <p:extLst/>
            </p:nvPr>
          </p:nvGraphicFramePr>
          <p:xfrm>
            <a:off x="3946525" y="5905500"/>
            <a:ext cx="166688" cy="431800"/>
          </p:xfrm>
          <a:graphic>
            <a:graphicData uri="http://schemas.openxmlformats.org/presentationml/2006/ole">
              <mc:AlternateContent xmlns:mc="http://schemas.openxmlformats.org/markup-compatibility/2006">
                <mc:Choice xmlns:v="urn:schemas-microsoft-com:vml" Requires="v">
                  <p:oleObj spid="_x0000_s36282" name="Equation" r:id="rId20" imgW="164520" imgH="420480" progId="Equation.DSMT4">
                    <p:embed/>
                  </p:oleObj>
                </mc:Choice>
                <mc:Fallback>
                  <p:oleObj name="Equation" r:id="rId20" imgW="164520" imgH="420480" progId="Equation.DSMT4">
                    <p:embed/>
                    <p:pic>
                      <p:nvPicPr>
                        <p:cNvPr id="3" name="Object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46525" y="5905500"/>
                          <a:ext cx="166688"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14" name="Group 13"/>
          <p:cNvGrpSpPr/>
          <p:nvPr/>
        </p:nvGrpSpPr>
        <p:grpSpPr>
          <a:xfrm>
            <a:off x="1122769" y="4541886"/>
            <a:ext cx="3631581" cy="435671"/>
            <a:chOff x="660679" y="6759626"/>
            <a:chExt cx="3631581" cy="435671"/>
          </a:xfrm>
        </p:grpSpPr>
        <p:sp>
          <p:nvSpPr>
            <p:cNvPr id="54" name="TextBox 53"/>
            <p:cNvSpPr txBox="1"/>
            <p:nvPr/>
          </p:nvSpPr>
          <p:spPr>
            <a:xfrm>
              <a:off x="1001535" y="6759626"/>
              <a:ext cx="3290725" cy="369332"/>
            </a:xfrm>
            <a:prstGeom prst="rect">
              <a:avLst/>
            </a:prstGeom>
            <a:noFill/>
          </p:spPr>
          <p:txBody>
            <a:bodyPr wrap="square" rtlCol="0">
              <a:spAutoFit/>
            </a:bodyPr>
            <a:lstStyle/>
            <a:p>
              <a:pPr marL="457200" indent="-457200"/>
              <a:r>
                <a:rPr lang="en-US" dirty="0">
                  <a:solidFill>
                    <a:srgbClr val="008000"/>
                  </a:solidFill>
                  <a:latin typeface="Verdana" pitchFamily="34" charset="0"/>
                  <a:ea typeface="Verdana" pitchFamily="34" charset="0"/>
                  <a:cs typeface="Verdana" pitchFamily="34" charset="0"/>
                </a:rPr>
                <a:t>is the whole amount</a:t>
              </a:r>
            </a:p>
          </p:txBody>
        </p:sp>
        <p:graphicFrame>
          <p:nvGraphicFramePr>
            <p:cNvPr id="10" name="Object 9"/>
            <p:cNvGraphicFramePr>
              <a:graphicFrameLocks noChangeAspect="1"/>
            </p:cNvGraphicFramePr>
            <p:nvPr>
              <p:extLst>
                <p:ext uri="{D42A27DB-BD31-4B8C-83A1-F6EECF244321}">
                  <p14:modId xmlns:p14="http://schemas.microsoft.com/office/powerpoint/2010/main" val="962838781"/>
                </p:ext>
              </p:extLst>
            </p:nvPr>
          </p:nvGraphicFramePr>
          <p:xfrm>
            <a:off x="660679" y="6763497"/>
            <a:ext cx="179387" cy="431800"/>
          </p:xfrm>
          <a:graphic>
            <a:graphicData uri="http://schemas.openxmlformats.org/presentationml/2006/ole">
              <mc:AlternateContent xmlns:mc="http://schemas.openxmlformats.org/markup-compatibility/2006">
                <mc:Choice xmlns:v="urn:schemas-microsoft-com:vml" Requires="v">
                  <p:oleObj spid="_x0000_s36283" name="Equation" r:id="rId22" imgW="182520" imgH="420480" progId="Equation.DSMT4">
                    <p:embed/>
                  </p:oleObj>
                </mc:Choice>
                <mc:Fallback>
                  <p:oleObj name="Equation" r:id="rId22" imgW="182520" imgH="420480" progId="Equation.DSMT4">
                    <p:embed/>
                    <p:pic>
                      <p:nvPicPr>
                        <p:cNvPr id="10" name="Object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0679" y="6763497"/>
                          <a:ext cx="179387"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17" name="Group 16"/>
          <p:cNvGrpSpPr/>
          <p:nvPr/>
        </p:nvGrpSpPr>
        <p:grpSpPr>
          <a:xfrm>
            <a:off x="5457748" y="4656141"/>
            <a:ext cx="3676914" cy="431800"/>
            <a:chOff x="4763406" y="5096524"/>
            <a:chExt cx="3676914" cy="431800"/>
          </a:xfrm>
        </p:grpSpPr>
        <p:sp>
          <p:nvSpPr>
            <p:cNvPr id="50" name="TextBox 49"/>
            <p:cNvSpPr txBox="1"/>
            <p:nvPr/>
          </p:nvSpPr>
          <p:spPr>
            <a:xfrm>
              <a:off x="4763406" y="5112369"/>
              <a:ext cx="3676914" cy="400110"/>
            </a:xfrm>
            <a:prstGeom prst="rect">
              <a:avLst/>
            </a:prstGeom>
            <a:noFill/>
          </p:spPr>
          <p:txBody>
            <a:bodyPr wrap="square" rtlCol="0">
              <a:spAutoFit/>
            </a:bodyPr>
            <a:lstStyle/>
            <a:p>
              <a:r>
                <a:rPr lang="en-US" sz="2000" dirty="0">
                  <a:solidFill>
                    <a:srgbClr val="7030A0"/>
                  </a:solidFill>
                  <a:latin typeface="Verdana" panose="020B0604030504040204" pitchFamily="34" charset="0"/>
                  <a:ea typeface="Verdana" panose="020B0604030504040204" pitchFamily="34" charset="0"/>
                  <a:cs typeface="Verdana" panose="020B0604030504040204" pitchFamily="34" charset="0"/>
                </a:rPr>
                <a:t>Connor eats      servings. </a:t>
              </a:r>
            </a:p>
          </p:txBody>
        </p:sp>
        <p:graphicFrame>
          <p:nvGraphicFramePr>
            <p:cNvPr id="53" name="Object 52"/>
            <p:cNvGraphicFramePr>
              <a:graphicFrameLocks noChangeAspect="1"/>
            </p:cNvGraphicFramePr>
            <p:nvPr>
              <p:extLst/>
            </p:nvPr>
          </p:nvGraphicFramePr>
          <p:xfrm>
            <a:off x="6524920" y="5096524"/>
            <a:ext cx="282575" cy="431800"/>
          </p:xfrm>
          <a:graphic>
            <a:graphicData uri="http://schemas.openxmlformats.org/presentationml/2006/ole">
              <mc:AlternateContent xmlns:mc="http://schemas.openxmlformats.org/markup-compatibility/2006">
                <mc:Choice xmlns:v="urn:schemas-microsoft-com:vml" Requires="v">
                  <p:oleObj spid="_x0000_s36284" name="Equation" r:id="rId24" imgW="292320" imgH="420480" progId="Equation.DSMT4">
                    <p:embed/>
                  </p:oleObj>
                </mc:Choice>
                <mc:Fallback>
                  <p:oleObj name="Equation" r:id="rId24" imgW="292320" imgH="420480" progId="Equation.DSMT4">
                    <p:embed/>
                    <p:pic>
                      <p:nvPicPr>
                        <p:cNvPr id="53" name="Object 5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524920" y="5096524"/>
                          <a:ext cx="282575"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56" name="Group 55"/>
          <p:cNvGrpSpPr/>
          <p:nvPr/>
        </p:nvGrpSpPr>
        <p:grpSpPr>
          <a:xfrm>
            <a:off x="1031408" y="5653239"/>
            <a:ext cx="3676914" cy="431800"/>
            <a:chOff x="4763406" y="5096524"/>
            <a:chExt cx="3676914" cy="431800"/>
          </a:xfrm>
        </p:grpSpPr>
        <p:sp>
          <p:nvSpPr>
            <p:cNvPr id="57" name="TextBox 56"/>
            <p:cNvSpPr txBox="1"/>
            <p:nvPr/>
          </p:nvSpPr>
          <p:spPr>
            <a:xfrm>
              <a:off x="4763406" y="5112369"/>
              <a:ext cx="3676914" cy="400110"/>
            </a:xfrm>
            <a:prstGeom prst="rect">
              <a:avLst/>
            </a:prstGeom>
            <a:noFill/>
          </p:spPr>
          <p:txBody>
            <a:bodyPr wrap="square" rtlCol="0">
              <a:spAutoFit/>
            </a:bodyPr>
            <a:lstStyle/>
            <a:p>
              <a:r>
                <a:rPr lang="en-US" sz="2000" dirty="0">
                  <a:solidFill>
                    <a:srgbClr val="7030A0"/>
                  </a:solidFill>
                  <a:latin typeface="Verdana" panose="020B0604030504040204" pitchFamily="34" charset="0"/>
                  <a:ea typeface="Verdana" panose="020B0604030504040204" pitchFamily="34" charset="0"/>
                  <a:cs typeface="Verdana" panose="020B0604030504040204" pitchFamily="34" charset="0"/>
                </a:rPr>
                <a:t>Connor eats      servings. </a:t>
              </a:r>
            </a:p>
          </p:txBody>
        </p:sp>
        <p:graphicFrame>
          <p:nvGraphicFramePr>
            <p:cNvPr id="58" name="Object 57"/>
            <p:cNvGraphicFramePr>
              <a:graphicFrameLocks noChangeAspect="1"/>
            </p:cNvGraphicFramePr>
            <p:nvPr>
              <p:extLst/>
            </p:nvPr>
          </p:nvGraphicFramePr>
          <p:xfrm>
            <a:off x="6536900" y="5096524"/>
            <a:ext cx="282575" cy="431800"/>
          </p:xfrm>
          <a:graphic>
            <a:graphicData uri="http://schemas.openxmlformats.org/presentationml/2006/ole">
              <mc:AlternateContent xmlns:mc="http://schemas.openxmlformats.org/markup-compatibility/2006">
                <mc:Choice xmlns:v="urn:schemas-microsoft-com:vml" Requires="v">
                  <p:oleObj spid="_x0000_s36285" name="Equation" r:id="rId26" imgW="292320" imgH="420480" progId="Equation.DSMT4">
                    <p:embed/>
                  </p:oleObj>
                </mc:Choice>
                <mc:Fallback>
                  <p:oleObj name="Equation" r:id="rId26" imgW="292320" imgH="420480" progId="Equation.DSMT4">
                    <p:embed/>
                    <p:pic>
                      <p:nvPicPr>
                        <p:cNvPr id="58" name="Object 5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536900" y="5096524"/>
                          <a:ext cx="282575"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spTree>
    <p:extLst>
      <p:ext uri="{BB962C8B-B14F-4D97-AF65-F5344CB8AC3E}">
        <p14:creationId xmlns:p14="http://schemas.microsoft.com/office/powerpoint/2010/main" val="49020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9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85800"/>
          </a:xfrm>
        </p:spPr>
        <p:txBody>
          <a:bodyPr>
            <a:noAutofit/>
          </a:bodyPr>
          <a:lstStyle/>
          <a:p>
            <a:r>
              <a:rPr lang="en-US" sz="2800" dirty="0"/>
              <a:t>MIA’S CEREAL</a:t>
            </a:r>
          </a:p>
        </p:txBody>
      </p:sp>
      <p:sp>
        <p:nvSpPr>
          <p:cNvPr id="4098" name="AutoShape 2"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protein bar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7" name="Group 16"/>
          <p:cNvGrpSpPr/>
          <p:nvPr/>
        </p:nvGrpSpPr>
        <p:grpSpPr>
          <a:xfrm>
            <a:off x="457200" y="1154087"/>
            <a:ext cx="8061960" cy="1015663"/>
            <a:chOff x="457200" y="1297867"/>
            <a:chExt cx="8061960" cy="1015663"/>
          </a:xfrm>
        </p:grpSpPr>
        <p:sp>
          <p:nvSpPr>
            <p:cNvPr id="4" name="TextBox 3"/>
            <p:cNvSpPr txBox="1"/>
            <p:nvPr/>
          </p:nvSpPr>
          <p:spPr>
            <a:xfrm>
              <a:off x="457200" y="1297867"/>
              <a:ext cx="8061960" cy="1015663"/>
            </a:xfrm>
            <a:prstGeom prst="rect">
              <a:avLst/>
            </a:prstGeom>
            <a:noFill/>
          </p:spPr>
          <p:txBody>
            <a:bodyPr wrap="square" rtlCol="0">
              <a:spAutoFit/>
            </a:bodyPr>
            <a:lstStyle/>
            <a:p>
              <a:pPr>
                <a:lnSpc>
                  <a:spcPct val="150000"/>
                </a:lnSpc>
              </a:pPr>
              <a:r>
                <a:rPr lang="en-US" sz="2000" dirty="0">
                  <a:solidFill>
                    <a:srgbClr val="800080"/>
                  </a:solidFill>
                  <a:latin typeface="Verdana" pitchFamily="34" charset="0"/>
                  <a:ea typeface="Verdana" pitchFamily="34" charset="0"/>
                  <a:cs typeface="Verdana" pitchFamily="34" charset="0"/>
                </a:rPr>
                <a:t>Mia eats    cup of cereal. A serving size is    cup. How many servings does Mia eat?</a:t>
              </a:r>
            </a:p>
          </p:txBody>
        </p:sp>
        <p:graphicFrame>
          <p:nvGraphicFramePr>
            <p:cNvPr id="18" name="Object 22"/>
            <p:cNvGraphicFramePr>
              <a:graphicFrameLocks noChangeAspect="1"/>
            </p:cNvGraphicFramePr>
            <p:nvPr>
              <p:extLst/>
            </p:nvPr>
          </p:nvGraphicFramePr>
          <p:xfrm>
            <a:off x="1687119" y="1387475"/>
            <a:ext cx="177800" cy="431800"/>
          </p:xfrm>
          <a:graphic>
            <a:graphicData uri="http://schemas.openxmlformats.org/presentationml/2006/ole">
              <mc:AlternateContent xmlns:mc="http://schemas.openxmlformats.org/markup-compatibility/2006">
                <mc:Choice xmlns:v="urn:schemas-microsoft-com:vml" Requires="v">
                  <p:oleObj spid="_x0000_s37309" name="Equation" r:id="rId4" imgW="164520" imgH="420480" progId="Equation.DSMT4">
                    <p:embed/>
                  </p:oleObj>
                </mc:Choice>
                <mc:Fallback>
                  <p:oleObj name="Equation" r:id="rId4" imgW="164520" imgH="420480" progId="Equation.DSMT4">
                    <p:embed/>
                    <p:pic>
                      <p:nvPicPr>
                        <p:cNvPr id="18"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7119" y="1387475"/>
                          <a:ext cx="177800"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 name="Object 22"/>
            <p:cNvGraphicFramePr>
              <a:graphicFrameLocks noChangeAspect="1"/>
            </p:cNvGraphicFramePr>
            <p:nvPr>
              <p:extLst/>
            </p:nvPr>
          </p:nvGraphicFramePr>
          <p:xfrm>
            <a:off x="5928109" y="1387475"/>
            <a:ext cx="190500" cy="431800"/>
          </p:xfrm>
          <a:graphic>
            <a:graphicData uri="http://schemas.openxmlformats.org/presentationml/2006/ole">
              <mc:AlternateContent xmlns:mc="http://schemas.openxmlformats.org/markup-compatibility/2006">
                <mc:Choice xmlns:v="urn:schemas-microsoft-com:vml" Requires="v">
                  <p:oleObj spid="_x0000_s37310" name="Equation" r:id="rId6" imgW="182520" imgH="420480" progId="Equation.DSMT4">
                    <p:embed/>
                  </p:oleObj>
                </mc:Choice>
                <mc:Fallback>
                  <p:oleObj name="Equation" r:id="rId6" imgW="182520" imgH="420480" progId="Equation.DSMT4">
                    <p:embed/>
                    <p:pic>
                      <p:nvPicPr>
                        <p:cNvPr id="19"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8109" y="1387475"/>
                          <a:ext cx="190500"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39" name="Group 164"/>
          <p:cNvGrpSpPr/>
          <p:nvPr/>
        </p:nvGrpSpPr>
        <p:grpSpPr>
          <a:xfrm rot="16200000">
            <a:off x="1818546" y="3142023"/>
            <a:ext cx="865920" cy="903019"/>
            <a:chOff x="6599594" y="2761312"/>
            <a:chExt cx="735865" cy="731520"/>
          </a:xfrm>
        </p:grpSpPr>
        <p:sp>
          <p:nvSpPr>
            <p:cNvPr id="43" name="Rectangle 42"/>
            <p:cNvSpPr/>
            <p:nvPr/>
          </p:nvSpPr>
          <p:spPr>
            <a:xfrm>
              <a:off x="6599594" y="2761312"/>
              <a:ext cx="182880" cy="731520"/>
            </a:xfrm>
            <a:prstGeom prst="rect">
              <a:avLst/>
            </a:prstGeom>
            <a:solidFill>
              <a:srgbClr val="33CC33"/>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Rectangle 43"/>
            <p:cNvSpPr/>
            <p:nvPr/>
          </p:nvSpPr>
          <p:spPr>
            <a:xfrm>
              <a:off x="6784569" y="2761312"/>
              <a:ext cx="182880" cy="731520"/>
            </a:xfrm>
            <a:prstGeom prst="rect">
              <a:avLst/>
            </a:prstGeom>
            <a:solidFill>
              <a:srgbClr val="33CC33"/>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Rectangle 44"/>
            <p:cNvSpPr/>
            <p:nvPr/>
          </p:nvSpPr>
          <p:spPr>
            <a:xfrm>
              <a:off x="6967449" y="2761312"/>
              <a:ext cx="182880" cy="731520"/>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Rectangle 45"/>
            <p:cNvSpPr/>
            <p:nvPr/>
          </p:nvSpPr>
          <p:spPr>
            <a:xfrm>
              <a:off x="7152579" y="2761312"/>
              <a:ext cx="182880" cy="73152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8" name="Rounded Rectangle 47"/>
          <p:cNvSpPr/>
          <p:nvPr/>
        </p:nvSpPr>
        <p:spPr>
          <a:xfrm rot="5400000">
            <a:off x="1831955" y="3230939"/>
            <a:ext cx="839102" cy="1128774"/>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47" name="Group 46"/>
          <p:cNvGrpSpPr/>
          <p:nvPr/>
        </p:nvGrpSpPr>
        <p:grpSpPr>
          <a:xfrm>
            <a:off x="6575485" y="3095178"/>
            <a:ext cx="472837" cy="781514"/>
            <a:chOff x="6468448" y="4242211"/>
            <a:chExt cx="472837" cy="781514"/>
          </a:xfrm>
        </p:grpSpPr>
        <p:sp>
          <p:nvSpPr>
            <p:cNvPr id="66" name="Freeform 65"/>
            <p:cNvSpPr/>
            <p:nvPr/>
          </p:nvSpPr>
          <p:spPr>
            <a:xfrm>
              <a:off x="6468448" y="4242211"/>
              <a:ext cx="437662" cy="128954"/>
            </a:xfrm>
            <a:custGeom>
              <a:avLst/>
              <a:gdLst>
                <a:gd name="connsiteX0" fmla="*/ 0 w 437662"/>
                <a:gd name="connsiteY0" fmla="*/ 128954 h 128954"/>
                <a:gd name="connsiteX1" fmla="*/ 179754 w 437662"/>
                <a:gd name="connsiteY1" fmla="*/ 3908 h 128954"/>
                <a:gd name="connsiteX2" fmla="*/ 437662 w 437662"/>
                <a:gd name="connsiteY2" fmla="*/ 105508 h 128954"/>
                <a:gd name="connsiteX3" fmla="*/ 437662 w 437662"/>
                <a:gd name="connsiteY3" fmla="*/ 105508 h 128954"/>
                <a:gd name="connsiteX4" fmla="*/ 437662 w 437662"/>
                <a:gd name="connsiteY4" fmla="*/ 105508 h 128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662" h="128954">
                  <a:moveTo>
                    <a:pt x="0" y="128954"/>
                  </a:moveTo>
                  <a:cubicBezTo>
                    <a:pt x="53405" y="68385"/>
                    <a:pt x="106810" y="7816"/>
                    <a:pt x="179754" y="3908"/>
                  </a:cubicBezTo>
                  <a:cubicBezTo>
                    <a:pt x="252698" y="0"/>
                    <a:pt x="437662" y="105508"/>
                    <a:pt x="437662" y="105508"/>
                  </a:cubicBezTo>
                  <a:lnTo>
                    <a:pt x="437662" y="105508"/>
                  </a:lnTo>
                  <a:lnTo>
                    <a:pt x="437662" y="105508"/>
                  </a:ln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7" name="Freeform 66"/>
            <p:cNvSpPr/>
            <p:nvPr/>
          </p:nvSpPr>
          <p:spPr>
            <a:xfrm flipV="1">
              <a:off x="6503623" y="4894771"/>
              <a:ext cx="437662" cy="128954"/>
            </a:xfrm>
            <a:custGeom>
              <a:avLst/>
              <a:gdLst>
                <a:gd name="connsiteX0" fmla="*/ 0 w 437662"/>
                <a:gd name="connsiteY0" fmla="*/ 128954 h 128954"/>
                <a:gd name="connsiteX1" fmla="*/ 179754 w 437662"/>
                <a:gd name="connsiteY1" fmla="*/ 3908 h 128954"/>
                <a:gd name="connsiteX2" fmla="*/ 437662 w 437662"/>
                <a:gd name="connsiteY2" fmla="*/ 105508 h 128954"/>
                <a:gd name="connsiteX3" fmla="*/ 437662 w 437662"/>
                <a:gd name="connsiteY3" fmla="*/ 105508 h 128954"/>
                <a:gd name="connsiteX4" fmla="*/ 437662 w 437662"/>
                <a:gd name="connsiteY4" fmla="*/ 105508 h 128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662" h="128954">
                  <a:moveTo>
                    <a:pt x="0" y="128954"/>
                  </a:moveTo>
                  <a:cubicBezTo>
                    <a:pt x="53405" y="68385"/>
                    <a:pt x="106810" y="7816"/>
                    <a:pt x="179754" y="3908"/>
                  </a:cubicBezTo>
                  <a:cubicBezTo>
                    <a:pt x="252698" y="0"/>
                    <a:pt x="437662" y="105508"/>
                    <a:pt x="437662" y="105508"/>
                  </a:cubicBezTo>
                  <a:lnTo>
                    <a:pt x="437662" y="105508"/>
                  </a:lnTo>
                  <a:lnTo>
                    <a:pt x="437662" y="105508"/>
                  </a:ln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10" name="Group 9"/>
          <p:cNvGrpSpPr/>
          <p:nvPr/>
        </p:nvGrpSpPr>
        <p:grpSpPr>
          <a:xfrm>
            <a:off x="5836943" y="2319683"/>
            <a:ext cx="1594439" cy="431800"/>
            <a:chOff x="5604874" y="3074685"/>
            <a:chExt cx="1594439" cy="431800"/>
          </a:xfrm>
        </p:grpSpPr>
        <p:cxnSp>
          <p:nvCxnSpPr>
            <p:cNvPr id="36" name="Straight Arrow Connector 35"/>
            <p:cNvCxnSpPr/>
            <p:nvPr/>
          </p:nvCxnSpPr>
          <p:spPr>
            <a:xfrm>
              <a:off x="5604874" y="3282750"/>
              <a:ext cx="418485" cy="0"/>
            </a:xfrm>
            <a:prstGeom prst="straightConnector1">
              <a:avLst/>
            </a:prstGeom>
            <a:ln w="28575">
              <a:solidFill>
                <a:srgbClr val="7030A0"/>
              </a:solidFill>
              <a:tailEnd type="arrow"/>
            </a:ln>
          </p:spPr>
          <p:style>
            <a:lnRef idx="1">
              <a:schemeClr val="dk1"/>
            </a:lnRef>
            <a:fillRef idx="0">
              <a:schemeClr val="dk1"/>
            </a:fillRef>
            <a:effectRef idx="0">
              <a:schemeClr val="dk1"/>
            </a:effectRef>
            <a:fontRef idx="minor">
              <a:schemeClr val="tx1"/>
            </a:fontRef>
          </p:style>
        </p:cxnSp>
        <p:graphicFrame>
          <p:nvGraphicFramePr>
            <p:cNvPr id="33" name="Object 12"/>
            <p:cNvGraphicFramePr>
              <a:graphicFrameLocks noChangeAspect="1"/>
            </p:cNvGraphicFramePr>
            <p:nvPr>
              <p:extLst/>
            </p:nvPr>
          </p:nvGraphicFramePr>
          <p:xfrm>
            <a:off x="6267450" y="3074685"/>
            <a:ext cx="931863" cy="431800"/>
          </p:xfrm>
          <a:graphic>
            <a:graphicData uri="http://schemas.openxmlformats.org/presentationml/2006/ole">
              <mc:AlternateContent xmlns:mc="http://schemas.openxmlformats.org/markup-compatibility/2006">
                <mc:Choice xmlns:v="urn:schemas-microsoft-com:vml" Requires="v">
                  <p:oleObj spid="_x0000_s37311" name="Equation" r:id="rId8" imgW="987120" imgH="420480" progId="Equation.DSMT4">
                    <p:embed/>
                  </p:oleObj>
                </mc:Choice>
                <mc:Fallback>
                  <p:oleObj name="Equation" r:id="rId8" imgW="987120" imgH="420480" progId="Equation.DSMT4">
                    <p:embed/>
                    <p:pic>
                      <p:nvPicPr>
                        <p:cNvPr id="33"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7450" y="3074685"/>
                          <a:ext cx="931863"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8" name="Group 7"/>
          <p:cNvGrpSpPr/>
          <p:nvPr/>
        </p:nvGrpSpPr>
        <p:grpSpPr>
          <a:xfrm>
            <a:off x="892338" y="2329178"/>
            <a:ext cx="7452410" cy="477994"/>
            <a:chOff x="1036270" y="5137711"/>
            <a:chExt cx="7452410" cy="477994"/>
          </a:xfrm>
        </p:grpSpPr>
        <p:sp>
          <p:nvSpPr>
            <p:cNvPr id="34" name="TextBox 33"/>
            <p:cNvSpPr txBox="1"/>
            <p:nvPr/>
          </p:nvSpPr>
          <p:spPr>
            <a:xfrm>
              <a:off x="1036270" y="5137711"/>
              <a:ext cx="7452410" cy="400110"/>
            </a:xfrm>
            <a:prstGeom prst="rect">
              <a:avLst/>
            </a:prstGeom>
            <a:noFill/>
          </p:spPr>
          <p:txBody>
            <a:bodyPr wrap="square" rtlCol="0">
              <a:spAutoFit/>
            </a:bodyPr>
            <a:lstStyle/>
            <a:p>
              <a:pPr marL="457200" indent="-457200"/>
              <a:r>
                <a:rPr lang="en-US" sz="2000" dirty="0">
                  <a:latin typeface="Verdana" pitchFamily="34" charset="0"/>
                  <a:ea typeface="Verdana" pitchFamily="34" charset="0"/>
                  <a:cs typeface="Verdana" pitchFamily="34" charset="0"/>
                </a:rPr>
                <a:t> How many servings of </a:t>
              </a:r>
              <a:r>
                <a:rPr lang="en-US" dirty="0">
                  <a:latin typeface="Verdana" pitchFamily="34" charset="0"/>
                  <a:ea typeface="Verdana" pitchFamily="34" charset="0"/>
                  <a:cs typeface="Verdana" pitchFamily="34" charset="0"/>
                </a:rPr>
                <a:t>    are in     ?    </a:t>
              </a:r>
              <a:r>
                <a:rPr lang="en-US" sz="2000" dirty="0">
                  <a:latin typeface="Verdana" pitchFamily="34" charset="0"/>
                  <a:ea typeface="Verdana" pitchFamily="34" charset="0"/>
                  <a:cs typeface="Verdana" pitchFamily="34" charset="0"/>
                </a:rPr>
                <a:t>	</a:t>
              </a:r>
            </a:p>
          </p:txBody>
        </p:sp>
        <p:graphicFrame>
          <p:nvGraphicFramePr>
            <p:cNvPr id="6" name="Object 5"/>
            <p:cNvGraphicFramePr>
              <a:graphicFrameLocks noChangeAspect="1"/>
            </p:cNvGraphicFramePr>
            <p:nvPr>
              <p:extLst/>
            </p:nvPr>
          </p:nvGraphicFramePr>
          <p:xfrm>
            <a:off x="5211916" y="5183905"/>
            <a:ext cx="165100" cy="431800"/>
          </p:xfrm>
          <a:graphic>
            <a:graphicData uri="http://schemas.openxmlformats.org/presentationml/2006/ole">
              <mc:AlternateContent xmlns:mc="http://schemas.openxmlformats.org/markup-compatibility/2006">
                <mc:Choice xmlns:v="urn:schemas-microsoft-com:vml" Requires="v">
                  <p:oleObj spid="_x0000_s37312" name="Equation" r:id="rId10" imgW="164520" imgH="420480" progId="Equation.DSMT4">
                    <p:embed/>
                  </p:oleObj>
                </mc:Choice>
                <mc:Fallback>
                  <p:oleObj name="Equation" r:id="rId10" imgW="164520" imgH="420480" progId="Equation.DSMT4">
                    <p:embed/>
                    <p:pic>
                      <p:nvPicPr>
                        <p:cNvPr id="6"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1916" y="5183905"/>
                          <a:ext cx="165100"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nvPr>
          </p:nvGraphicFramePr>
          <p:xfrm>
            <a:off x="4168929" y="5166442"/>
            <a:ext cx="177800" cy="431800"/>
          </p:xfrm>
          <a:graphic>
            <a:graphicData uri="http://schemas.openxmlformats.org/presentationml/2006/ole">
              <mc:AlternateContent xmlns:mc="http://schemas.openxmlformats.org/markup-compatibility/2006">
                <mc:Choice xmlns:v="urn:schemas-microsoft-com:vml" Requires="v">
                  <p:oleObj spid="_x0000_s37313" name="Equation" r:id="rId12" imgW="182520" imgH="420480" progId="Equation.DSMT4">
                    <p:embed/>
                  </p:oleObj>
                </mc:Choice>
                <mc:Fallback>
                  <p:oleObj name="Equation" r:id="rId12" imgW="182520" imgH="420480" progId="Equation.DSMT4">
                    <p:embed/>
                    <p:pic>
                      <p:nvPicPr>
                        <p:cNvPr id="7"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68929" y="5166442"/>
                          <a:ext cx="177800"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graphicFrame>
        <p:nvGraphicFramePr>
          <p:cNvPr id="13" name="Object 12"/>
          <p:cNvGraphicFramePr>
            <a:graphicFrameLocks noChangeAspect="1"/>
          </p:cNvGraphicFramePr>
          <p:nvPr>
            <p:extLst>
              <p:ext uri="{D42A27DB-BD31-4B8C-83A1-F6EECF244321}">
                <p14:modId xmlns:p14="http://schemas.microsoft.com/office/powerpoint/2010/main" val="2781420685"/>
              </p:ext>
            </p:extLst>
          </p:nvPr>
        </p:nvGraphicFramePr>
        <p:xfrm>
          <a:off x="7828925" y="3272775"/>
          <a:ext cx="366712" cy="444500"/>
        </p:xfrm>
        <a:graphic>
          <a:graphicData uri="http://schemas.openxmlformats.org/presentationml/2006/ole">
            <mc:AlternateContent xmlns:mc="http://schemas.openxmlformats.org/markup-compatibility/2006">
              <mc:Choice xmlns:v="urn:schemas-microsoft-com:vml" Requires="v">
                <p:oleObj spid="_x0000_s37314" name="Equation" r:id="rId14" imgW="383760" imgH="429480" progId="Equation.DSMT4">
                  <p:embed/>
                </p:oleObj>
              </mc:Choice>
              <mc:Fallback>
                <p:oleObj name="Equation" r:id="rId14" imgW="383760" imgH="429480" progId="Equation.DSMT4">
                  <p:embed/>
                  <p:pic>
                    <p:nvPicPr>
                      <p:cNvPr id="13"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28925" y="3272775"/>
                        <a:ext cx="366712" cy="44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97" name="Object 4096"/>
          <p:cNvGraphicFramePr>
            <a:graphicFrameLocks noChangeAspect="1"/>
          </p:cNvGraphicFramePr>
          <p:nvPr>
            <p:extLst>
              <p:ext uri="{D42A27DB-BD31-4B8C-83A1-F6EECF244321}">
                <p14:modId xmlns:p14="http://schemas.microsoft.com/office/powerpoint/2010/main" val="1602152668"/>
              </p:ext>
            </p:extLst>
          </p:nvPr>
        </p:nvGraphicFramePr>
        <p:xfrm>
          <a:off x="6218775" y="3259753"/>
          <a:ext cx="920750" cy="431800"/>
        </p:xfrm>
        <a:graphic>
          <a:graphicData uri="http://schemas.openxmlformats.org/presentationml/2006/ole">
            <mc:AlternateContent xmlns:mc="http://schemas.openxmlformats.org/markup-compatibility/2006">
              <mc:Choice xmlns:v="urn:schemas-microsoft-com:vml" Requires="v">
                <p:oleObj spid="_x0000_s37315" name="Equation" r:id="rId16" imgW="978120" imgH="420480" progId="Equation.DSMT4">
                  <p:embed/>
                </p:oleObj>
              </mc:Choice>
              <mc:Fallback>
                <p:oleObj name="Equation" r:id="rId16" imgW="978120" imgH="420480" progId="Equation.DSMT4">
                  <p:embed/>
                  <p:pic>
                    <p:nvPicPr>
                      <p:cNvPr id="4097" name="Object 409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18775" y="3259753"/>
                        <a:ext cx="920750" cy="431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099" name="Object 4098"/>
          <p:cNvGraphicFramePr>
            <a:graphicFrameLocks noChangeAspect="1"/>
          </p:cNvGraphicFramePr>
          <p:nvPr>
            <p:extLst>
              <p:ext uri="{D42A27DB-BD31-4B8C-83A1-F6EECF244321}">
                <p14:modId xmlns:p14="http://schemas.microsoft.com/office/powerpoint/2010/main" val="1293558517"/>
              </p:ext>
            </p:extLst>
          </p:nvPr>
        </p:nvGraphicFramePr>
        <p:xfrm>
          <a:off x="7153819" y="3139569"/>
          <a:ext cx="625475" cy="584200"/>
        </p:xfrm>
        <a:graphic>
          <a:graphicData uri="http://schemas.openxmlformats.org/presentationml/2006/ole">
            <mc:AlternateContent xmlns:mc="http://schemas.openxmlformats.org/markup-compatibility/2006">
              <mc:Choice xmlns:v="urn:schemas-microsoft-com:vml" Requires="v">
                <p:oleObj spid="_x0000_s37316" name="Equation" r:id="rId18" imgW="658080" imgH="576000" progId="Equation.DSMT4">
                  <p:embed/>
                </p:oleObj>
              </mc:Choice>
              <mc:Fallback>
                <p:oleObj name="Equation" r:id="rId18" imgW="658080" imgH="576000" progId="Equation.DSMT4">
                  <p:embed/>
                  <p:pic>
                    <p:nvPicPr>
                      <p:cNvPr id="4099" name="Object 409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53819" y="3139569"/>
                        <a:ext cx="625475"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3" name="Group 22"/>
          <p:cNvGrpSpPr/>
          <p:nvPr/>
        </p:nvGrpSpPr>
        <p:grpSpPr>
          <a:xfrm>
            <a:off x="1030201" y="4343587"/>
            <a:ext cx="2881849" cy="431800"/>
            <a:chOff x="1206205" y="4191000"/>
            <a:chExt cx="2881849" cy="431800"/>
          </a:xfrm>
        </p:grpSpPr>
        <p:sp>
          <p:nvSpPr>
            <p:cNvPr id="54" name="TextBox 53"/>
            <p:cNvSpPr txBox="1"/>
            <p:nvPr/>
          </p:nvSpPr>
          <p:spPr>
            <a:xfrm>
              <a:off x="1340870" y="4222234"/>
              <a:ext cx="2747184" cy="369332"/>
            </a:xfrm>
            <a:prstGeom prst="rect">
              <a:avLst/>
            </a:prstGeom>
            <a:noFill/>
          </p:spPr>
          <p:txBody>
            <a:bodyPr wrap="square" rtlCol="0">
              <a:spAutoFit/>
            </a:bodyPr>
            <a:lstStyle/>
            <a:p>
              <a:pPr marL="457200" indent="-457200"/>
              <a:r>
                <a:rPr lang="en-US" dirty="0">
                  <a:solidFill>
                    <a:srgbClr val="008000"/>
                  </a:solidFill>
                  <a:latin typeface="Verdana" pitchFamily="34" charset="0"/>
                  <a:ea typeface="Verdana" pitchFamily="34" charset="0"/>
                  <a:cs typeface="Verdana" pitchFamily="34" charset="0"/>
                </a:rPr>
                <a:t>is the whole amount</a:t>
              </a:r>
            </a:p>
          </p:txBody>
        </p:sp>
        <p:graphicFrame>
          <p:nvGraphicFramePr>
            <p:cNvPr id="52" name="Object 51"/>
            <p:cNvGraphicFramePr>
              <a:graphicFrameLocks noChangeAspect="1"/>
            </p:cNvGraphicFramePr>
            <p:nvPr>
              <p:extLst/>
            </p:nvPr>
          </p:nvGraphicFramePr>
          <p:xfrm>
            <a:off x="1206205" y="4191000"/>
            <a:ext cx="163513" cy="431800"/>
          </p:xfrm>
          <a:graphic>
            <a:graphicData uri="http://schemas.openxmlformats.org/presentationml/2006/ole">
              <mc:AlternateContent xmlns:mc="http://schemas.openxmlformats.org/markup-compatibility/2006">
                <mc:Choice xmlns:v="urn:schemas-microsoft-com:vml" Requires="v">
                  <p:oleObj spid="_x0000_s37317" name="Equation" r:id="rId20" imgW="164520" imgH="420480" progId="Equation.DSMT4">
                    <p:embed/>
                  </p:oleObj>
                </mc:Choice>
                <mc:Fallback>
                  <p:oleObj name="Equation" r:id="rId20" imgW="164520" imgH="420480" progId="Equation.DSMT4">
                    <p:embed/>
                    <p:pic>
                      <p:nvPicPr>
                        <p:cNvPr id="52" name="Object 5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06205" y="4191000"/>
                          <a:ext cx="163513"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25" name="Group 24"/>
          <p:cNvGrpSpPr/>
          <p:nvPr/>
        </p:nvGrpSpPr>
        <p:grpSpPr>
          <a:xfrm>
            <a:off x="630771" y="4892983"/>
            <a:ext cx="3241470" cy="431800"/>
            <a:chOff x="814121" y="5736463"/>
            <a:chExt cx="3241470" cy="431800"/>
          </a:xfrm>
        </p:grpSpPr>
        <p:sp>
          <p:nvSpPr>
            <p:cNvPr id="51" name="TextBox 50"/>
            <p:cNvSpPr txBox="1"/>
            <p:nvPr/>
          </p:nvSpPr>
          <p:spPr>
            <a:xfrm>
              <a:off x="814121" y="5767697"/>
              <a:ext cx="3241470" cy="369332"/>
            </a:xfrm>
            <a:prstGeom prst="rect">
              <a:avLst/>
            </a:prstGeom>
            <a:noFill/>
          </p:spPr>
          <p:txBody>
            <a:bodyPr wrap="square" rtlCol="0">
              <a:spAutoFit/>
            </a:bodyPr>
            <a:lstStyle/>
            <a:p>
              <a:pPr marL="457200" indent="-457200"/>
              <a:r>
                <a:rPr lang="en-US" dirty="0">
                  <a:solidFill>
                    <a:srgbClr val="FF0000"/>
                  </a:solidFill>
                  <a:latin typeface="Verdana" pitchFamily="34" charset="0"/>
                  <a:ea typeface="Verdana" pitchFamily="34" charset="0"/>
                  <a:cs typeface="Verdana" pitchFamily="34" charset="0"/>
                </a:rPr>
                <a:t>measure out serving of </a:t>
              </a:r>
            </a:p>
          </p:txBody>
        </p:sp>
        <p:graphicFrame>
          <p:nvGraphicFramePr>
            <p:cNvPr id="20" name="Object 19"/>
            <p:cNvGraphicFramePr>
              <a:graphicFrameLocks noChangeAspect="1"/>
            </p:cNvGraphicFramePr>
            <p:nvPr>
              <p:extLst/>
            </p:nvPr>
          </p:nvGraphicFramePr>
          <p:xfrm>
            <a:off x="3665817" y="5736463"/>
            <a:ext cx="190500" cy="431800"/>
          </p:xfrm>
          <a:graphic>
            <a:graphicData uri="http://schemas.openxmlformats.org/presentationml/2006/ole">
              <mc:AlternateContent xmlns:mc="http://schemas.openxmlformats.org/markup-compatibility/2006">
                <mc:Choice xmlns:v="urn:schemas-microsoft-com:vml" Requires="v">
                  <p:oleObj spid="_x0000_s37318" name="Equation" r:id="rId22" imgW="182520" imgH="420480" progId="Equation.DSMT4">
                    <p:embed/>
                  </p:oleObj>
                </mc:Choice>
                <mc:Fallback>
                  <p:oleObj name="Equation" r:id="rId22" imgW="182520" imgH="420480" progId="Equation.DSMT4">
                    <p:embed/>
                    <p:pic>
                      <p:nvPicPr>
                        <p:cNvPr id="20" name="Object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65817" y="5736463"/>
                          <a:ext cx="190500" cy="431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27" name="Group 26"/>
          <p:cNvGrpSpPr/>
          <p:nvPr/>
        </p:nvGrpSpPr>
        <p:grpSpPr>
          <a:xfrm>
            <a:off x="5838353" y="4199823"/>
            <a:ext cx="3676914" cy="444500"/>
            <a:chOff x="4556251" y="5410200"/>
            <a:chExt cx="3676914" cy="444500"/>
          </a:xfrm>
        </p:grpSpPr>
        <p:sp>
          <p:nvSpPr>
            <p:cNvPr id="49" name="TextBox 48"/>
            <p:cNvSpPr txBox="1"/>
            <p:nvPr/>
          </p:nvSpPr>
          <p:spPr>
            <a:xfrm>
              <a:off x="4556251" y="5432395"/>
              <a:ext cx="3676914" cy="400110"/>
            </a:xfrm>
            <a:prstGeom prst="rect">
              <a:avLst/>
            </a:prstGeom>
            <a:noFill/>
          </p:spPr>
          <p:txBody>
            <a:bodyPr wrap="square" rtlCol="0">
              <a:spAutoFit/>
            </a:bodyPr>
            <a:lstStyle/>
            <a:p>
              <a:r>
                <a:rPr lang="en-US" sz="2000" dirty="0">
                  <a:solidFill>
                    <a:srgbClr val="800080"/>
                  </a:solidFill>
                  <a:latin typeface="Verdana" panose="020B0604030504040204" pitchFamily="34" charset="0"/>
                  <a:ea typeface="Verdana" panose="020B0604030504040204" pitchFamily="34" charset="0"/>
                  <a:cs typeface="Verdana" panose="020B0604030504040204" pitchFamily="34" charset="0"/>
                </a:rPr>
                <a:t>Mia eats     serving. </a:t>
              </a:r>
            </a:p>
          </p:txBody>
        </p:sp>
        <p:graphicFrame>
          <p:nvGraphicFramePr>
            <p:cNvPr id="26" name="Object 25"/>
            <p:cNvGraphicFramePr>
              <a:graphicFrameLocks noChangeAspect="1"/>
            </p:cNvGraphicFramePr>
            <p:nvPr>
              <p:extLst/>
            </p:nvPr>
          </p:nvGraphicFramePr>
          <p:xfrm>
            <a:off x="5855245" y="5410200"/>
            <a:ext cx="177800" cy="444500"/>
          </p:xfrm>
          <a:graphic>
            <a:graphicData uri="http://schemas.openxmlformats.org/presentationml/2006/ole">
              <mc:AlternateContent xmlns:mc="http://schemas.openxmlformats.org/markup-compatibility/2006">
                <mc:Choice xmlns:v="urn:schemas-microsoft-com:vml" Requires="v">
                  <p:oleObj spid="_x0000_s37319" name="Equation" r:id="rId24" imgW="164520" imgH="429480" progId="Equation.DSMT4">
                    <p:embed/>
                  </p:oleObj>
                </mc:Choice>
                <mc:Fallback>
                  <p:oleObj name="Equation" r:id="rId24" imgW="164520" imgH="429480" progId="Equation.DSMT4">
                    <p:embed/>
                    <p:pic>
                      <p:nvPicPr>
                        <p:cNvPr id="26" name="Object 2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55245" y="5410200"/>
                          <a:ext cx="17780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53" name="Group 52"/>
          <p:cNvGrpSpPr/>
          <p:nvPr/>
        </p:nvGrpSpPr>
        <p:grpSpPr>
          <a:xfrm>
            <a:off x="941629" y="5582619"/>
            <a:ext cx="3676914" cy="444500"/>
            <a:chOff x="4556251" y="5410200"/>
            <a:chExt cx="3676914" cy="444500"/>
          </a:xfrm>
        </p:grpSpPr>
        <p:sp>
          <p:nvSpPr>
            <p:cNvPr id="55" name="TextBox 54"/>
            <p:cNvSpPr txBox="1"/>
            <p:nvPr/>
          </p:nvSpPr>
          <p:spPr>
            <a:xfrm>
              <a:off x="4556251" y="5432395"/>
              <a:ext cx="3676914" cy="400110"/>
            </a:xfrm>
            <a:prstGeom prst="rect">
              <a:avLst/>
            </a:prstGeom>
            <a:noFill/>
          </p:spPr>
          <p:txBody>
            <a:bodyPr wrap="square" rtlCol="0">
              <a:spAutoFit/>
            </a:bodyPr>
            <a:lstStyle/>
            <a:p>
              <a:r>
                <a:rPr lang="en-US" sz="2000" dirty="0">
                  <a:solidFill>
                    <a:srgbClr val="800080"/>
                  </a:solidFill>
                  <a:latin typeface="Verdana" panose="020B0604030504040204" pitchFamily="34" charset="0"/>
                  <a:ea typeface="Verdana" panose="020B0604030504040204" pitchFamily="34" charset="0"/>
                  <a:cs typeface="Verdana" panose="020B0604030504040204" pitchFamily="34" charset="0"/>
                </a:rPr>
                <a:t>Mia eats     serving. </a:t>
              </a:r>
            </a:p>
          </p:txBody>
        </p:sp>
        <p:graphicFrame>
          <p:nvGraphicFramePr>
            <p:cNvPr id="56" name="Object 55"/>
            <p:cNvGraphicFramePr>
              <a:graphicFrameLocks noChangeAspect="1"/>
            </p:cNvGraphicFramePr>
            <p:nvPr>
              <p:extLst/>
            </p:nvPr>
          </p:nvGraphicFramePr>
          <p:xfrm>
            <a:off x="5851741" y="5410200"/>
            <a:ext cx="177800" cy="444500"/>
          </p:xfrm>
          <a:graphic>
            <a:graphicData uri="http://schemas.openxmlformats.org/presentationml/2006/ole">
              <mc:AlternateContent xmlns:mc="http://schemas.openxmlformats.org/markup-compatibility/2006">
                <mc:Choice xmlns:v="urn:schemas-microsoft-com:vml" Requires="v">
                  <p:oleObj spid="_x0000_s37320" name="Equation" r:id="rId26" imgW="164520" imgH="429480" progId="Equation.DSMT4">
                    <p:embed/>
                  </p:oleObj>
                </mc:Choice>
                <mc:Fallback>
                  <p:oleObj name="Equation" r:id="rId26" imgW="164520" imgH="429480" progId="Equation.DSMT4">
                    <p:embed/>
                    <p:pic>
                      <p:nvPicPr>
                        <p:cNvPr id="56" name="Object 5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51741" y="5410200"/>
                          <a:ext cx="17780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46080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9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p>
            <a:r>
              <a:rPr lang="en-US" sz="2800" dirty="0"/>
              <a:t>SUMMARIZE AND PRACTICE</a:t>
            </a:r>
          </a:p>
        </p:txBody>
      </p:sp>
      <p:sp>
        <p:nvSpPr>
          <p:cNvPr id="5" name="TextBox 4"/>
          <p:cNvSpPr txBox="1"/>
          <p:nvPr/>
        </p:nvSpPr>
        <p:spPr>
          <a:xfrm>
            <a:off x="2107216" y="1402382"/>
            <a:ext cx="6350763" cy="461665"/>
          </a:xfrm>
          <a:prstGeom prst="rect">
            <a:avLst/>
          </a:prstGeom>
          <a:noFill/>
        </p:spPr>
        <p:txBody>
          <a:bodyPr wrap="square" rtlCol="0">
            <a:spAutoFit/>
          </a:bodyPr>
          <a:lstStyle/>
          <a:p>
            <a:r>
              <a:rPr lang="en-US" sz="2400" dirty="0">
                <a:solidFill>
                  <a:srgbClr val="3333FF"/>
                </a:solidFill>
              </a:rPr>
              <a:t>The divide-across rule for fractions</a:t>
            </a:r>
            <a:endParaRPr lang="en-US"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nvPr>
        </p:nvGraphicFramePr>
        <p:xfrm>
          <a:off x="2879725" y="3524250"/>
          <a:ext cx="965200" cy="642938"/>
        </p:xfrm>
        <a:graphic>
          <a:graphicData uri="http://schemas.openxmlformats.org/presentationml/2006/ole">
            <mc:AlternateContent xmlns:mc="http://schemas.openxmlformats.org/markup-compatibility/2006">
              <mc:Choice xmlns:v="urn:schemas-microsoft-com:vml" Requires="v">
                <p:oleObj spid="_x0000_s38240" name="Equation" r:id="rId4" imgW="950760" imgH="639720" progId="Equation.DSMT4">
                  <p:embed/>
                </p:oleObj>
              </mc:Choice>
              <mc:Fallback>
                <p:oleObj name="Equation" r:id="rId4" imgW="950760" imgH="639720" progId="Equation.DSMT4">
                  <p:embed/>
                  <p:pic>
                    <p:nvPicPr>
                      <p:cNvPr id="1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9725" y="3524250"/>
                        <a:ext cx="965200" cy="6429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nvPr>
        </p:nvGraphicFramePr>
        <p:xfrm>
          <a:off x="4203700" y="3390901"/>
          <a:ext cx="901700" cy="776287"/>
        </p:xfrm>
        <a:graphic>
          <a:graphicData uri="http://schemas.openxmlformats.org/presentationml/2006/ole">
            <mc:AlternateContent xmlns:mc="http://schemas.openxmlformats.org/markup-compatibility/2006">
              <mc:Choice xmlns:v="urn:schemas-microsoft-com:vml" Requires="v">
                <p:oleObj spid="_x0000_s38241" name="Equation" r:id="rId6" imgW="886680" imgH="776880" progId="Equation.DSMT4">
                  <p:embed/>
                </p:oleObj>
              </mc:Choice>
              <mc:Fallback>
                <p:oleObj name="Equation" r:id="rId6" imgW="886680" imgH="776880" progId="Equation.DSMT4">
                  <p:embed/>
                  <p:pic>
                    <p:nvPicPr>
                      <p:cNvPr id="11"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3700" y="3390901"/>
                        <a:ext cx="901700" cy="7762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17" name="Group 16"/>
          <p:cNvGrpSpPr/>
          <p:nvPr/>
        </p:nvGrpSpPr>
        <p:grpSpPr>
          <a:xfrm>
            <a:off x="438070" y="2535224"/>
            <a:ext cx="2373086" cy="3693319"/>
            <a:chOff x="438070" y="2564518"/>
            <a:chExt cx="2373086" cy="3693319"/>
          </a:xfrm>
        </p:grpSpPr>
        <p:sp>
          <p:nvSpPr>
            <p:cNvPr id="7" name="TextBox 6"/>
            <p:cNvSpPr txBox="1"/>
            <p:nvPr/>
          </p:nvSpPr>
          <p:spPr>
            <a:xfrm>
              <a:off x="438070" y="2564518"/>
              <a:ext cx="2373086" cy="3693319"/>
            </a:xfrm>
            <a:prstGeom prst="rect">
              <a:avLst/>
            </a:prstGeom>
            <a:noFill/>
          </p:spPr>
          <p:txBody>
            <a:bodyPr wrap="square" rtlCol="0">
              <a:spAutoFit/>
            </a:bodyPr>
            <a:lstStyle/>
            <a:p>
              <a:r>
                <a:rPr lang="en-US" sz="2400" dirty="0">
                  <a:solidFill>
                    <a:srgbClr val="3333FF"/>
                  </a:solidFill>
                </a:rPr>
                <a:t>Try these:</a:t>
              </a:r>
            </a:p>
            <a:p>
              <a:endParaRPr lang="en-US" sz="2400" dirty="0">
                <a:solidFill>
                  <a:srgbClr val="3333FF"/>
                </a:solidFill>
              </a:endParaRPr>
            </a:p>
            <a:p>
              <a:endParaRPr lang="en-US" sz="2400" dirty="0">
                <a:solidFill>
                  <a:srgbClr val="3333FF"/>
                </a:solidFill>
              </a:endParaRPr>
            </a:p>
            <a:p>
              <a:endParaRPr lang="en-US" sz="2400" dirty="0">
                <a:solidFill>
                  <a:srgbClr val="3333FF"/>
                </a:solidFill>
              </a:endParaRPr>
            </a:p>
            <a:p>
              <a:endParaRPr lang="en-US" sz="2400" dirty="0">
                <a:solidFill>
                  <a:srgbClr val="3333FF"/>
                </a:solidFill>
              </a:endParaRPr>
            </a:p>
            <a:p>
              <a:endParaRPr lang="en-US" sz="2400" dirty="0">
                <a:solidFill>
                  <a:srgbClr val="3333FF"/>
                </a:solidFill>
              </a:endParaRPr>
            </a:p>
            <a:p>
              <a:endParaRPr lang="en-US" sz="2400" dirty="0">
                <a:solidFill>
                  <a:srgbClr val="3333FF"/>
                </a:solidFill>
              </a:endParaRPr>
            </a:p>
            <a:p>
              <a:endParaRPr lang="en-US" sz="2400" dirty="0">
                <a:solidFill>
                  <a:srgbClr val="3333FF"/>
                </a:solidFill>
              </a:endParaRPr>
            </a:p>
            <a:p>
              <a:endParaRPr lang="en-US" sz="2400" dirty="0">
                <a:solidFill>
                  <a:srgbClr val="3333FF"/>
                </a:solidFill>
              </a:endParaRPr>
            </a:p>
            <a:p>
              <a:endParaRPr lang="en-US" dirty="0"/>
            </a:p>
          </p:txBody>
        </p:sp>
        <p:graphicFrame>
          <p:nvGraphicFramePr>
            <p:cNvPr id="9" name="Object 8"/>
            <p:cNvGraphicFramePr>
              <a:graphicFrameLocks noChangeAspect="1"/>
            </p:cNvGraphicFramePr>
            <p:nvPr>
              <p:extLst/>
            </p:nvPr>
          </p:nvGraphicFramePr>
          <p:xfrm>
            <a:off x="1309688" y="3544019"/>
            <a:ext cx="698500" cy="642938"/>
          </p:xfrm>
          <a:graphic>
            <a:graphicData uri="http://schemas.openxmlformats.org/presentationml/2006/ole">
              <mc:AlternateContent xmlns:mc="http://schemas.openxmlformats.org/markup-compatibility/2006">
                <mc:Choice xmlns:v="urn:schemas-microsoft-com:vml" Requires="v">
                  <p:oleObj spid="_x0000_s38242" name="Equation" r:id="rId8" imgW="685440" imgH="639720" progId="Equation.DSMT4">
                    <p:embed/>
                  </p:oleObj>
                </mc:Choice>
                <mc:Fallback>
                  <p:oleObj name="Equation" r:id="rId8" imgW="685440" imgH="639720" progId="Equation.DSMT4">
                    <p:embed/>
                    <p:pic>
                      <p:nvPicPr>
                        <p:cNvPr id="9"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9688" y="3544019"/>
                          <a:ext cx="698500" cy="6429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nvPr>
          </p:nvGraphicFramePr>
          <p:xfrm>
            <a:off x="1150938" y="4990232"/>
            <a:ext cx="1016000" cy="642937"/>
          </p:xfrm>
          <a:graphic>
            <a:graphicData uri="http://schemas.openxmlformats.org/presentationml/2006/ole">
              <mc:AlternateContent xmlns:mc="http://schemas.openxmlformats.org/markup-compatibility/2006">
                <mc:Choice xmlns:v="urn:schemas-microsoft-com:vml" Requires="v">
                  <p:oleObj spid="_x0000_s38243" name="Equation" r:id="rId10" imgW="1005480" imgH="639720" progId="Equation.DSMT4">
                    <p:embed/>
                  </p:oleObj>
                </mc:Choice>
                <mc:Fallback>
                  <p:oleObj name="Equation" r:id="rId10" imgW="1005480" imgH="639720" progId="Equation.DSMT4">
                    <p:embed/>
                    <p:pic>
                      <p:nvPicPr>
                        <p:cNvPr id="12"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0938" y="4990232"/>
                          <a:ext cx="1016000" cy="642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aphicFrame>
        <p:nvGraphicFramePr>
          <p:cNvPr id="13" name="Object 12"/>
          <p:cNvGraphicFramePr>
            <a:graphicFrameLocks noChangeAspect="1"/>
          </p:cNvGraphicFramePr>
          <p:nvPr>
            <p:extLst/>
          </p:nvPr>
        </p:nvGraphicFramePr>
        <p:xfrm>
          <a:off x="3013075" y="4983163"/>
          <a:ext cx="698500" cy="642937"/>
        </p:xfrm>
        <a:graphic>
          <a:graphicData uri="http://schemas.openxmlformats.org/presentationml/2006/ole">
            <mc:AlternateContent xmlns:mc="http://schemas.openxmlformats.org/markup-compatibility/2006">
              <mc:Choice xmlns:v="urn:schemas-microsoft-com:vml" Requires="v">
                <p:oleObj spid="_x0000_s38244" name="Equation" r:id="rId12" imgW="685440" imgH="639720" progId="Equation.DSMT4">
                  <p:embed/>
                </p:oleObj>
              </mc:Choice>
              <mc:Fallback>
                <p:oleObj name="Equation" r:id="rId12" imgW="685440" imgH="639720" progId="Equation.DSMT4">
                  <p:embed/>
                  <p:pic>
                    <p:nvPicPr>
                      <p:cNvPr id="13"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3075" y="4983163"/>
                        <a:ext cx="698500" cy="642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nvPr>
        </p:nvGraphicFramePr>
        <p:xfrm>
          <a:off x="4038600" y="4989512"/>
          <a:ext cx="1066800" cy="636588"/>
        </p:xfrm>
        <a:graphic>
          <a:graphicData uri="http://schemas.openxmlformats.org/presentationml/2006/ole">
            <mc:AlternateContent xmlns:mc="http://schemas.openxmlformats.org/markup-compatibility/2006">
              <mc:Choice xmlns:v="urn:schemas-microsoft-com:vml" Requires="v">
                <p:oleObj spid="_x0000_s38245" name="Equation" r:id="rId14" imgW="1051200" imgH="639720" progId="Equation.DSMT4">
                  <p:embed/>
                </p:oleObj>
              </mc:Choice>
              <mc:Fallback>
                <p:oleObj name="Equation" r:id="rId14" imgW="1051200" imgH="639720" progId="Equation.DSMT4">
                  <p:embed/>
                  <p:pic>
                    <p:nvPicPr>
                      <p:cNvPr id="14"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38600" y="4989512"/>
                        <a:ext cx="1066800" cy="636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nvPr>
        </p:nvGraphicFramePr>
        <p:xfrm>
          <a:off x="2451100" y="1944688"/>
          <a:ext cx="4241800" cy="776287"/>
        </p:xfrm>
        <a:graphic>
          <a:graphicData uri="http://schemas.openxmlformats.org/presentationml/2006/ole">
            <mc:AlternateContent xmlns:mc="http://schemas.openxmlformats.org/markup-compatibility/2006">
              <mc:Choice xmlns:v="urn:schemas-microsoft-com:vml" Requires="v">
                <p:oleObj spid="_x0000_s38246" name="Equation" r:id="rId16" imgW="4232880" imgH="776880" progId="Equation.DSMT4">
                  <p:embed/>
                </p:oleObj>
              </mc:Choice>
              <mc:Fallback>
                <p:oleObj name="Equation" r:id="rId16" imgW="4232880" imgH="776880" progId="Equation.DSMT4">
                  <p:embed/>
                  <p:pic>
                    <p:nvPicPr>
                      <p:cNvPr id="16"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51100" y="1944688"/>
                        <a:ext cx="4241800" cy="7762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nvPr>
        </p:nvGraphicFramePr>
        <p:xfrm>
          <a:off x="5530850" y="4852987"/>
          <a:ext cx="749300" cy="773113"/>
        </p:xfrm>
        <a:graphic>
          <a:graphicData uri="http://schemas.openxmlformats.org/presentationml/2006/ole">
            <mc:AlternateContent xmlns:mc="http://schemas.openxmlformats.org/markup-compatibility/2006">
              <mc:Choice xmlns:v="urn:schemas-microsoft-com:vml" Requires="v">
                <p:oleObj spid="_x0000_s38247" name="Equation" r:id="rId18" imgW="740520" imgH="776880" progId="Equation.DSMT4">
                  <p:embed/>
                </p:oleObj>
              </mc:Choice>
              <mc:Fallback>
                <p:oleObj name="Equation" r:id="rId18" imgW="740520" imgH="776880" progId="Equation.DSMT4">
                  <p:embed/>
                  <p:pic>
                    <p:nvPicPr>
                      <p:cNvPr id="15"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30850" y="4852987"/>
                        <a:ext cx="749300" cy="773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nvPr>
        </p:nvGraphicFramePr>
        <p:xfrm>
          <a:off x="6813550" y="4989513"/>
          <a:ext cx="1295400" cy="636587"/>
        </p:xfrm>
        <a:graphic>
          <a:graphicData uri="http://schemas.openxmlformats.org/presentationml/2006/ole">
            <mc:AlternateContent xmlns:mc="http://schemas.openxmlformats.org/markup-compatibility/2006">
              <mc:Choice xmlns:v="urn:schemas-microsoft-com:vml" Requires="v">
                <p:oleObj spid="_x0000_s38248" name="Equation" r:id="rId20" imgW="1279800" imgH="639720" progId="Equation.DSMT4">
                  <p:embed/>
                </p:oleObj>
              </mc:Choice>
              <mc:Fallback>
                <p:oleObj name="Equation" r:id="rId20" imgW="1279800" imgH="639720" progId="Equation.DSMT4">
                  <p:embed/>
                  <p:pic>
                    <p:nvPicPr>
                      <p:cNvPr id="18"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13550" y="4989513"/>
                        <a:ext cx="1295400" cy="636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nvPr>
        </p:nvGraphicFramePr>
        <p:xfrm>
          <a:off x="5524500" y="3524251"/>
          <a:ext cx="457200" cy="642937"/>
        </p:xfrm>
        <a:graphic>
          <a:graphicData uri="http://schemas.openxmlformats.org/presentationml/2006/ole">
            <mc:AlternateContent xmlns:mc="http://schemas.openxmlformats.org/markup-compatibility/2006">
              <mc:Choice xmlns:v="urn:schemas-microsoft-com:vml" Requires="v">
                <p:oleObj spid="_x0000_s38249" name="Equation" r:id="rId22" imgW="447840" imgH="639720" progId="Equation.DSMT4">
                  <p:embed/>
                </p:oleObj>
              </mc:Choice>
              <mc:Fallback>
                <p:oleObj name="Equation" r:id="rId22" imgW="447840" imgH="639720" progId="Equation.DSMT4">
                  <p:embed/>
                  <p:pic>
                    <p:nvPicPr>
                      <p:cNvPr id="19" name="Object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24500" y="3524251"/>
                        <a:ext cx="457200" cy="642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470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C8EF-12DE-4975-9E79-8DF0605A411E}"/>
              </a:ext>
            </a:extLst>
          </p:cNvPr>
          <p:cNvSpPr>
            <a:spLocks noGrp="1"/>
          </p:cNvSpPr>
          <p:nvPr>
            <p:ph type="title"/>
          </p:nvPr>
        </p:nvSpPr>
        <p:spPr/>
        <p:txBody>
          <a:bodyPr>
            <a:normAutofit/>
          </a:bodyPr>
          <a:lstStyle/>
          <a:p>
            <a:r>
              <a:rPr lang="en-US" sz="3600" dirty="0"/>
              <a:t>DIVISION: INVERT AND MULTIPLY</a:t>
            </a:r>
          </a:p>
        </p:txBody>
      </p:sp>
      <p:sp>
        <p:nvSpPr>
          <p:cNvPr id="3" name="TextBox 2">
            <a:extLst>
              <a:ext uri="{FF2B5EF4-FFF2-40B4-BE49-F238E27FC236}">
                <a16:creationId xmlns:a16="http://schemas.microsoft.com/office/drawing/2014/main" id="{421A4A55-D526-423E-B6ED-2505B7EF9A9A}"/>
              </a:ext>
            </a:extLst>
          </p:cNvPr>
          <p:cNvSpPr txBox="1"/>
          <p:nvPr/>
        </p:nvSpPr>
        <p:spPr>
          <a:xfrm>
            <a:off x="555585" y="1947440"/>
            <a:ext cx="8131215" cy="2677656"/>
          </a:xfrm>
          <a:prstGeom prst="rect">
            <a:avLst/>
          </a:prstGeom>
          <a:noFill/>
        </p:spPr>
        <p:txBody>
          <a:bodyPr wrap="square" rtlCol="0">
            <a:spAutoFit/>
          </a:bodyPr>
          <a:lstStyle/>
          <a:p>
            <a:r>
              <a:rPr lang="en-US" sz="2400" dirty="0">
                <a:solidFill>
                  <a:schemeClr val="accent6">
                    <a:lumMod val="50000"/>
                  </a:schemeClr>
                </a:solidFill>
                <a:latin typeface="Comic Sans MS" panose="030F0702030302020204" pitchFamily="66" charset="0"/>
              </a:rPr>
              <a:t>Division is subservient to multiplication because it is defined as the inverse of multiplication.  That is why you take the inverse and multiply.</a:t>
            </a:r>
          </a:p>
          <a:p>
            <a:endParaRPr lang="en-US" sz="2400" dirty="0">
              <a:solidFill>
                <a:schemeClr val="accent6">
                  <a:lumMod val="50000"/>
                </a:schemeClr>
              </a:solidFill>
              <a:latin typeface="Comic Sans MS" panose="030F0702030302020204" pitchFamily="66" charset="0"/>
            </a:endParaRPr>
          </a:p>
          <a:p>
            <a:endParaRPr lang="en-US" dirty="0"/>
          </a:p>
          <a:p>
            <a:pPr algn="r"/>
            <a:r>
              <a:rPr lang="en-US" dirty="0"/>
              <a:t>Ted </a:t>
            </a:r>
            <a:r>
              <a:rPr lang="en-US" dirty="0" err="1"/>
              <a:t>Gamelin</a:t>
            </a:r>
            <a:endParaRPr lang="en-US" dirty="0"/>
          </a:p>
          <a:p>
            <a:pPr algn="r"/>
            <a:r>
              <a:rPr lang="en-US" dirty="0"/>
              <a:t>Mathematician emeritus</a:t>
            </a:r>
          </a:p>
          <a:p>
            <a:pPr algn="r"/>
            <a:r>
              <a:rPr lang="en-US" dirty="0"/>
              <a:t>UCLA Department of Mathematics</a:t>
            </a:r>
          </a:p>
        </p:txBody>
      </p:sp>
      <p:pic>
        <p:nvPicPr>
          <p:cNvPr id="7" name="Picture 6">
            <a:extLst>
              <a:ext uri="{FF2B5EF4-FFF2-40B4-BE49-F238E27FC236}">
                <a16:creationId xmlns:a16="http://schemas.microsoft.com/office/drawing/2014/main" id="{63A5459D-E168-4558-AA0B-CED7BA24EC4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46689" y="3143315"/>
            <a:ext cx="2468783" cy="2468783"/>
          </a:xfrm>
          <a:prstGeom prst="rect">
            <a:avLst/>
          </a:prstGeom>
        </p:spPr>
      </p:pic>
    </p:spTree>
    <p:extLst>
      <p:ext uri="{BB962C8B-B14F-4D97-AF65-F5344CB8AC3E}">
        <p14:creationId xmlns:p14="http://schemas.microsoft.com/office/powerpoint/2010/main" val="196992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26856D-D10E-47E7-9896-AC8BFC2AB0D8}"/>
              </a:ext>
            </a:extLst>
          </p:cNvPr>
          <p:cNvPicPr>
            <a:picLocks noChangeAspect="1"/>
          </p:cNvPicPr>
          <p:nvPr/>
        </p:nvPicPr>
        <p:blipFill rotWithShape="1">
          <a:blip r:embed="rId3"/>
          <a:srcRect l="3279" t="19651" r="78903" b="43453"/>
          <a:stretch/>
        </p:blipFill>
        <p:spPr>
          <a:xfrm>
            <a:off x="5789290" y="2461023"/>
            <a:ext cx="1513489" cy="1384996"/>
          </a:xfrm>
          <a:prstGeom prst="rect">
            <a:avLst/>
          </a:prstGeom>
          <a:ln w="19050">
            <a:noFill/>
          </a:ln>
        </p:spPr>
      </p:pic>
      <p:sp>
        <p:nvSpPr>
          <p:cNvPr id="5" name="Title 1"/>
          <p:cNvSpPr>
            <a:spLocks noGrp="1"/>
          </p:cNvSpPr>
          <p:nvPr>
            <p:ph type="title"/>
          </p:nvPr>
        </p:nvSpPr>
        <p:spPr>
          <a:xfrm>
            <a:off x="457200" y="274638"/>
            <a:ext cx="8229600" cy="685800"/>
          </a:xfrm>
        </p:spPr>
        <p:txBody>
          <a:bodyPr>
            <a:normAutofit/>
          </a:bodyPr>
          <a:lstStyle/>
          <a:p>
            <a:pPr lvl="0"/>
            <a:r>
              <a:rPr lang="en-US" sz="2800" dirty="0"/>
              <a:t>GETTING STUDENTS BACK ON TRACK</a:t>
            </a:r>
            <a:endParaRPr lang="en-US" sz="3200" dirty="0"/>
          </a:p>
        </p:txBody>
      </p:sp>
      <p:sp>
        <p:nvSpPr>
          <p:cNvPr id="6" name="TextBox 5">
            <a:extLst>
              <a:ext uri="{FF2B5EF4-FFF2-40B4-BE49-F238E27FC236}">
                <a16:creationId xmlns:a16="http://schemas.microsoft.com/office/drawing/2014/main" id="{FD5CD47D-084C-40CC-A8B1-3BA236423BD0}"/>
              </a:ext>
            </a:extLst>
          </p:cNvPr>
          <p:cNvSpPr txBox="1"/>
          <p:nvPr/>
        </p:nvSpPr>
        <p:spPr>
          <a:xfrm>
            <a:off x="457200" y="1294472"/>
            <a:ext cx="4402238" cy="1015663"/>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IF…</a:t>
            </a:r>
          </a:p>
          <a:p>
            <a:endParaRPr lang="en-US" sz="1200" dirty="0">
              <a:solidFill>
                <a:srgbClr val="00B050"/>
              </a:solidFill>
              <a:latin typeface="Verdana" panose="020B0604030504040204" pitchFamily="34" charset="0"/>
              <a:ea typeface="Verdana" panose="020B0604030504040204" pitchFamily="34" charset="0"/>
            </a:endParaRPr>
          </a:p>
          <a:p>
            <a:r>
              <a:rPr lang="en-US" sz="2400" dirty="0">
                <a:solidFill>
                  <a:srgbClr val="00B050"/>
                </a:solidFill>
                <a:latin typeface="Verdana" panose="020B0604030504040204" pitchFamily="34" charset="0"/>
                <a:ea typeface="Verdana" panose="020B0604030504040204" pitchFamily="34" charset="0"/>
              </a:rPr>
              <a:t>High Expectations</a:t>
            </a:r>
          </a:p>
        </p:txBody>
      </p:sp>
      <p:sp>
        <p:nvSpPr>
          <p:cNvPr id="7" name="Content Placeholder 2">
            <a:extLst>
              <a:ext uri="{FF2B5EF4-FFF2-40B4-BE49-F238E27FC236}">
                <a16:creationId xmlns:a16="http://schemas.microsoft.com/office/drawing/2014/main" id="{BDF8E813-C645-4F4B-95E7-2DB87D3E7173}"/>
              </a:ext>
            </a:extLst>
          </p:cNvPr>
          <p:cNvSpPr txBox="1">
            <a:spLocks/>
          </p:cNvSpPr>
          <p:nvPr/>
        </p:nvSpPr>
        <p:spPr>
          <a:xfrm>
            <a:off x="2216553" y="4636759"/>
            <a:ext cx="5413228" cy="1374006"/>
          </a:xfrm>
          <a:prstGeom prst="rect">
            <a:avLst/>
          </a:prstGeom>
          <a:noFill/>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400" dirty="0"/>
              <a:t>THEN…</a:t>
            </a:r>
          </a:p>
          <a:p>
            <a:pPr marL="0" indent="0">
              <a:spcBef>
                <a:spcPts val="0"/>
              </a:spcBef>
              <a:buFont typeface="Arial"/>
              <a:buNone/>
            </a:pPr>
            <a:endParaRPr lang="en-US" sz="1200" dirty="0"/>
          </a:p>
          <a:p>
            <a:pPr marL="0" indent="0" algn="ctr">
              <a:spcBef>
                <a:spcPts val="0"/>
              </a:spcBef>
              <a:buFont typeface="Arial"/>
              <a:buNone/>
            </a:pPr>
            <a:r>
              <a:rPr lang="en-US" sz="2400" dirty="0">
                <a:solidFill>
                  <a:schemeClr val="accent6">
                    <a:lumMod val="75000"/>
                  </a:schemeClr>
                </a:solidFill>
              </a:rPr>
              <a:t>Students will have </a:t>
            </a:r>
          </a:p>
          <a:p>
            <a:pPr marL="0" indent="0" algn="ctr">
              <a:spcBef>
                <a:spcPts val="0"/>
              </a:spcBef>
              <a:buFont typeface="Arial"/>
              <a:buNone/>
            </a:pPr>
            <a:r>
              <a:rPr lang="en-US" sz="2400" dirty="0">
                <a:solidFill>
                  <a:schemeClr val="accent6">
                    <a:lumMod val="75000"/>
                  </a:schemeClr>
                </a:solidFill>
              </a:rPr>
              <a:t>more success AND more confidence!</a:t>
            </a:r>
          </a:p>
        </p:txBody>
      </p:sp>
      <p:sp>
        <p:nvSpPr>
          <p:cNvPr id="8" name="TextBox 7">
            <a:extLst>
              <a:ext uri="{FF2B5EF4-FFF2-40B4-BE49-F238E27FC236}">
                <a16:creationId xmlns:a16="http://schemas.microsoft.com/office/drawing/2014/main" id="{B0498253-ABA8-47F2-97DD-8F65FB17F55E}"/>
              </a:ext>
            </a:extLst>
          </p:cNvPr>
          <p:cNvSpPr txBox="1"/>
          <p:nvPr/>
        </p:nvSpPr>
        <p:spPr>
          <a:xfrm>
            <a:off x="457200" y="2738436"/>
            <a:ext cx="5413228" cy="138499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AND…</a:t>
            </a:r>
          </a:p>
          <a:p>
            <a:endParaRPr lang="en-US" sz="1200" dirty="0">
              <a:solidFill>
                <a:srgbClr val="7030A0"/>
              </a:solidFill>
              <a:latin typeface="Verdana" panose="020B0604030504040204" pitchFamily="34" charset="0"/>
              <a:ea typeface="Verdana" panose="020B0604030504040204" pitchFamily="34" charset="0"/>
            </a:endParaRPr>
          </a:p>
          <a:p>
            <a:r>
              <a:rPr lang="en-US" sz="2400" dirty="0">
                <a:solidFill>
                  <a:srgbClr val="7030A0"/>
                </a:solidFill>
                <a:latin typeface="Verdana" panose="020B0604030504040204" pitchFamily="34" charset="0"/>
                <a:ea typeface="Verdana" panose="020B0604030504040204" pitchFamily="34" charset="0"/>
              </a:rPr>
              <a:t>Backfill and front load with </a:t>
            </a:r>
          </a:p>
          <a:p>
            <a:r>
              <a:rPr lang="en-US" sz="2400" dirty="0">
                <a:solidFill>
                  <a:srgbClr val="7030A0"/>
                </a:solidFill>
                <a:latin typeface="Verdana" panose="020B0604030504040204" pitchFamily="34" charset="0"/>
                <a:ea typeface="Verdana" panose="020B0604030504040204" pitchFamily="34" charset="0"/>
              </a:rPr>
              <a:t>major work of the grade</a:t>
            </a:r>
          </a:p>
        </p:txBody>
      </p:sp>
      <p:pic>
        <p:nvPicPr>
          <p:cNvPr id="9" name="Picture 8">
            <a:extLst>
              <a:ext uri="{FF2B5EF4-FFF2-40B4-BE49-F238E27FC236}">
                <a16:creationId xmlns:a16="http://schemas.microsoft.com/office/drawing/2014/main" id="{7FEBA4A0-F61D-4E69-895E-1964C0AA746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19835497">
            <a:off x="4723932" y="2521083"/>
            <a:ext cx="4407032" cy="2203516"/>
          </a:xfrm>
          <a:prstGeom prst="rect">
            <a:avLst/>
          </a:prstGeom>
        </p:spPr>
      </p:pic>
      <p:pic>
        <p:nvPicPr>
          <p:cNvPr id="11" name="Picture 10">
            <a:extLst>
              <a:ext uri="{FF2B5EF4-FFF2-40B4-BE49-F238E27FC236}">
                <a16:creationId xmlns:a16="http://schemas.microsoft.com/office/drawing/2014/main" id="{F1802384-55FD-44B8-8D5A-DFFF7F3C55CC}"/>
              </a:ext>
            </a:extLst>
          </p:cNvPr>
          <p:cNvPicPr>
            <a:picLocks noChangeAspect="1"/>
          </p:cNvPicPr>
          <p:nvPr/>
        </p:nvPicPr>
        <p:blipFill rotWithShape="1">
          <a:blip r:embed="rId3"/>
          <a:srcRect l="57779"/>
          <a:stretch/>
        </p:blipFill>
        <p:spPr>
          <a:xfrm rot="19879366">
            <a:off x="5606177" y="2115308"/>
            <a:ext cx="2024115" cy="1981526"/>
          </a:xfrm>
          <a:prstGeom prst="rect">
            <a:avLst/>
          </a:prstGeom>
          <a:ln w="19050">
            <a:noFill/>
          </a:ln>
        </p:spPr>
      </p:pic>
    </p:spTree>
    <p:extLst>
      <p:ext uri="{BB962C8B-B14F-4D97-AF65-F5344CB8AC3E}">
        <p14:creationId xmlns:p14="http://schemas.microsoft.com/office/powerpoint/2010/main" val="409918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1EF47E3-42ED-4F66-A777-962B79C18D10}"/>
              </a:ext>
            </a:extLst>
          </p:cNvPr>
          <p:cNvGrpSpPr/>
          <p:nvPr/>
        </p:nvGrpSpPr>
        <p:grpSpPr>
          <a:xfrm>
            <a:off x="1001858" y="3201670"/>
            <a:ext cx="7576136" cy="1538883"/>
            <a:chOff x="2498029" y="4543296"/>
            <a:chExt cx="4139921" cy="1538883"/>
          </a:xfrm>
        </p:grpSpPr>
        <p:sp>
          <p:nvSpPr>
            <p:cNvPr id="10" name="TextBox 9">
              <a:extLst>
                <a:ext uri="{FF2B5EF4-FFF2-40B4-BE49-F238E27FC236}">
                  <a16:creationId xmlns:a16="http://schemas.microsoft.com/office/drawing/2014/main" id="{04632D4A-37A1-449E-A315-E4EF98D7F39D}"/>
                </a:ext>
              </a:extLst>
            </p:cNvPr>
            <p:cNvSpPr txBox="1"/>
            <p:nvPr/>
          </p:nvSpPr>
          <p:spPr>
            <a:xfrm>
              <a:off x="2498029" y="4543296"/>
              <a:ext cx="4139921" cy="861774"/>
            </a:xfrm>
            <a:prstGeom prst="rect">
              <a:avLst/>
            </a:prstGeom>
            <a:noFill/>
          </p:spPr>
          <p:txBody>
            <a:bodyPr wrap="square" rtlCol="0">
              <a:spAutoFit/>
            </a:bodyPr>
            <a:lstStyle/>
            <a:p>
              <a:r>
                <a:rPr lang="en-US" sz="3200" dirty="0"/>
                <a:t>The Center for Mathematics and Teaching</a:t>
              </a:r>
            </a:p>
            <a:p>
              <a:pPr algn="ctr"/>
              <a:r>
                <a:rPr lang="en-US" dirty="0"/>
                <a:t>Non-profit 501(c)(3)</a:t>
              </a:r>
            </a:p>
          </p:txBody>
        </p:sp>
        <p:sp>
          <p:nvSpPr>
            <p:cNvPr id="12" name="Rectangle 11">
              <a:extLst>
                <a:ext uri="{FF2B5EF4-FFF2-40B4-BE49-F238E27FC236}">
                  <a16:creationId xmlns:a16="http://schemas.microsoft.com/office/drawing/2014/main" id="{562AA24A-0628-4832-8075-55527610E60B}"/>
                </a:ext>
              </a:extLst>
            </p:cNvPr>
            <p:cNvSpPr/>
            <p:nvPr/>
          </p:nvSpPr>
          <p:spPr>
            <a:xfrm>
              <a:off x="2498029" y="5558959"/>
              <a:ext cx="4139921" cy="523220"/>
            </a:xfrm>
            <a:prstGeom prst="rect">
              <a:avLst/>
            </a:prstGeom>
            <a:noFill/>
          </p:spPr>
          <p:txBody>
            <a:bodyPr wrap="square">
              <a:spAutoFit/>
            </a:bodyPr>
            <a:lstStyle/>
            <a:p>
              <a:pPr algn="ctr"/>
              <a:r>
                <a:rPr lang="en-US" sz="2800" dirty="0">
                  <a:solidFill>
                    <a:srgbClr val="C00000"/>
                  </a:solidFill>
                  <a:hlinkClick r:id="rId3"/>
                </a:rPr>
                <a:t>www.mathandteaching.org/essentials</a:t>
              </a:r>
              <a:r>
                <a:rPr lang="en-US" sz="2800" dirty="0">
                  <a:solidFill>
                    <a:srgbClr val="C00000"/>
                  </a:solidFill>
                  <a:hlinkClick r:id="rId4"/>
                </a:rPr>
                <a:t>/</a:t>
              </a:r>
              <a:endParaRPr lang="en-US" sz="2800" dirty="0">
                <a:solidFill>
                  <a:srgbClr val="2762AD"/>
                </a:solidFill>
              </a:endParaRPr>
            </a:p>
          </p:txBody>
        </p:sp>
      </p:grpSp>
      <p:sp>
        <p:nvSpPr>
          <p:cNvPr id="13" name="Subtitle 2">
            <a:extLst>
              <a:ext uri="{FF2B5EF4-FFF2-40B4-BE49-F238E27FC236}">
                <a16:creationId xmlns:a16="http://schemas.microsoft.com/office/drawing/2014/main" id="{039DE1E0-AADD-441C-976B-BAA38B07C723}"/>
              </a:ext>
            </a:extLst>
          </p:cNvPr>
          <p:cNvSpPr txBox="1">
            <a:spLocks/>
          </p:cNvSpPr>
          <p:nvPr/>
        </p:nvSpPr>
        <p:spPr>
          <a:xfrm>
            <a:off x="2345209" y="5011329"/>
            <a:ext cx="4415082" cy="9625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2000" dirty="0">
                <a:solidFill>
                  <a:srgbClr val="00B050"/>
                </a:solidFill>
              </a:rPr>
              <a:t>Shelley Kriegler</a:t>
            </a:r>
          </a:p>
          <a:p>
            <a:pPr marL="0" indent="0" algn="ctr">
              <a:buNone/>
            </a:pPr>
            <a:r>
              <a:rPr lang="en-US" sz="2000" dirty="0">
                <a:solidFill>
                  <a:srgbClr val="C00000"/>
                </a:solidFill>
                <a:hlinkClick r:id="rId5"/>
              </a:rPr>
              <a:t>shelley@mathandteaching.org</a:t>
            </a:r>
            <a:endParaRPr lang="en-US" sz="2000" dirty="0">
              <a:solidFill>
                <a:srgbClr val="C00000"/>
              </a:solidFill>
            </a:endParaRPr>
          </a:p>
        </p:txBody>
      </p:sp>
      <p:pic>
        <p:nvPicPr>
          <p:cNvPr id="4" name="Picture 3">
            <a:extLst>
              <a:ext uri="{FF2B5EF4-FFF2-40B4-BE49-F238E27FC236}">
                <a16:creationId xmlns:a16="http://schemas.microsoft.com/office/drawing/2014/main" id="{BF7AB932-8F3D-482F-9690-094DC4C3C4C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915567" y="866054"/>
            <a:ext cx="5274365" cy="2221852"/>
          </a:xfrm>
          <a:prstGeom prst="rect">
            <a:avLst/>
          </a:prstGeom>
        </p:spPr>
      </p:pic>
    </p:spTree>
    <p:extLst>
      <p:ext uri="{BB962C8B-B14F-4D97-AF65-F5344CB8AC3E}">
        <p14:creationId xmlns:p14="http://schemas.microsoft.com/office/powerpoint/2010/main" val="188166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1520"/>
          </a:xfrm>
        </p:spPr>
        <p:txBody>
          <a:bodyPr>
            <a:noAutofit/>
          </a:bodyPr>
          <a:lstStyle/>
          <a:p>
            <a:r>
              <a:rPr lang="en-US" sz="2800" dirty="0"/>
              <a:t>WHY FRACTIONS?</a:t>
            </a:r>
          </a:p>
        </p:txBody>
      </p:sp>
      <p:sp>
        <p:nvSpPr>
          <p:cNvPr id="8" name="Slide Number Placeholder 7"/>
          <p:cNvSpPr>
            <a:spLocks noGrp="1"/>
          </p:cNvSpPr>
          <p:nvPr>
            <p:ph type="sldNum" sz="quarter" idx="12"/>
          </p:nvPr>
        </p:nvSpPr>
        <p:spPr/>
        <p:txBody>
          <a:bodyPr/>
          <a:lstStyle/>
          <a:p>
            <a:endParaRPr lang="en-US" dirty="0"/>
          </a:p>
        </p:txBody>
      </p:sp>
      <p:graphicFrame>
        <p:nvGraphicFramePr>
          <p:cNvPr id="12" name="Object 11">
            <a:extLst>
              <a:ext uri="{FF2B5EF4-FFF2-40B4-BE49-F238E27FC236}">
                <a16:creationId xmlns:a16="http://schemas.microsoft.com/office/drawing/2014/main" id="{C6C1C058-D254-4181-BD62-F6DCD79D899A}"/>
              </a:ext>
            </a:extLst>
          </p:cNvPr>
          <p:cNvGraphicFramePr>
            <a:graphicFrameLocks noChangeAspect="1"/>
          </p:cNvGraphicFramePr>
          <p:nvPr>
            <p:extLst>
              <p:ext uri="{D42A27DB-BD31-4B8C-83A1-F6EECF244321}">
                <p14:modId xmlns:p14="http://schemas.microsoft.com/office/powerpoint/2010/main" val="4029710647"/>
              </p:ext>
            </p:extLst>
          </p:nvPr>
        </p:nvGraphicFramePr>
        <p:xfrm>
          <a:off x="3783693" y="4487391"/>
          <a:ext cx="1562100" cy="1119188"/>
        </p:xfrm>
        <a:graphic>
          <a:graphicData uri="http://schemas.openxmlformats.org/presentationml/2006/ole">
            <mc:AlternateContent xmlns:mc="http://schemas.openxmlformats.org/markup-compatibility/2006">
              <mc:Choice xmlns:v="urn:schemas-microsoft-com:vml" Requires="v">
                <p:oleObj spid="_x0000_s43041" name="Equation" r:id="rId4" imgW="457200" imgH="342720" progId="Equation.DSMT4">
                  <p:embed/>
                </p:oleObj>
              </mc:Choice>
              <mc:Fallback>
                <p:oleObj name="Equation" r:id="rId4" imgW="457200" imgH="342720" progId="Equation.DSMT4">
                  <p:embed/>
                  <p:pic>
                    <p:nvPicPr>
                      <p:cNvPr id="12" name="Object 11">
                        <a:extLst>
                          <a:ext uri="{FF2B5EF4-FFF2-40B4-BE49-F238E27FC236}">
                            <a16:creationId xmlns:a16="http://schemas.microsoft.com/office/drawing/2014/main" id="{C6C1C058-D254-4181-BD62-F6DCD79D899A}"/>
                          </a:ext>
                        </a:extLst>
                      </p:cNvPr>
                      <p:cNvPicPr>
                        <a:picLocks noChangeAspect="1" noChangeArrowheads="1"/>
                      </p:cNvPicPr>
                      <p:nvPr/>
                    </p:nvPicPr>
                    <p:blipFill>
                      <a:blip r:embed="rId5"/>
                      <a:srcRect/>
                      <a:stretch>
                        <a:fillRect/>
                      </a:stretch>
                    </p:blipFill>
                    <p:spPr bwMode="auto">
                      <a:xfrm>
                        <a:off x="3783693" y="4487391"/>
                        <a:ext cx="1562100" cy="1119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a:extLst>
              <a:ext uri="{FF2B5EF4-FFF2-40B4-BE49-F238E27FC236}">
                <a16:creationId xmlns:a16="http://schemas.microsoft.com/office/drawing/2014/main" id="{AF54EB89-4D74-4805-BC7F-6D8F331460C9}"/>
              </a:ext>
            </a:extLst>
          </p:cNvPr>
          <p:cNvSpPr txBox="1"/>
          <p:nvPr/>
        </p:nvSpPr>
        <p:spPr>
          <a:xfrm>
            <a:off x="449943" y="1621050"/>
            <a:ext cx="8229600" cy="1200329"/>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Cynthia has a ribbon that is 3/4 a yard.  She wants to cut pieces that are 1/8 yard long.  How many pieces can she cut? </a:t>
            </a:r>
          </a:p>
        </p:txBody>
      </p:sp>
      <p:graphicFrame>
        <p:nvGraphicFramePr>
          <p:cNvPr id="3" name="Table 2">
            <a:extLst>
              <a:ext uri="{FF2B5EF4-FFF2-40B4-BE49-F238E27FC236}">
                <a16:creationId xmlns:a16="http://schemas.microsoft.com/office/drawing/2014/main" id="{1C91FFEE-54C1-4DE2-AFEB-E7D70A4A2AE5}"/>
              </a:ext>
            </a:extLst>
          </p:cNvPr>
          <p:cNvGraphicFramePr>
            <a:graphicFrameLocks noGrp="1"/>
          </p:cNvGraphicFramePr>
          <p:nvPr>
            <p:extLst>
              <p:ext uri="{D42A27DB-BD31-4B8C-83A1-F6EECF244321}">
                <p14:modId xmlns:p14="http://schemas.microsoft.com/office/powerpoint/2010/main" val="3553322526"/>
              </p:ext>
            </p:extLst>
          </p:nvPr>
        </p:nvGraphicFramePr>
        <p:xfrm>
          <a:off x="1655867" y="3461694"/>
          <a:ext cx="6096000" cy="3708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389282646"/>
                    </a:ext>
                  </a:extLst>
                </a:gridCol>
                <a:gridCol w="1524000">
                  <a:extLst>
                    <a:ext uri="{9D8B030D-6E8A-4147-A177-3AD203B41FA5}">
                      <a16:colId xmlns:a16="http://schemas.microsoft.com/office/drawing/2014/main" val="1552618637"/>
                    </a:ext>
                  </a:extLst>
                </a:gridCol>
                <a:gridCol w="1524000">
                  <a:extLst>
                    <a:ext uri="{9D8B030D-6E8A-4147-A177-3AD203B41FA5}">
                      <a16:colId xmlns:a16="http://schemas.microsoft.com/office/drawing/2014/main" val="3125788552"/>
                    </a:ext>
                  </a:extLst>
                </a:gridCol>
                <a:gridCol w="1524000">
                  <a:extLst>
                    <a:ext uri="{9D8B030D-6E8A-4147-A177-3AD203B41FA5}">
                      <a16:colId xmlns:a16="http://schemas.microsoft.com/office/drawing/2014/main" val="1330207388"/>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7517633"/>
                  </a:ext>
                </a:extLst>
              </a:tr>
            </a:tbl>
          </a:graphicData>
        </a:graphic>
      </p:graphicFrame>
      <p:cxnSp>
        <p:nvCxnSpPr>
          <p:cNvPr id="9" name="Straight Connector 8">
            <a:extLst>
              <a:ext uri="{FF2B5EF4-FFF2-40B4-BE49-F238E27FC236}">
                <a16:creationId xmlns:a16="http://schemas.microsoft.com/office/drawing/2014/main" id="{C8411F3A-B17D-49D0-B03D-AD56158812DF}"/>
              </a:ext>
            </a:extLst>
          </p:cNvPr>
          <p:cNvCxnSpPr/>
          <p:nvPr/>
        </p:nvCxnSpPr>
        <p:spPr>
          <a:xfrm>
            <a:off x="2365113" y="3092364"/>
            <a:ext cx="0" cy="1124042"/>
          </a:xfrm>
          <a:prstGeom prst="line">
            <a:avLst/>
          </a:prstGeom>
          <a:ln w="19050"/>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EF86D874-70FB-409F-AEA1-0143C7DEDF91}"/>
              </a:ext>
            </a:extLst>
          </p:cNvPr>
          <p:cNvSpPr txBox="1"/>
          <p:nvPr/>
        </p:nvSpPr>
        <p:spPr>
          <a:xfrm>
            <a:off x="4126600" y="5606579"/>
            <a:ext cx="1219193" cy="523220"/>
          </a:xfrm>
          <a:prstGeom prst="rect">
            <a:avLst/>
          </a:prstGeom>
          <a:noFill/>
        </p:spPr>
        <p:txBody>
          <a:bodyPr wrap="square" rtlCol="0">
            <a:spAutoFit/>
          </a:bodyPr>
          <a:lstStyle/>
          <a:p>
            <a:r>
              <a:rPr lang="en-US" sz="2800" i="1" dirty="0">
                <a:solidFill>
                  <a:srgbClr val="0000FF"/>
                </a:solidFill>
                <a:latin typeface="Verdana" panose="020B0604030504040204" pitchFamily="34" charset="0"/>
                <a:ea typeface="Verdana" panose="020B0604030504040204" pitchFamily="34" charset="0"/>
              </a:rPr>
              <a:t>x</a:t>
            </a:r>
            <a:r>
              <a:rPr lang="en-US" sz="2800" dirty="0">
                <a:solidFill>
                  <a:srgbClr val="0000FF"/>
                </a:solidFill>
                <a:latin typeface="Verdana" panose="020B0604030504040204" pitchFamily="34" charset="0"/>
                <a:ea typeface="Verdana" panose="020B0604030504040204" pitchFamily="34" charset="0"/>
              </a:rPr>
              <a:t> = 6</a:t>
            </a:r>
          </a:p>
        </p:txBody>
      </p:sp>
      <p:sp>
        <p:nvSpPr>
          <p:cNvPr id="18" name="TextBox 17">
            <a:extLst>
              <a:ext uri="{FF2B5EF4-FFF2-40B4-BE49-F238E27FC236}">
                <a16:creationId xmlns:a16="http://schemas.microsoft.com/office/drawing/2014/main" id="{FD5BEEAC-CAFF-4AC0-A746-FF0D495C6E00}"/>
              </a:ext>
            </a:extLst>
          </p:cNvPr>
          <p:cNvSpPr txBox="1"/>
          <p:nvPr/>
        </p:nvSpPr>
        <p:spPr>
          <a:xfrm>
            <a:off x="5888455" y="4775582"/>
            <a:ext cx="2537088" cy="830997"/>
          </a:xfrm>
          <a:prstGeom prst="rect">
            <a:avLst/>
          </a:prstGeom>
          <a:noFill/>
        </p:spPr>
        <p:txBody>
          <a:bodyPr wrap="square" rtlCol="0">
            <a:spAutoFit/>
          </a:bodyPr>
          <a:lstStyle/>
          <a:p>
            <a:pPr algn="ctr"/>
            <a:r>
              <a:rPr lang="en-US" sz="2400" dirty="0">
                <a:solidFill>
                  <a:srgbClr val="FF0000"/>
                </a:solidFill>
                <a:latin typeface="Comic Sans MS" panose="030F0702030302020204" pitchFamily="66" charset="0"/>
              </a:rPr>
              <a:t>ALGEBRA?</a:t>
            </a:r>
          </a:p>
          <a:p>
            <a:pPr algn="ctr"/>
            <a:r>
              <a:rPr lang="en-US" sz="2400" dirty="0">
                <a:solidFill>
                  <a:srgbClr val="FF0000"/>
                </a:solidFill>
                <a:latin typeface="Comic Sans MS" panose="030F0702030302020204" pitchFamily="66" charset="0"/>
              </a:rPr>
              <a:t>NOW WHAT?</a:t>
            </a:r>
          </a:p>
        </p:txBody>
      </p:sp>
    </p:spTree>
    <p:extLst>
      <p:ext uri="{BB962C8B-B14F-4D97-AF65-F5344CB8AC3E}">
        <p14:creationId xmlns:p14="http://schemas.microsoft.com/office/powerpoint/2010/main" val="258617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1520"/>
          </a:xfrm>
        </p:spPr>
        <p:txBody>
          <a:bodyPr>
            <a:noAutofit/>
          </a:bodyPr>
          <a:lstStyle/>
          <a:p>
            <a:r>
              <a:rPr lang="en-US" sz="2400" dirty="0"/>
              <a:t>WHY FRACTIONS?</a:t>
            </a:r>
          </a:p>
        </p:txBody>
      </p:sp>
      <p:sp>
        <p:nvSpPr>
          <p:cNvPr id="8" name="Slide Number Placeholder 7"/>
          <p:cNvSpPr>
            <a:spLocks noGrp="1"/>
          </p:cNvSpPr>
          <p:nvPr>
            <p:ph type="sldNum" sz="quarter" idx="12"/>
          </p:nvPr>
        </p:nvSpPr>
        <p:spPr/>
        <p:txBody>
          <a:bodyPr/>
          <a:lstStyle/>
          <a:p>
            <a:endParaRPr lang="en-US" dirty="0"/>
          </a:p>
        </p:txBody>
      </p:sp>
      <p:sp>
        <p:nvSpPr>
          <p:cNvPr id="13" name="TextBox 12">
            <a:extLst>
              <a:ext uri="{FF2B5EF4-FFF2-40B4-BE49-F238E27FC236}">
                <a16:creationId xmlns:a16="http://schemas.microsoft.com/office/drawing/2014/main" id="{714E7553-8F6A-43F2-A0A5-0D64E06D874C}"/>
              </a:ext>
            </a:extLst>
          </p:cNvPr>
          <p:cNvSpPr txBox="1"/>
          <p:nvPr/>
        </p:nvSpPr>
        <p:spPr>
          <a:xfrm>
            <a:off x="501948" y="1499598"/>
            <a:ext cx="7991856" cy="46166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Find the slope between the points (</a:t>
            </a:r>
            <a:r>
              <a:rPr lang="en-US" sz="2400" dirty="0">
                <a:solidFill>
                  <a:srgbClr val="FF0000"/>
                </a:solidFill>
                <a:latin typeface="Verdana" panose="020B0604030504040204" pitchFamily="34" charset="0"/>
                <a:ea typeface="Verdana" panose="020B0604030504040204" pitchFamily="34" charset="0"/>
              </a:rPr>
              <a:t>8,3</a:t>
            </a:r>
            <a:r>
              <a:rPr lang="en-US" sz="2400" dirty="0">
                <a:latin typeface="Verdana" panose="020B0604030504040204" pitchFamily="34" charset="0"/>
                <a:ea typeface="Verdana" panose="020B0604030504040204" pitchFamily="34" charset="0"/>
              </a:rPr>
              <a:t>) and (</a:t>
            </a:r>
            <a:r>
              <a:rPr lang="en-US" sz="2400" dirty="0">
                <a:solidFill>
                  <a:srgbClr val="00B050"/>
                </a:solidFill>
                <a:latin typeface="Verdana" panose="020B0604030504040204" pitchFamily="34" charset="0"/>
                <a:ea typeface="Verdana" panose="020B0604030504040204" pitchFamily="34" charset="0"/>
              </a:rPr>
              <a:t>4, 1</a:t>
            </a:r>
            <a:r>
              <a:rPr lang="en-US" sz="2400" dirty="0">
                <a:latin typeface="Verdana" panose="020B0604030504040204" pitchFamily="34" charset="0"/>
                <a:ea typeface="Verdana" panose="020B0604030504040204" pitchFamily="34" charset="0"/>
              </a:rPr>
              <a:t>)</a:t>
            </a:r>
          </a:p>
        </p:txBody>
      </p:sp>
      <p:graphicFrame>
        <p:nvGraphicFramePr>
          <p:cNvPr id="9" name="Object 8">
            <a:extLst>
              <a:ext uri="{FF2B5EF4-FFF2-40B4-BE49-F238E27FC236}">
                <a16:creationId xmlns:a16="http://schemas.microsoft.com/office/drawing/2014/main" id="{76B0CB29-4723-4F98-B402-7D0A4976EEA3}"/>
              </a:ext>
            </a:extLst>
          </p:cNvPr>
          <p:cNvGraphicFramePr>
            <a:graphicFrameLocks noChangeAspect="1"/>
          </p:cNvGraphicFramePr>
          <p:nvPr>
            <p:extLst>
              <p:ext uri="{D42A27DB-BD31-4B8C-83A1-F6EECF244321}">
                <p14:modId xmlns:p14="http://schemas.microsoft.com/office/powerpoint/2010/main" val="2488693466"/>
              </p:ext>
            </p:extLst>
          </p:nvPr>
        </p:nvGraphicFramePr>
        <p:xfrm>
          <a:off x="5624193" y="2641894"/>
          <a:ext cx="1301750" cy="1284288"/>
        </p:xfrm>
        <a:graphic>
          <a:graphicData uri="http://schemas.openxmlformats.org/presentationml/2006/ole">
            <mc:AlternateContent xmlns:mc="http://schemas.openxmlformats.org/markup-compatibility/2006">
              <mc:Choice xmlns:v="urn:schemas-microsoft-com:vml" Requires="v">
                <p:oleObj spid="_x0000_s44130" name="Equation" r:id="rId4" imgW="380880" imgH="393480" progId="Equation.DSMT4">
                  <p:embed/>
                </p:oleObj>
              </mc:Choice>
              <mc:Fallback>
                <p:oleObj name="Equation" r:id="rId4" imgW="380880" imgH="393480" progId="Equation.DSMT4">
                  <p:embed/>
                  <p:pic>
                    <p:nvPicPr>
                      <p:cNvPr id="9" name="Object 8">
                        <a:extLst>
                          <a:ext uri="{FF2B5EF4-FFF2-40B4-BE49-F238E27FC236}">
                            <a16:creationId xmlns:a16="http://schemas.microsoft.com/office/drawing/2014/main" id="{76B0CB29-4723-4F98-B402-7D0A4976EEA3}"/>
                          </a:ext>
                        </a:extLst>
                      </p:cNvPr>
                      <p:cNvPicPr>
                        <a:picLocks noChangeAspect="1" noChangeArrowheads="1"/>
                      </p:cNvPicPr>
                      <p:nvPr/>
                    </p:nvPicPr>
                    <p:blipFill>
                      <a:blip r:embed="rId5"/>
                      <a:srcRect/>
                      <a:stretch>
                        <a:fillRect/>
                      </a:stretch>
                    </p:blipFill>
                    <p:spPr bwMode="auto">
                      <a:xfrm>
                        <a:off x="5624193" y="2641894"/>
                        <a:ext cx="1301750" cy="1284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Group 9">
            <a:extLst>
              <a:ext uri="{FF2B5EF4-FFF2-40B4-BE49-F238E27FC236}">
                <a16:creationId xmlns:a16="http://schemas.microsoft.com/office/drawing/2014/main" id="{637659CF-0081-432E-A0AD-0B67DC9C6410}"/>
              </a:ext>
            </a:extLst>
          </p:cNvPr>
          <p:cNvGrpSpPr/>
          <p:nvPr/>
        </p:nvGrpSpPr>
        <p:grpSpPr>
          <a:xfrm rot="5400000">
            <a:off x="1608699" y="1574355"/>
            <a:ext cx="2860384" cy="4261588"/>
            <a:chOff x="5360850" y="1381274"/>
            <a:chExt cx="2116187" cy="3403212"/>
          </a:xfrm>
        </p:grpSpPr>
        <p:grpSp>
          <p:nvGrpSpPr>
            <p:cNvPr id="11" name="Group 10">
              <a:extLst>
                <a:ext uri="{FF2B5EF4-FFF2-40B4-BE49-F238E27FC236}">
                  <a16:creationId xmlns:a16="http://schemas.microsoft.com/office/drawing/2014/main" id="{6B89A262-0AB2-4C06-A127-30ABE2B9CD4C}"/>
                </a:ext>
              </a:extLst>
            </p:cNvPr>
            <p:cNvGrpSpPr/>
            <p:nvPr/>
          </p:nvGrpSpPr>
          <p:grpSpPr>
            <a:xfrm>
              <a:off x="5360850" y="1381274"/>
              <a:ext cx="2116187" cy="3403212"/>
              <a:chOff x="-378647" y="-1328668"/>
              <a:chExt cx="2116187" cy="3403212"/>
            </a:xfrm>
          </p:grpSpPr>
          <p:cxnSp>
            <p:nvCxnSpPr>
              <p:cNvPr id="39" name="Straight Arrow Connector 38">
                <a:extLst>
                  <a:ext uri="{FF2B5EF4-FFF2-40B4-BE49-F238E27FC236}">
                    <a16:creationId xmlns:a16="http://schemas.microsoft.com/office/drawing/2014/main" id="{BA7D8EF2-2902-4D32-89F3-D7A8018DF948}"/>
                  </a:ext>
                </a:extLst>
              </p:cNvPr>
              <p:cNvCxnSpPr/>
              <p:nvPr/>
            </p:nvCxnSpPr>
            <p:spPr>
              <a:xfrm>
                <a:off x="-182700" y="912722"/>
                <a:ext cx="192024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 Box 1990">
                <a:extLst>
                  <a:ext uri="{FF2B5EF4-FFF2-40B4-BE49-F238E27FC236}">
                    <a16:creationId xmlns:a16="http://schemas.microsoft.com/office/drawing/2014/main" id="{3D35164A-E56B-4D4E-991C-6F7AD8296BE4}"/>
                  </a:ext>
                </a:extLst>
              </p:cNvPr>
              <p:cNvSpPr txBox="1"/>
              <p:nvPr/>
            </p:nvSpPr>
            <p:spPr>
              <a:xfrm rot="16200000">
                <a:off x="-434826" y="778697"/>
                <a:ext cx="385308" cy="272949"/>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i="1" dirty="0">
                    <a:effectLst/>
                    <a:latin typeface="Arial" panose="020B0604020202020204" pitchFamily="34" charset="0"/>
                    <a:ea typeface="MS Mincho" panose="02020609040205080304" pitchFamily="49" charset="-128"/>
                    <a:cs typeface="Times New Roman" panose="02020603050405020304" pitchFamily="18" charset="0"/>
                  </a:rPr>
                  <a:t>y</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1" name="Text Box 1991">
                <a:extLst>
                  <a:ext uri="{FF2B5EF4-FFF2-40B4-BE49-F238E27FC236}">
                    <a16:creationId xmlns:a16="http://schemas.microsoft.com/office/drawing/2014/main" id="{3E3D7738-E0FB-4C8A-853C-15715DCE545A}"/>
                  </a:ext>
                </a:extLst>
              </p:cNvPr>
              <p:cNvSpPr txBox="1"/>
              <p:nvPr/>
            </p:nvSpPr>
            <p:spPr>
              <a:xfrm rot="16200000">
                <a:off x="638276" y="-1308653"/>
                <a:ext cx="278284" cy="23825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i="1" dirty="0">
                    <a:effectLst/>
                    <a:latin typeface="Arial" panose="020B0604020202020204" pitchFamily="34" charset="0"/>
                    <a:ea typeface="MS Mincho" panose="02020609040205080304" pitchFamily="49" charset="-128"/>
                    <a:cs typeface="Times New Roman" panose="02020603050405020304" pitchFamily="18" charset="0"/>
                  </a:rPr>
                  <a:t>x</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p:txBody>
          </p:sp>
          <p:cxnSp>
            <p:nvCxnSpPr>
              <p:cNvPr id="42" name="Straight Arrow Connector 41">
                <a:extLst>
                  <a:ext uri="{FF2B5EF4-FFF2-40B4-BE49-F238E27FC236}">
                    <a16:creationId xmlns:a16="http://schemas.microsoft.com/office/drawing/2014/main" id="{A63C7C1E-93BC-431E-9651-8E4B409C662C}"/>
                  </a:ext>
                </a:extLst>
              </p:cNvPr>
              <p:cNvCxnSpPr>
                <a:cxnSpLocks/>
              </p:cNvCxnSpPr>
              <p:nvPr/>
            </p:nvCxnSpPr>
            <p:spPr>
              <a:xfrm>
                <a:off x="787694" y="-1056633"/>
                <a:ext cx="13155" cy="313117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08913FF0-5A3F-4FD2-868E-09F85A93FAAD}"/>
                </a:ext>
              </a:extLst>
            </p:cNvPr>
            <p:cNvGrpSpPr/>
            <p:nvPr/>
          </p:nvGrpSpPr>
          <p:grpSpPr>
            <a:xfrm>
              <a:off x="5695344" y="1758663"/>
              <a:ext cx="1645920" cy="2886362"/>
              <a:chOff x="0" y="0"/>
              <a:chExt cx="1266741" cy="1279525"/>
            </a:xfrm>
          </p:grpSpPr>
          <p:cxnSp>
            <p:nvCxnSpPr>
              <p:cNvPr id="31" name="Straight Connector 30">
                <a:extLst>
                  <a:ext uri="{FF2B5EF4-FFF2-40B4-BE49-F238E27FC236}">
                    <a16:creationId xmlns:a16="http://schemas.microsoft.com/office/drawing/2014/main" id="{8E6D087B-7CBF-49E8-A39A-91B63C03B6D1}"/>
                  </a:ext>
                </a:extLst>
              </p:cNvPr>
              <p:cNvCxnSpPr/>
              <p:nvPr/>
            </p:nvCxnSpPr>
            <p:spPr>
              <a:xfrm rot="5400000">
                <a:off x="626978"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57A1159-E6A0-44D2-ACAF-8702A55C9A28}"/>
                  </a:ext>
                </a:extLst>
              </p:cNvPr>
              <p:cNvCxnSpPr/>
              <p:nvPr/>
            </p:nvCxnSpPr>
            <p:spPr>
              <a:xfrm rot="5400000">
                <a:off x="474662"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BD757BE-3EDD-46CC-AF6E-79621FF66BFE}"/>
                  </a:ext>
                </a:extLst>
              </p:cNvPr>
              <p:cNvCxnSpPr/>
              <p:nvPr/>
            </p:nvCxnSpPr>
            <p:spPr>
              <a:xfrm rot="5400000">
                <a:off x="312737"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4319CD-F9E9-4BF9-A121-5E4575254DC3}"/>
                  </a:ext>
                </a:extLst>
              </p:cNvPr>
              <p:cNvCxnSpPr/>
              <p:nvPr/>
            </p:nvCxnSpPr>
            <p:spPr>
              <a:xfrm rot="5400000">
                <a:off x="160337"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AF8F225-ED85-46C9-B4DA-A800B792721F}"/>
                  </a:ext>
                </a:extLst>
              </p:cNvPr>
              <p:cNvCxnSpPr/>
              <p:nvPr/>
            </p:nvCxnSpPr>
            <p:spPr>
              <a:xfrm rot="5400000">
                <a:off x="-163513"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CB352B3-2EDC-485A-ABA2-64A36FAB9872}"/>
                  </a:ext>
                </a:extLst>
              </p:cNvPr>
              <p:cNvCxnSpPr/>
              <p:nvPr/>
            </p:nvCxnSpPr>
            <p:spPr>
              <a:xfrm rot="5400000">
                <a:off x="-325438"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F96FB2A-1519-4BBF-8291-8B87813EFF4B}"/>
                  </a:ext>
                </a:extLst>
              </p:cNvPr>
              <p:cNvCxnSpPr/>
              <p:nvPr/>
            </p:nvCxnSpPr>
            <p:spPr>
              <a:xfrm rot="5400000">
                <a:off x="-487363"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974BF89-4E1F-4899-B1A6-645D663C83D7}"/>
                  </a:ext>
                </a:extLst>
              </p:cNvPr>
              <p:cNvCxnSpPr/>
              <p:nvPr/>
            </p:nvCxnSpPr>
            <p:spPr>
              <a:xfrm rot="5400000">
                <a:off x="-639763"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40B20FAA-D94B-49F5-BA68-4601EE55A054}"/>
                </a:ext>
              </a:extLst>
            </p:cNvPr>
            <p:cNvGrpSpPr/>
            <p:nvPr/>
          </p:nvGrpSpPr>
          <p:grpSpPr>
            <a:xfrm rot="5400000">
              <a:off x="5695343" y="3003027"/>
              <a:ext cx="1645920" cy="1645920"/>
              <a:chOff x="0" y="0"/>
              <a:chExt cx="1266741" cy="1279525"/>
            </a:xfrm>
          </p:grpSpPr>
          <p:cxnSp>
            <p:nvCxnSpPr>
              <p:cNvPr id="23" name="Straight Connector 22">
                <a:extLst>
                  <a:ext uri="{FF2B5EF4-FFF2-40B4-BE49-F238E27FC236}">
                    <a16:creationId xmlns:a16="http://schemas.microsoft.com/office/drawing/2014/main" id="{09C48873-89E0-4EBA-BBF5-B3B2DBE5E4AF}"/>
                  </a:ext>
                </a:extLst>
              </p:cNvPr>
              <p:cNvCxnSpPr/>
              <p:nvPr/>
            </p:nvCxnSpPr>
            <p:spPr>
              <a:xfrm rot="5400000">
                <a:off x="626978"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A592AE5-F3B7-413B-BA36-1E33C618F314}"/>
                  </a:ext>
                </a:extLst>
              </p:cNvPr>
              <p:cNvCxnSpPr/>
              <p:nvPr/>
            </p:nvCxnSpPr>
            <p:spPr>
              <a:xfrm rot="5400000">
                <a:off x="474662"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E74F591-9ABD-4D9D-B468-35147414B3B1}"/>
                  </a:ext>
                </a:extLst>
              </p:cNvPr>
              <p:cNvCxnSpPr/>
              <p:nvPr/>
            </p:nvCxnSpPr>
            <p:spPr>
              <a:xfrm rot="5400000">
                <a:off x="312737"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32E2B5F-F0FF-4B3E-87C2-F7D98AA4AEAB}"/>
                  </a:ext>
                </a:extLst>
              </p:cNvPr>
              <p:cNvCxnSpPr/>
              <p:nvPr/>
            </p:nvCxnSpPr>
            <p:spPr>
              <a:xfrm rot="5400000">
                <a:off x="160337"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B2F088-E22C-46AA-9ED6-BD60331433B5}"/>
                  </a:ext>
                </a:extLst>
              </p:cNvPr>
              <p:cNvCxnSpPr/>
              <p:nvPr/>
            </p:nvCxnSpPr>
            <p:spPr>
              <a:xfrm rot="5400000">
                <a:off x="-1588"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F851CB4-D28C-4766-A7A7-8594EB423696}"/>
                  </a:ext>
                </a:extLst>
              </p:cNvPr>
              <p:cNvCxnSpPr/>
              <p:nvPr/>
            </p:nvCxnSpPr>
            <p:spPr>
              <a:xfrm rot="5400000">
                <a:off x="-325438"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1C4A-5AC5-40CA-8E34-69DC7AF1CD6A}"/>
                  </a:ext>
                </a:extLst>
              </p:cNvPr>
              <p:cNvCxnSpPr/>
              <p:nvPr/>
            </p:nvCxnSpPr>
            <p:spPr>
              <a:xfrm rot="5400000">
                <a:off x="-487363"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C0E7F83-F263-4A73-851A-1886CCBB94FD}"/>
                  </a:ext>
                </a:extLst>
              </p:cNvPr>
              <p:cNvCxnSpPr/>
              <p:nvPr/>
            </p:nvCxnSpPr>
            <p:spPr>
              <a:xfrm rot="5400000">
                <a:off x="-639763"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6CEFDA7-0B03-4ADA-A74D-830DEAA50642}"/>
                </a:ext>
              </a:extLst>
            </p:cNvPr>
            <p:cNvGrpSpPr/>
            <p:nvPr/>
          </p:nvGrpSpPr>
          <p:grpSpPr>
            <a:xfrm rot="5400000">
              <a:off x="5997120" y="1455502"/>
              <a:ext cx="1039597" cy="1645920"/>
              <a:chOff x="314325" y="0"/>
              <a:chExt cx="800100" cy="1279525"/>
            </a:xfrm>
          </p:grpSpPr>
          <p:cxnSp>
            <p:nvCxnSpPr>
              <p:cNvPr id="17" name="Straight Connector 16">
                <a:extLst>
                  <a:ext uri="{FF2B5EF4-FFF2-40B4-BE49-F238E27FC236}">
                    <a16:creationId xmlns:a16="http://schemas.microsoft.com/office/drawing/2014/main" id="{44BE355C-966D-4B8D-97E6-4A667AF8810A}"/>
                  </a:ext>
                </a:extLst>
              </p:cNvPr>
              <p:cNvCxnSpPr/>
              <p:nvPr/>
            </p:nvCxnSpPr>
            <p:spPr>
              <a:xfrm rot="5400000">
                <a:off x="474662"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470A95B-41CD-4EF9-9F81-5B58B454B3D6}"/>
                  </a:ext>
                </a:extLst>
              </p:cNvPr>
              <p:cNvCxnSpPr/>
              <p:nvPr/>
            </p:nvCxnSpPr>
            <p:spPr>
              <a:xfrm rot="5400000">
                <a:off x="312737"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C2D9848-3F48-4FDD-BB19-9ABB16627A99}"/>
                  </a:ext>
                </a:extLst>
              </p:cNvPr>
              <p:cNvCxnSpPr/>
              <p:nvPr/>
            </p:nvCxnSpPr>
            <p:spPr>
              <a:xfrm rot="5400000">
                <a:off x="160337"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1DCB01-9B8D-4070-9953-E41A835FB51D}"/>
                  </a:ext>
                </a:extLst>
              </p:cNvPr>
              <p:cNvCxnSpPr/>
              <p:nvPr/>
            </p:nvCxnSpPr>
            <p:spPr>
              <a:xfrm rot="5400000">
                <a:off x="-1588"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2390DA-6D96-4342-BE34-D196C9CF10E7}"/>
                  </a:ext>
                </a:extLst>
              </p:cNvPr>
              <p:cNvCxnSpPr/>
              <p:nvPr/>
            </p:nvCxnSpPr>
            <p:spPr>
              <a:xfrm rot="5400000">
                <a:off x="-163513"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DE46874-2D87-44EA-9B74-E18E8207C406}"/>
                  </a:ext>
                </a:extLst>
              </p:cNvPr>
              <p:cNvCxnSpPr/>
              <p:nvPr/>
            </p:nvCxnSpPr>
            <p:spPr>
              <a:xfrm rot="5400000">
                <a:off x="-325438" y="639763"/>
                <a:ext cx="12795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3" name="Oval 2">
            <a:extLst>
              <a:ext uri="{FF2B5EF4-FFF2-40B4-BE49-F238E27FC236}">
                <a16:creationId xmlns:a16="http://schemas.microsoft.com/office/drawing/2014/main" id="{F46C44BB-F597-4FC1-A7C4-FBD2F4FE516E}"/>
              </a:ext>
            </a:extLst>
          </p:cNvPr>
          <p:cNvSpPr/>
          <p:nvPr/>
        </p:nvSpPr>
        <p:spPr>
          <a:xfrm>
            <a:off x="3344617" y="3480432"/>
            <a:ext cx="169723" cy="169723"/>
          </a:xfrm>
          <a:prstGeom prst="ellipse">
            <a:avLst/>
          </a:prstGeom>
          <a:solidFill>
            <a:srgbClr val="00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7CFD4A9-3F9D-4A9E-A0BB-C9052EE3070B}"/>
              </a:ext>
            </a:extLst>
          </p:cNvPr>
          <p:cNvSpPr/>
          <p:nvPr/>
        </p:nvSpPr>
        <p:spPr>
          <a:xfrm>
            <a:off x="4398060" y="2946741"/>
            <a:ext cx="169723" cy="16972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A1B5D23D-3291-4390-A9F3-69E16037A3CA}"/>
              </a:ext>
            </a:extLst>
          </p:cNvPr>
          <p:cNvCxnSpPr>
            <a:cxnSpLocks/>
          </p:cNvCxnSpPr>
          <p:nvPr/>
        </p:nvCxnSpPr>
        <p:spPr>
          <a:xfrm flipH="1" flipV="1">
            <a:off x="3434131" y="3011237"/>
            <a:ext cx="8059" cy="4910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DBBC90D0-22C9-42D6-9F6C-FAB42544AC6E}"/>
              </a:ext>
            </a:extLst>
          </p:cNvPr>
          <p:cNvCxnSpPr>
            <a:cxnSpLocks/>
            <a:endCxn id="43" idx="2"/>
          </p:cNvCxnSpPr>
          <p:nvPr/>
        </p:nvCxnSpPr>
        <p:spPr>
          <a:xfrm>
            <a:off x="3446868" y="3019729"/>
            <a:ext cx="951192" cy="1187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aphicFrame>
        <p:nvGraphicFramePr>
          <p:cNvPr id="52" name="Object 51">
            <a:extLst>
              <a:ext uri="{FF2B5EF4-FFF2-40B4-BE49-F238E27FC236}">
                <a16:creationId xmlns:a16="http://schemas.microsoft.com/office/drawing/2014/main" id="{878AA9FF-B4D1-41E6-A801-E869B251F923}"/>
              </a:ext>
            </a:extLst>
          </p:cNvPr>
          <p:cNvGraphicFramePr>
            <a:graphicFrameLocks noChangeAspect="1"/>
          </p:cNvGraphicFramePr>
          <p:nvPr>
            <p:extLst>
              <p:ext uri="{D42A27DB-BD31-4B8C-83A1-F6EECF244321}">
                <p14:modId xmlns:p14="http://schemas.microsoft.com/office/powerpoint/2010/main" val="2362333908"/>
              </p:ext>
            </p:extLst>
          </p:nvPr>
        </p:nvGraphicFramePr>
        <p:xfrm>
          <a:off x="7019606" y="2678407"/>
          <a:ext cx="952500" cy="1284287"/>
        </p:xfrm>
        <a:graphic>
          <a:graphicData uri="http://schemas.openxmlformats.org/presentationml/2006/ole">
            <mc:AlternateContent xmlns:mc="http://schemas.openxmlformats.org/markup-compatibility/2006">
              <mc:Choice xmlns:v="urn:schemas-microsoft-com:vml" Requires="v">
                <p:oleObj spid="_x0000_s44131" name="Equation" r:id="rId6" imgW="279360" imgH="393480" progId="Equation.DSMT4">
                  <p:embed/>
                </p:oleObj>
              </mc:Choice>
              <mc:Fallback>
                <p:oleObj name="Equation" r:id="rId6" imgW="279360" imgH="393480" progId="Equation.DSMT4">
                  <p:embed/>
                  <p:pic>
                    <p:nvPicPr>
                      <p:cNvPr id="52" name="Object 51">
                        <a:extLst>
                          <a:ext uri="{FF2B5EF4-FFF2-40B4-BE49-F238E27FC236}">
                            <a16:creationId xmlns:a16="http://schemas.microsoft.com/office/drawing/2014/main" id="{878AA9FF-B4D1-41E6-A801-E869B251F923}"/>
                          </a:ext>
                        </a:extLst>
                      </p:cNvPr>
                      <p:cNvPicPr>
                        <a:picLocks noChangeAspect="1" noChangeArrowheads="1"/>
                      </p:cNvPicPr>
                      <p:nvPr/>
                    </p:nvPicPr>
                    <p:blipFill>
                      <a:blip r:embed="rId7"/>
                      <a:srcRect/>
                      <a:stretch>
                        <a:fillRect/>
                      </a:stretch>
                    </p:blipFill>
                    <p:spPr bwMode="auto">
                      <a:xfrm>
                        <a:off x="7019606" y="2678407"/>
                        <a:ext cx="952500" cy="1284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43">
            <a:extLst>
              <a:ext uri="{FF2B5EF4-FFF2-40B4-BE49-F238E27FC236}">
                <a16:creationId xmlns:a16="http://schemas.microsoft.com/office/drawing/2014/main" id="{8BCBCA37-6BEC-416D-9CC0-745885EE6F30}"/>
              </a:ext>
            </a:extLst>
          </p:cNvPr>
          <p:cNvGraphicFramePr>
            <a:graphicFrameLocks noChangeAspect="1"/>
          </p:cNvGraphicFramePr>
          <p:nvPr>
            <p:extLst>
              <p:ext uri="{D42A27DB-BD31-4B8C-83A1-F6EECF244321}">
                <p14:modId xmlns:p14="http://schemas.microsoft.com/office/powerpoint/2010/main" val="1566626399"/>
              </p:ext>
            </p:extLst>
          </p:nvPr>
        </p:nvGraphicFramePr>
        <p:xfrm>
          <a:off x="5624193" y="4042169"/>
          <a:ext cx="2300287" cy="1284288"/>
        </p:xfrm>
        <a:graphic>
          <a:graphicData uri="http://schemas.openxmlformats.org/presentationml/2006/ole">
            <mc:AlternateContent xmlns:mc="http://schemas.openxmlformats.org/markup-compatibility/2006">
              <mc:Choice xmlns:v="urn:schemas-microsoft-com:vml" Requires="v">
                <p:oleObj spid="_x0000_s44132" name="Equation" r:id="rId8" imgW="672840" imgH="393480" progId="Equation.DSMT4">
                  <p:embed/>
                </p:oleObj>
              </mc:Choice>
              <mc:Fallback>
                <p:oleObj name="Equation" r:id="rId8" imgW="672840" imgH="393480" progId="Equation.DSMT4">
                  <p:embed/>
                  <p:pic>
                    <p:nvPicPr>
                      <p:cNvPr id="44" name="Object 43">
                        <a:extLst>
                          <a:ext uri="{FF2B5EF4-FFF2-40B4-BE49-F238E27FC236}">
                            <a16:creationId xmlns:a16="http://schemas.microsoft.com/office/drawing/2014/main" id="{8BCBCA37-6BEC-416D-9CC0-745885EE6F30}"/>
                          </a:ext>
                        </a:extLst>
                      </p:cNvPr>
                      <p:cNvPicPr>
                        <a:picLocks noChangeAspect="1" noChangeArrowheads="1"/>
                      </p:cNvPicPr>
                      <p:nvPr/>
                    </p:nvPicPr>
                    <p:blipFill>
                      <a:blip r:embed="rId9"/>
                      <a:srcRect/>
                      <a:stretch>
                        <a:fillRect/>
                      </a:stretch>
                    </p:blipFill>
                    <p:spPr bwMode="auto">
                      <a:xfrm>
                        <a:off x="5624193" y="4042169"/>
                        <a:ext cx="2300287" cy="1284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 name="TextBox 44">
            <a:extLst>
              <a:ext uri="{FF2B5EF4-FFF2-40B4-BE49-F238E27FC236}">
                <a16:creationId xmlns:a16="http://schemas.microsoft.com/office/drawing/2014/main" id="{97E8E63C-5972-49AB-8679-09A01577488E}"/>
              </a:ext>
            </a:extLst>
          </p:cNvPr>
          <p:cNvSpPr txBox="1"/>
          <p:nvPr/>
        </p:nvSpPr>
        <p:spPr>
          <a:xfrm>
            <a:off x="908097" y="5673030"/>
            <a:ext cx="7167394" cy="461665"/>
          </a:xfrm>
          <a:prstGeom prst="rect">
            <a:avLst/>
          </a:prstGeom>
          <a:noFill/>
        </p:spPr>
        <p:txBody>
          <a:bodyPr wrap="square" rtlCol="0">
            <a:spAutoFit/>
          </a:bodyPr>
          <a:lstStyle/>
          <a:p>
            <a:pPr algn="ctr"/>
            <a:r>
              <a:rPr lang="en-US" sz="2400" dirty="0">
                <a:solidFill>
                  <a:srgbClr val="FF0000"/>
                </a:solidFill>
                <a:latin typeface="Comic Sans MS" panose="030F0702030302020204" pitchFamily="66" charset="0"/>
              </a:rPr>
              <a:t>WHY NO COMMON DENOMINATOR??</a:t>
            </a:r>
          </a:p>
        </p:txBody>
      </p:sp>
      <p:grpSp>
        <p:nvGrpSpPr>
          <p:cNvPr id="48" name="Group 47">
            <a:extLst>
              <a:ext uri="{FF2B5EF4-FFF2-40B4-BE49-F238E27FC236}">
                <a16:creationId xmlns:a16="http://schemas.microsoft.com/office/drawing/2014/main" id="{73EB084D-7FB7-4043-B413-C01BB0B328AF}"/>
              </a:ext>
            </a:extLst>
          </p:cNvPr>
          <p:cNvGrpSpPr/>
          <p:nvPr/>
        </p:nvGrpSpPr>
        <p:grpSpPr>
          <a:xfrm>
            <a:off x="5624193" y="4291072"/>
            <a:ext cx="2365602" cy="844270"/>
            <a:chOff x="5624193" y="4291072"/>
            <a:chExt cx="2365602" cy="844270"/>
          </a:xfrm>
        </p:grpSpPr>
        <p:cxnSp>
          <p:nvCxnSpPr>
            <p:cNvPr id="12" name="Straight Connector 11">
              <a:extLst>
                <a:ext uri="{FF2B5EF4-FFF2-40B4-BE49-F238E27FC236}">
                  <a16:creationId xmlns:a16="http://schemas.microsoft.com/office/drawing/2014/main" id="{4932D856-B748-469F-AC26-11BA42DC97CA}"/>
                </a:ext>
              </a:extLst>
            </p:cNvPr>
            <p:cNvCxnSpPr/>
            <p:nvPr/>
          </p:nvCxnSpPr>
          <p:spPr>
            <a:xfrm flipV="1">
              <a:off x="5624193" y="4399928"/>
              <a:ext cx="2300287" cy="735414"/>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a:extLst>
                <a:ext uri="{FF2B5EF4-FFF2-40B4-BE49-F238E27FC236}">
                  <a16:creationId xmlns:a16="http://schemas.microsoft.com/office/drawing/2014/main" id="{DF502AD2-CABC-4715-A714-96E36AFD0105}"/>
                </a:ext>
              </a:extLst>
            </p:cNvPr>
            <p:cNvCxnSpPr>
              <a:cxnSpLocks/>
            </p:cNvCxnSpPr>
            <p:nvPr/>
          </p:nvCxnSpPr>
          <p:spPr>
            <a:xfrm>
              <a:off x="5689508" y="4291072"/>
              <a:ext cx="2300287" cy="735414"/>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95644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 grpId="0" animBg="1"/>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71D0-67E3-42F3-92A9-C2E76724AA09}"/>
              </a:ext>
            </a:extLst>
          </p:cNvPr>
          <p:cNvSpPr>
            <a:spLocks noGrp="1"/>
          </p:cNvSpPr>
          <p:nvPr>
            <p:ph type="title"/>
          </p:nvPr>
        </p:nvSpPr>
        <p:spPr>
          <a:xfrm>
            <a:off x="363416" y="2560637"/>
            <a:ext cx="8229600" cy="1343147"/>
          </a:xfrm>
        </p:spPr>
        <p:txBody>
          <a:bodyPr>
            <a:normAutofit/>
          </a:bodyPr>
          <a:lstStyle/>
          <a:p>
            <a:r>
              <a:rPr lang="en-US" dirty="0"/>
              <a:t>	</a:t>
            </a:r>
            <a:r>
              <a:rPr lang="en-US" sz="3600" dirty="0"/>
              <a:t>OUR INTERVENTION RESOURCES</a:t>
            </a:r>
          </a:p>
        </p:txBody>
      </p:sp>
    </p:spTree>
    <p:extLst>
      <p:ext uri="{BB962C8B-B14F-4D97-AF65-F5344CB8AC3E}">
        <p14:creationId xmlns:p14="http://schemas.microsoft.com/office/powerpoint/2010/main" val="410898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a:t>
            </a:r>
            <a:r>
              <a:rPr lang="en-US" sz="2800" i="1" dirty="0" err="1"/>
              <a:t>MathLinks</a:t>
            </a:r>
            <a:r>
              <a:rPr lang="en-US" sz="2800" i="1" dirty="0"/>
              <a:t>:</a:t>
            </a:r>
            <a:r>
              <a:rPr lang="en-US" sz="2800" dirty="0"/>
              <a:t> ESSENTIALS PROGRAM</a:t>
            </a:r>
          </a:p>
        </p:txBody>
      </p:sp>
      <p:graphicFrame>
        <p:nvGraphicFramePr>
          <p:cNvPr id="4" name="Table 3"/>
          <p:cNvGraphicFramePr>
            <a:graphicFrameLocks noGrp="1"/>
          </p:cNvGraphicFramePr>
          <p:nvPr>
            <p:extLst>
              <p:ext uri="{D42A27DB-BD31-4B8C-83A1-F6EECF244321}">
                <p14:modId xmlns:p14="http://schemas.microsoft.com/office/powerpoint/2010/main" val="2741632883"/>
              </p:ext>
            </p:extLst>
          </p:nvPr>
        </p:nvGraphicFramePr>
        <p:xfrm>
          <a:off x="1727733" y="1210263"/>
          <a:ext cx="3200400" cy="4775309"/>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tblGrid>
              <a:tr h="682187">
                <a:tc>
                  <a:txBody>
                    <a:bodyPr/>
                    <a:lstStyle/>
                    <a:p>
                      <a:pPr algn="ctr"/>
                      <a:r>
                        <a:rPr lang="en-US" sz="1700" i="0" dirty="0">
                          <a:latin typeface="Verdana" panose="020B0604030504040204" pitchFamily="34" charset="0"/>
                          <a:ea typeface="Verdana" panose="020B0604030504040204" pitchFamily="34" charset="0"/>
                          <a:cs typeface="Verdana" panose="020B0604030504040204" pitchFamily="34" charset="0"/>
                        </a:rPr>
                        <a:t>Modules</a:t>
                      </a:r>
                    </a:p>
                  </a:txBody>
                  <a:tcPr anchor="ctr"/>
                </a:tc>
                <a:extLst>
                  <a:ext uri="{0D108BD9-81ED-4DB2-BD59-A6C34878D82A}">
                    <a16:rowId xmlns:a16="http://schemas.microsoft.com/office/drawing/2014/main" val="10000"/>
                  </a:ext>
                </a:extLst>
              </a:tr>
              <a:tr h="682187">
                <a:tc>
                  <a:txBody>
                    <a:bodyPr/>
                    <a:lstStyle/>
                    <a:p>
                      <a:r>
                        <a:rPr lang="en-US" sz="1700" b="1" dirty="0">
                          <a:latin typeface="Verdana" panose="020B0604030504040204" pitchFamily="34" charset="0"/>
                          <a:ea typeface="Verdana" panose="020B0604030504040204" pitchFamily="34" charset="0"/>
                          <a:cs typeface="Verdana" panose="020B0604030504040204" pitchFamily="34" charset="0"/>
                        </a:rPr>
                        <a:t>Number Base 10</a:t>
                      </a:r>
                    </a:p>
                  </a:txBody>
                  <a:tcPr anchor="ctr"/>
                </a:tc>
                <a:extLst>
                  <a:ext uri="{0D108BD9-81ED-4DB2-BD59-A6C34878D82A}">
                    <a16:rowId xmlns:a16="http://schemas.microsoft.com/office/drawing/2014/main" val="2126198990"/>
                  </a:ext>
                </a:extLst>
              </a:tr>
              <a:tr h="682187">
                <a:tc>
                  <a:txBody>
                    <a:bodyPr/>
                    <a:lstStyle/>
                    <a:p>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Fractions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682187">
                <a:tc>
                  <a:txBody>
                    <a:bodyPr/>
                    <a:lstStyle/>
                    <a:p>
                      <a:r>
                        <a:rPr lang="en-US" sz="1700" b="1" dirty="0">
                          <a:solidFill>
                            <a:srgbClr val="0000FF"/>
                          </a:solidFill>
                          <a:latin typeface="Verdana" panose="020B0604030504040204" pitchFamily="34" charset="0"/>
                          <a:ea typeface="Verdana" panose="020B0604030504040204" pitchFamily="34" charset="0"/>
                          <a:cs typeface="Verdana" panose="020B0604030504040204" pitchFamily="34" charset="0"/>
                        </a:rPr>
                        <a:t>Integers</a:t>
                      </a:r>
                      <a:endParaRPr lang="en-US" sz="1700" dirty="0">
                        <a:solidFill>
                          <a:srgbClr val="0000FF"/>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r h="682187">
                <a:tc>
                  <a:txBody>
                    <a:bodyPr/>
                    <a:lstStyle/>
                    <a:p>
                      <a:r>
                        <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Proportional Reasoning</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682187">
                <a:tc>
                  <a:txBody>
                    <a:bodyPr/>
                    <a:lstStyle/>
                    <a:p>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Expressions &amp;</a:t>
                      </a:r>
                      <a:r>
                        <a:rPr lang="en-US" sz="1700" b="1" baseline="0"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Equations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4"/>
                  </a:ext>
                </a:extLst>
              </a:tr>
              <a:tr h="682187">
                <a:tc>
                  <a:txBody>
                    <a:bodyPr/>
                    <a:lstStyle/>
                    <a:p>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Functions</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5"/>
                  </a:ext>
                </a:extLst>
              </a:tr>
            </a:tbl>
          </a:graphicData>
        </a:graphic>
      </p:graphicFrame>
      <p:grpSp>
        <p:nvGrpSpPr>
          <p:cNvPr id="9" name="Group 8">
            <a:extLst>
              <a:ext uri="{FF2B5EF4-FFF2-40B4-BE49-F238E27FC236}">
                <a16:creationId xmlns:a16="http://schemas.microsoft.com/office/drawing/2014/main" id="{C6DCD2C0-053A-4956-B573-9E37FDD8FD06}"/>
              </a:ext>
            </a:extLst>
          </p:cNvPr>
          <p:cNvGrpSpPr/>
          <p:nvPr/>
        </p:nvGrpSpPr>
        <p:grpSpPr>
          <a:xfrm>
            <a:off x="4957013" y="1925052"/>
            <a:ext cx="3585103" cy="4023360"/>
            <a:chOff x="4957013" y="1925052"/>
            <a:chExt cx="3585103" cy="4023360"/>
          </a:xfrm>
        </p:grpSpPr>
        <p:sp>
          <p:nvSpPr>
            <p:cNvPr id="7" name="TextBox 6">
              <a:extLst>
                <a:ext uri="{FF2B5EF4-FFF2-40B4-BE49-F238E27FC236}">
                  <a16:creationId xmlns:a16="http://schemas.microsoft.com/office/drawing/2014/main" id="{13C6BCEA-3051-40DB-8A78-8F6B3E952D22}"/>
                </a:ext>
              </a:extLst>
            </p:cNvPr>
            <p:cNvSpPr txBox="1"/>
            <p:nvPr/>
          </p:nvSpPr>
          <p:spPr>
            <a:xfrm>
              <a:off x="5542022" y="3130750"/>
              <a:ext cx="3000094" cy="1938992"/>
            </a:xfrm>
            <a:prstGeom prst="rect">
              <a:avLst/>
            </a:prstGeom>
            <a:solidFill>
              <a:srgbClr val="FFFF00"/>
            </a:solidFill>
            <a:ln>
              <a:solidFill>
                <a:schemeClr val="tx1"/>
              </a:solidFill>
            </a:ln>
          </p:spPr>
          <p:txBody>
            <a:bodyPr wrap="square" rtlCol="0">
              <a:spAutoFit/>
            </a:bodyPr>
            <a:lstStyle/>
            <a:p>
              <a:pPr algn="ctr"/>
              <a:r>
                <a:rPr lang="en-US" sz="2000" dirty="0">
                  <a:latin typeface="Verdana" panose="020B0604030504040204" pitchFamily="34" charset="0"/>
                  <a:ea typeface="Verdana" panose="020B0604030504040204" pitchFamily="34" charset="0"/>
                </a:rPr>
                <a:t>3 </a:t>
              </a:r>
            </a:p>
            <a:p>
              <a:pPr algn="ctr"/>
              <a:r>
                <a:rPr lang="en-US" sz="2000" dirty="0">
                  <a:latin typeface="Verdana" panose="020B0604030504040204" pitchFamily="34" charset="0"/>
                  <a:ea typeface="Verdana" panose="020B0604030504040204" pitchFamily="34" charset="0"/>
                </a:rPr>
                <a:t>“units of study”</a:t>
              </a:r>
            </a:p>
            <a:p>
              <a:pPr algn="ctr"/>
              <a:r>
                <a:rPr lang="en-US" sz="2000" dirty="0">
                  <a:latin typeface="Verdana" panose="020B0604030504040204" pitchFamily="34" charset="0"/>
                  <a:ea typeface="Verdana" panose="020B0604030504040204" pitchFamily="34" charset="0"/>
                </a:rPr>
                <a:t>for each module</a:t>
              </a:r>
            </a:p>
            <a:p>
              <a:pPr algn="ctr"/>
              <a:endParaRPr lang="en-US" sz="2000" dirty="0">
                <a:latin typeface="Verdana" panose="020B0604030504040204" pitchFamily="34" charset="0"/>
                <a:ea typeface="Verdana" panose="020B0604030504040204" pitchFamily="34" charset="0"/>
              </a:endParaRPr>
            </a:p>
            <a:p>
              <a:pPr algn="ctr"/>
              <a:r>
                <a:rPr lang="en-US" sz="2000" dirty="0">
                  <a:latin typeface="Verdana" panose="020B0604030504040204" pitchFamily="34" charset="0"/>
                  <a:ea typeface="Verdana" panose="020B0604030504040204" pitchFamily="34" charset="0"/>
                </a:rPr>
                <a:t>10-15 </a:t>
              </a:r>
            </a:p>
            <a:p>
              <a:pPr algn="ctr"/>
              <a:r>
                <a:rPr lang="en-US" sz="2000" dirty="0">
                  <a:latin typeface="Verdana" panose="020B0604030504040204" pitchFamily="34" charset="0"/>
                  <a:ea typeface="Verdana" panose="020B0604030504040204" pitchFamily="34" charset="0"/>
                </a:rPr>
                <a:t>hours of instruction</a:t>
              </a:r>
            </a:p>
          </p:txBody>
        </p:sp>
        <p:sp>
          <p:nvSpPr>
            <p:cNvPr id="5" name="Right Brace 4">
              <a:extLst>
                <a:ext uri="{FF2B5EF4-FFF2-40B4-BE49-F238E27FC236}">
                  <a16:creationId xmlns:a16="http://schemas.microsoft.com/office/drawing/2014/main" id="{8B717D0A-FE63-44B3-BA95-CC50E73C4D53}"/>
                </a:ext>
              </a:extLst>
            </p:cNvPr>
            <p:cNvSpPr/>
            <p:nvPr/>
          </p:nvSpPr>
          <p:spPr>
            <a:xfrm>
              <a:off x="4957013" y="1925052"/>
              <a:ext cx="556132" cy="4023360"/>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Arrow: Right 2">
            <a:extLst>
              <a:ext uri="{FF2B5EF4-FFF2-40B4-BE49-F238E27FC236}">
                <a16:creationId xmlns:a16="http://schemas.microsoft.com/office/drawing/2014/main" id="{39AC4CA8-222A-405E-A0E6-0AD9C8411EA5}"/>
              </a:ext>
            </a:extLst>
          </p:cNvPr>
          <p:cNvSpPr/>
          <p:nvPr/>
        </p:nvSpPr>
        <p:spPr>
          <a:xfrm>
            <a:off x="457200" y="2680054"/>
            <a:ext cx="1037771" cy="300464"/>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6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dirty="0"/>
              <a:t>TODAY’S SOURCE MATERIALS</a:t>
            </a:r>
          </a:p>
        </p:txBody>
      </p:sp>
      <p:pic>
        <p:nvPicPr>
          <p:cNvPr id="3" name="Picture 2">
            <a:extLst>
              <a:ext uri="{FF2B5EF4-FFF2-40B4-BE49-F238E27FC236}">
                <a16:creationId xmlns:a16="http://schemas.microsoft.com/office/drawing/2014/main" id="{DEEEB19E-7F49-47A9-8BD2-6C0D1150DA67}"/>
              </a:ext>
            </a:extLst>
          </p:cNvPr>
          <p:cNvPicPr>
            <a:picLocks noChangeAspect="1"/>
          </p:cNvPicPr>
          <p:nvPr/>
        </p:nvPicPr>
        <p:blipFill>
          <a:blip r:embed="rId3"/>
          <a:stretch>
            <a:fillRect/>
          </a:stretch>
        </p:blipFill>
        <p:spPr>
          <a:xfrm>
            <a:off x="1320651" y="2655388"/>
            <a:ext cx="3036754" cy="2495550"/>
          </a:xfrm>
          <a:prstGeom prst="rect">
            <a:avLst/>
          </a:prstGeom>
          <a:ln w="57150">
            <a:solidFill>
              <a:srgbClr val="C00000"/>
            </a:solidFill>
          </a:ln>
        </p:spPr>
      </p:pic>
      <p:pic>
        <p:nvPicPr>
          <p:cNvPr id="4" name="Picture 3">
            <a:extLst>
              <a:ext uri="{FF2B5EF4-FFF2-40B4-BE49-F238E27FC236}">
                <a16:creationId xmlns:a16="http://schemas.microsoft.com/office/drawing/2014/main" id="{F323569E-1761-4707-A7A8-7D750A91AB36}"/>
              </a:ext>
            </a:extLst>
          </p:cNvPr>
          <p:cNvPicPr>
            <a:picLocks noChangeAspect="1"/>
          </p:cNvPicPr>
          <p:nvPr/>
        </p:nvPicPr>
        <p:blipFill>
          <a:blip r:embed="rId4"/>
          <a:stretch>
            <a:fillRect/>
          </a:stretch>
        </p:blipFill>
        <p:spPr>
          <a:xfrm>
            <a:off x="5579925" y="2655388"/>
            <a:ext cx="1962150" cy="2495550"/>
          </a:xfrm>
          <a:prstGeom prst="rect">
            <a:avLst/>
          </a:prstGeom>
          <a:ln w="57150">
            <a:solidFill>
              <a:srgbClr val="FFC000"/>
            </a:solidFill>
          </a:ln>
        </p:spPr>
      </p:pic>
      <p:pic>
        <p:nvPicPr>
          <p:cNvPr id="8" name="Picture 7">
            <a:extLst>
              <a:ext uri="{FF2B5EF4-FFF2-40B4-BE49-F238E27FC236}">
                <a16:creationId xmlns:a16="http://schemas.microsoft.com/office/drawing/2014/main" id="{41E90430-BEE8-4A10-BEF2-8BB6EC63192B}"/>
              </a:ext>
            </a:extLst>
          </p:cNvPr>
          <p:cNvPicPr>
            <a:picLocks noChangeAspect="1"/>
          </p:cNvPicPr>
          <p:nvPr/>
        </p:nvPicPr>
        <p:blipFill>
          <a:blip r:embed="rId5"/>
          <a:stretch>
            <a:fillRect/>
          </a:stretch>
        </p:blipFill>
        <p:spPr>
          <a:xfrm>
            <a:off x="3049361" y="1118393"/>
            <a:ext cx="3362325" cy="1076325"/>
          </a:xfrm>
          <a:prstGeom prst="rect">
            <a:avLst/>
          </a:prstGeom>
          <a:ln w="57150">
            <a:solidFill>
              <a:srgbClr val="7030A0"/>
            </a:solidFill>
          </a:ln>
        </p:spPr>
      </p:pic>
      <p:sp>
        <p:nvSpPr>
          <p:cNvPr id="7" name="TextBox 6">
            <a:extLst>
              <a:ext uri="{FF2B5EF4-FFF2-40B4-BE49-F238E27FC236}">
                <a16:creationId xmlns:a16="http://schemas.microsoft.com/office/drawing/2014/main" id="{D60D133D-5527-4525-9E19-6009A3C9C14E}"/>
              </a:ext>
            </a:extLst>
          </p:cNvPr>
          <p:cNvSpPr txBox="1"/>
          <p:nvPr/>
        </p:nvSpPr>
        <p:spPr>
          <a:xfrm>
            <a:off x="1944547" y="5415895"/>
            <a:ext cx="1962150" cy="369332"/>
          </a:xfrm>
          <a:prstGeom prst="rect">
            <a:avLst/>
          </a:prstGeom>
          <a:noFill/>
        </p:spPr>
        <p:txBody>
          <a:bodyPr wrap="square" rtlCol="0">
            <a:spAutoFit/>
          </a:bodyPr>
          <a:lstStyle/>
          <a:p>
            <a:r>
              <a:rPr lang="en-US" b="1" dirty="0">
                <a:solidFill>
                  <a:srgbClr val="FF0000"/>
                </a:solidFill>
              </a:rPr>
              <a:t>Student Packets</a:t>
            </a:r>
          </a:p>
        </p:txBody>
      </p:sp>
      <p:sp>
        <p:nvSpPr>
          <p:cNvPr id="9" name="TextBox 8">
            <a:extLst>
              <a:ext uri="{FF2B5EF4-FFF2-40B4-BE49-F238E27FC236}">
                <a16:creationId xmlns:a16="http://schemas.microsoft.com/office/drawing/2014/main" id="{69CA523B-F697-4293-9767-1A272925456E}"/>
              </a:ext>
            </a:extLst>
          </p:cNvPr>
          <p:cNvSpPr txBox="1"/>
          <p:nvPr/>
        </p:nvSpPr>
        <p:spPr>
          <a:xfrm>
            <a:off x="5776695" y="5370275"/>
            <a:ext cx="1962150" cy="369332"/>
          </a:xfrm>
          <a:prstGeom prst="rect">
            <a:avLst/>
          </a:prstGeom>
          <a:noFill/>
        </p:spPr>
        <p:txBody>
          <a:bodyPr wrap="square" rtlCol="0">
            <a:spAutoFit/>
          </a:bodyPr>
          <a:lstStyle/>
          <a:p>
            <a:r>
              <a:rPr lang="en-US" b="1" dirty="0">
                <a:solidFill>
                  <a:schemeClr val="accent6">
                    <a:lumMod val="75000"/>
                  </a:schemeClr>
                </a:solidFill>
              </a:rPr>
              <a:t>Teacher Edition</a:t>
            </a:r>
          </a:p>
        </p:txBody>
      </p:sp>
    </p:spTree>
    <p:extLst>
      <p:ext uri="{BB962C8B-B14F-4D97-AF65-F5344CB8AC3E}">
        <p14:creationId xmlns:p14="http://schemas.microsoft.com/office/powerpoint/2010/main" val="4006620034"/>
      </p:ext>
    </p:extLst>
  </p:cSld>
  <p:clrMapOvr>
    <a:masterClrMapping/>
  </p:clrMapOvr>
</p:sld>
</file>

<file path=ppt/theme/theme1.xml><?xml version="1.0" encoding="utf-8"?>
<a:theme xmlns:a="http://schemas.openxmlformats.org/drawingml/2006/main" name="MathLink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id="{3D203DAC-2682-6E4C-ABC0-360887DE3F9B}" vid="{D198DB34-55EC-374E-8D0C-97240D7B9A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 MathLinks Template</Template>
  <TotalTime>11445</TotalTime>
  <Words>2187</Words>
  <Application>Microsoft Office PowerPoint</Application>
  <PresentationFormat>On-screen Show (4:3)</PresentationFormat>
  <Paragraphs>356</Paragraphs>
  <Slides>46</Slides>
  <Notes>46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6" baseType="lpstr">
      <vt:lpstr>MS Mincho</vt:lpstr>
      <vt:lpstr>Arial</vt:lpstr>
      <vt:lpstr>Calibri</vt:lpstr>
      <vt:lpstr>Cambria</vt:lpstr>
      <vt:lpstr>Comic Sans MS</vt:lpstr>
      <vt:lpstr>Times New Roman</vt:lpstr>
      <vt:lpstr>Verdana</vt:lpstr>
      <vt:lpstr>Wingdings</vt:lpstr>
      <vt:lpstr>MathLinks Template</vt:lpstr>
      <vt:lpstr>Equation</vt:lpstr>
      <vt:lpstr>HELPING STUDENTS CATCH UP: FOCUS ON FRACTIONS</vt:lpstr>
      <vt:lpstr>AGENDA</vt:lpstr>
      <vt:lpstr> WHY FRACTIONS?</vt:lpstr>
      <vt:lpstr>WHY FRACTIONS?</vt:lpstr>
      <vt:lpstr>WHY FRACTIONS?</vt:lpstr>
      <vt:lpstr>WHY FRACTIONS?</vt:lpstr>
      <vt:lpstr> OUR INTERVENTION RESOURCES</vt:lpstr>
      <vt:lpstr>THE MathLinks: ESSENTIALS PROGRAM</vt:lpstr>
      <vt:lpstr>TODAY’S SOURCE MATERIALS</vt:lpstr>
      <vt:lpstr>TODAY’S SOURCE MATERIALS</vt:lpstr>
      <vt:lpstr>TODAY’S SOURCE MATERIALS</vt:lpstr>
      <vt:lpstr> FRACTION CONCEPTS</vt:lpstr>
      <vt:lpstr>CONCEPT DEVELOPMENT</vt:lpstr>
      <vt:lpstr>MAKING FRACTION STRIPS</vt:lpstr>
      <vt:lpstr>CREATING A FRACTION ARRAY</vt:lpstr>
      <vt:lpstr>FRACTION STRIPS 2</vt:lpstr>
      <vt:lpstr>ANOTHER ARRAY</vt:lpstr>
      <vt:lpstr>STRATEGIES FOR ORDERING FRACTIONS STRATEGY 1</vt:lpstr>
      <vt:lpstr>STRATEGIES FOR ORDERING FRACTIONS STRATEGY 2</vt:lpstr>
      <vt:lpstr>STRATEGIES FOR ORDERING FRACTIONS STRATEGY 3</vt:lpstr>
      <vt:lpstr>STRATEGIES FOR ORDERING FRACTIONS STRATEGY 4</vt:lpstr>
      <vt:lpstr>STRATEGIES FOR ORDERING FRACTIONS STRATEGY 5</vt:lpstr>
      <vt:lpstr>STRATEGIES FOR COMPARING FRACTIONS</vt:lpstr>
      <vt:lpstr>CONCEPT DEVELOPMENT  Equivalence and Ordering</vt:lpstr>
      <vt:lpstr>FRACTIONS IN “SIMPLEST FORM”</vt:lpstr>
      <vt:lpstr>PowerPoint Presentation</vt:lpstr>
      <vt:lpstr>RENAMING SHORTCUTS</vt:lpstr>
      <vt:lpstr>ANOTHER SHORCUT</vt:lpstr>
      <vt:lpstr>MENTAL MATH</vt:lpstr>
      <vt:lpstr>SUMMARY OF FRACTION CONCEPTS</vt:lpstr>
      <vt:lpstr> FRACTION SUBTRACTION</vt:lpstr>
      <vt:lpstr>FRACTION SUBTRACTION PROTEIN BARS: MIXED NUMBERS</vt:lpstr>
      <vt:lpstr>PROTEIN BARS: IMPROPER FRACTIONS</vt:lpstr>
      <vt:lpstr>NUT BARS: MIXED NUMBERS</vt:lpstr>
      <vt:lpstr>FRUIT BARS: MIXED NUMBERS</vt:lpstr>
      <vt:lpstr> FRACTION DIVISION</vt:lpstr>
      <vt:lpstr>MEASURE OUT DIVISION</vt:lpstr>
      <vt:lpstr>ANALYZING PROBLEMS 1-2</vt:lpstr>
      <vt:lpstr>MORE MEASURE OUT DIVISION</vt:lpstr>
      <vt:lpstr>ANALYZING PROBLEMS 3-4</vt:lpstr>
      <vt:lpstr>CONNOR’S CAKE</vt:lpstr>
      <vt:lpstr>MIA’S CEREAL</vt:lpstr>
      <vt:lpstr>SUMMARIZE AND PRACTICE</vt:lpstr>
      <vt:lpstr>DIVISION: INVERT AND MULTIPLY</vt:lpstr>
      <vt:lpstr>GETTING STUDENTS BACK ON TRACK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CHOCOLATE BAR FRACTIONS</dc:title>
  <dc:creator>Shelley Kriegler</dc:creator>
  <cp:lastModifiedBy>Shelley Kriegler</cp:lastModifiedBy>
  <cp:revision>609</cp:revision>
  <dcterms:created xsi:type="dcterms:W3CDTF">2019-03-08T03:24:34Z</dcterms:created>
  <dcterms:modified xsi:type="dcterms:W3CDTF">2024-10-13T18:33:04Z</dcterms:modified>
</cp:coreProperties>
</file>