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05" r:id="rId2"/>
    <p:sldId id="308" r:id="rId3"/>
    <p:sldId id="309" r:id="rId4"/>
    <p:sldId id="310" r:id="rId5"/>
    <p:sldId id="31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FF"/>
    <a:srgbClr val="FF3300"/>
    <a:srgbClr val="0066FF"/>
    <a:srgbClr val="2762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6327" autoAdjust="0"/>
  </p:normalViewPr>
  <p:slideViewPr>
    <p:cSldViewPr snapToGrid="0" snapToObjects="1">
      <p:cViewPr varScale="1">
        <p:scale>
          <a:sx n="124" d="100"/>
          <a:sy n="124" d="100"/>
        </p:scale>
        <p:origin x="1768" y="16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0C903-89FB-9443-B711-4C59B465CFB3}" type="datetimeFigureOut">
              <a:rPr lang="en-US" smtClean="0"/>
              <a:pPr/>
              <a:t>4/3/25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47C94-B8CF-AA44-A8FE-0545AAD2A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338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EB7C0-5FD3-C646-B2E6-8EA09444FF02}" type="datetimeFigureOut">
              <a:rPr lang="en-US" smtClean="0"/>
              <a:pPr/>
              <a:t>4/3/25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1161C-AFCC-4141-93A9-6068CEC8D7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201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6E4D2-3DE8-4DF5-8335-33073AE17B2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750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893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998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0783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6152"/>
            <a:ext cx="8229600" cy="489321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6290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30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2515"/>
            <a:ext cx="8229600" cy="5003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436431"/>
            <a:ext cx="31736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501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52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2528"/>
            <a:ext cx="4038600" cy="49503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2528"/>
            <a:ext cx="4038600" cy="49503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915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428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4043"/>
            <a:ext cx="4040188" cy="43489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428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4043"/>
            <a:ext cx="4041775" cy="43489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1256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730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761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8639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227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2762A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68960" y="6443318"/>
            <a:ext cx="4060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3CD1320-F2A7-8244-BDAA-AC8AB44949C1}" type="slidenum">
              <a:rPr lang="en-US" sz="1000" smtClean="0">
                <a:latin typeface="Verdana"/>
                <a:cs typeface="Verdana"/>
              </a:rPr>
              <a:pPr/>
              <a:t>‹#›</a:t>
            </a:fld>
            <a:endParaRPr lang="en-US" sz="1000" dirty="0">
              <a:latin typeface="Verdana"/>
              <a:cs typeface="Verdan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E961CE-E248-9347-B884-606B33DCE7D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7190509" y="6281669"/>
            <a:ext cx="1496290" cy="457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82FAA1-A0EB-364E-BB2E-E1BEA12A032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57200" y="6281669"/>
            <a:ext cx="142027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9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4" r:id="rId3"/>
    <p:sldLayoutId id="2147483652" r:id="rId4"/>
    <p:sldLayoutId id="2147483653" r:id="rId5"/>
    <p:sldLayoutId id="2147483651" r:id="rId6"/>
    <p:sldLayoutId id="2147483649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6317" y="14310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dirty="0"/>
              <a:t>SLIDES AND JUMPS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EE5D8BE-2A42-4484-8615-BA7560E01BDC}"/>
              </a:ext>
            </a:extLst>
          </p:cNvPr>
          <p:cNvGrpSpPr/>
          <p:nvPr/>
        </p:nvGrpSpPr>
        <p:grpSpPr>
          <a:xfrm>
            <a:off x="2137268" y="2237287"/>
            <a:ext cx="4869465" cy="2603437"/>
            <a:chOff x="2137268" y="2237287"/>
            <a:chExt cx="4869465" cy="260343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75B91D6-9D3A-4EFA-9450-77A65CC6C68F}"/>
                </a:ext>
              </a:extLst>
            </p:cNvPr>
            <p:cNvSpPr/>
            <p:nvPr/>
          </p:nvSpPr>
          <p:spPr>
            <a:xfrm>
              <a:off x="2137268" y="2237287"/>
              <a:ext cx="4869465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dirty="0">
                  <a:latin typeface="Arial" panose="020B0604020202020204" pitchFamily="34" charset="0"/>
                  <a:ea typeface="Calibri" panose="020F0502020204030204" pitchFamily="34" charset="0"/>
                </a:rPr>
                <a:t>Here’s the challenge:</a:t>
              </a:r>
            </a:p>
            <a:p>
              <a:pPr algn="ctr"/>
              <a:r>
                <a:rPr lang="en-US" sz="2200" dirty="0">
                  <a:solidFill>
                    <a:srgbClr val="00B05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By sliding and jumping, get the colored markers to switch positions. 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D1DD766-2815-44B1-A650-C4F870C9E674}"/>
                </a:ext>
              </a:extLst>
            </p:cNvPr>
            <p:cNvGrpSpPr/>
            <p:nvPr/>
          </p:nvGrpSpPr>
          <p:grpSpPr>
            <a:xfrm>
              <a:off x="3202034" y="3926324"/>
              <a:ext cx="2739932" cy="914400"/>
              <a:chOff x="2343150" y="4381500"/>
              <a:chExt cx="2739932" cy="91440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C7316BB-0096-4FD5-B805-FAC97585AC6C}"/>
                  </a:ext>
                </a:extLst>
              </p:cNvPr>
              <p:cNvSpPr/>
              <p:nvPr/>
            </p:nvSpPr>
            <p:spPr>
              <a:xfrm>
                <a:off x="4168682" y="4381500"/>
                <a:ext cx="914400" cy="9144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095D0AD-2997-4745-9A39-CBC918E5D19F}"/>
                  </a:ext>
                </a:extLst>
              </p:cNvPr>
              <p:cNvSpPr/>
              <p:nvPr/>
            </p:nvSpPr>
            <p:spPr>
              <a:xfrm>
                <a:off x="2343150" y="4381500"/>
                <a:ext cx="914400" cy="9144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E27415F-2BD0-4312-9EFE-96960F648767}"/>
                  </a:ext>
                </a:extLst>
              </p:cNvPr>
              <p:cNvSpPr/>
              <p:nvPr/>
            </p:nvSpPr>
            <p:spPr>
              <a:xfrm>
                <a:off x="3254282" y="4381500"/>
                <a:ext cx="914400" cy="9144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88E023F-D613-4B57-8DB0-85CA6A11B2A9}"/>
                </a:ext>
              </a:extLst>
            </p:cNvPr>
            <p:cNvSpPr/>
            <p:nvPr/>
          </p:nvSpPr>
          <p:spPr>
            <a:xfrm>
              <a:off x="4144142" y="3926324"/>
              <a:ext cx="9867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ea typeface="Calibri" panose="020F0502020204030204" pitchFamily="34" charset="0"/>
                </a:rPr>
                <a:t>Level 1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1C96C57-F2B4-4B53-898C-A8AD4E3369A9}"/>
                </a:ext>
              </a:extLst>
            </p:cNvPr>
            <p:cNvSpPr/>
            <p:nvPr/>
          </p:nvSpPr>
          <p:spPr>
            <a:xfrm>
              <a:off x="3121891" y="3618547"/>
              <a:ext cx="30447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R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B7EA98C-F1E2-4486-8C74-9E9086C91851}"/>
                </a:ext>
              </a:extLst>
            </p:cNvPr>
            <p:cNvSpPr/>
            <p:nvPr/>
          </p:nvSpPr>
          <p:spPr>
            <a:xfrm>
              <a:off x="5742296" y="3618547"/>
              <a:ext cx="30447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B</a:t>
              </a: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25A379F3-B7E0-428A-BE0A-2A4797A83137}"/>
              </a:ext>
            </a:extLst>
          </p:cNvPr>
          <p:cNvSpPr/>
          <p:nvPr/>
        </p:nvSpPr>
        <p:spPr>
          <a:xfrm>
            <a:off x="3317464" y="4057209"/>
            <a:ext cx="685800" cy="685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B6B4CDC-A3DD-4DA4-A44D-18A9DE4402E1}"/>
              </a:ext>
            </a:extLst>
          </p:cNvPr>
          <p:cNvSpPr/>
          <p:nvPr/>
        </p:nvSpPr>
        <p:spPr>
          <a:xfrm>
            <a:off x="5157987" y="4040624"/>
            <a:ext cx="685800" cy="6858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B6BCEAA-5D1A-4058-9607-781B5A6BC463}"/>
              </a:ext>
            </a:extLst>
          </p:cNvPr>
          <p:cNvSpPr txBox="1"/>
          <p:nvPr/>
        </p:nvSpPr>
        <p:spPr>
          <a:xfrm>
            <a:off x="2734989" y="5169622"/>
            <a:ext cx="36740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Almost done!</a:t>
            </a:r>
          </a:p>
          <a:p>
            <a:pPr algn="ctr"/>
            <a:r>
              <a:rPr lang="en-US" sz="2200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Try to complete Level 1.</a:t>
            </a:r>
            <a:endParaRPr lang="en-US" sz="2200" dirty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8ED2A6-3AD6-40AE-9C60-91193EC73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433" y="918937"/>
            <a:ext cx="1010590" cy="11887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C94A885-66FB-4178-B4FA-77DA0A109A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6362" y="918937"/>
            <a:ext cx="4552205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6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0.1 -0.003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-0.0044 L -0.05225 -0.05972 C -0.06354 -0.07199 -0.08055 -0.07847 -0.09826 -0.07847 C -0.1184 -0.07847 -0.13455 -0.07199 -0.14583 -0.05972 L -0.2 -0.0044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4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25" grpId="0" animBg="1"/>
      <p:bldP spid="25" grpId="1" animBg="1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E6A48-F1CC-4C27-8DE2-BAB2AA791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NEXT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F9AFAF-41B1-4A0F-901D-6EE122A9673F}"/>
              </a:ext>
            </a:extLst>
          </p:cNvPr>
          <p:cNvSpPr/>
          <p:nvPr/>
        </p:nvSpPr>
        <p:spPr>
          <a:xfrm>
            <a:off x="4100513" y="3720614"/>
            <a:ext cx="10140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Level 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6377DEF-538C-4ED6-8DBB-82428789FFCE}"/>
              </a:ext>
            </a:extLst>
          </p:cNvPr>
          <p:cNvSpPr/>
          <p:nvPr/>
        </p:nvSpPr>
        <p:spPr>
          <a:xfrm>
            <a:off x="5145631" y="3892906"/>
            <a:ext cx="685800" cy="6858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7C54BD1-FAED-4592-941C-64D1D652EA71}"/>
              </a:ext>
            </a:extLst>
          </p:cNvPr>
          <p:cNvSpPr/>
          <p:nvPr/>
        </p:nvSpPr>
        <p:spPr>
          <a:xfrm>
            <a:off x="6064447" y="3892906"/>
            <a:ext cx="685800" cy="6858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B6AABC-6FA2-46F8-B4C5-3F3968F3F634}"/>
              </a:ext>
            </a:extLst>
          </p:cNvPr>
          <p:cNvSpPr/>
          <p:nvPr/>
        </p:nvSpPr>
        <p:spPr>
          <a:xfrm>
            <a:off x="425226" y="1014942"/>
            <a:ext cx="736102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</a:rPr>
              <a:t>A few things to know: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You may slide only one space.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You may jump over only one space with a counter in it.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1DEF20E-7210-43B0-AA53-1B12CCCAC492}"/>
              </a:ext>
            </a:extLst>
          </p:cNvPr>
          <p:cNvSpPr/>
          <p:nvPr/>
        </p:nvSpPr>
        <p:spPr>
          <a:xfrm>
            <a:off x="425226" y="2116771"/>
            <a:ext cx="79613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You may slide or jump backward to complete a level, but…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AD2C9E-4278-470D-8A4E-109F7E10CDE3}"/>
              </a:ext>
            </a:extLst>
          </p:cNvPr>
          <p:cNvSpPr/>
          <p:nvPr/>
        </p:nvSpPr>
        <p:spPr>
          <a:xfrm>
            <a:off x="3861420" y="4932260"/>
            <a:ext cx="1416582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</a:rPr>
              <a:t>I’m stuck!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B75F250-3AB2-4DF5-953A-2E935E586452}"/>
              </a:ext>
            </a:extLst>
          </p:cNvPr>
          <p:cNvSpPr/>
          <p:nvPr/>
        </p:nvSpPr>
        <p:spPr>
          <a:xfrm>
            <a:off x="822385" y="2558804"/>
            <a:ext cx="5505264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try to make the fewest moves possible.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A85BF5-CE4A-4BCA-B1A5-FE23776CED5E}"/>
              </a:ext>
            </a:extLst>
          </p:cNvPr>
          <p:cNvSpPr txBox="1"/>
          <p:nvPr/>
        </p:nvSpPr>
        <p:spPr>
          <a:xfrm>
            <a:off x="2732700" y="5561191"/>
            <a:ext cx="36740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Try to complete Level 2.</a:t>
            </a:r>
            <a:endParaRPr lang="en-US" sz="2200" dirty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5641585-D9F0-4B3A-A332-334D4B213444}"/>
              </a:ext>
            </a:extLst>
          </p:cNvPr>
          <p:cNvGrpSpPr/>
          <p:nvPr/>
        </p:nvGrpSpPr>
        <p:grpSpPr>
          <a:xfrm>
            <a:off x="2179018" y="3478827"/>
            <a:ext cx="4781387" cy="1204875"/>
            <a:chOff x="2179018" y="3478827"/>
            <a:chExt cx="4781387" cy="120487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0E79D5D-0A1C-4746-9E82-128B0AEAA397}"/>
                </a:ext>
              </a:extLst>
            </p:cNvPr>
            <p:cNvGrpSpPr/>
            <p:nvPr/>
          </p:nvGrpSpPr>
          <p:grpSpPr>
            <a:xfrm>
              <a:off x="2294084" y="3769302"/>
              <a:ext cx="4555832" cy="914400"/>
              <a:chOff x="1435833" y="4381500"/>
              <a:chExt cx="4555832" cy="91440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73BCECF-38CD-4FE7-BECA-3D77AA9014ED}"/>
                  </a:ext>
                </a:extLst>
              </p:cNvPr>
              <p:cNvSpPr/>
              <p:nvPr/>
            </p:nvSpPr>
            <p:spPr>
              <a:xfrm>
                <a:off x="4168682" y="4381500"/>
                <a:ext cx="914400" cy="9144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11D9A8B-2731-4754-91A7-0DBA50BE6D26}"/>
                  </a:ext>
                </a:extLst>
              </p:cNvPr>
              <p:cNvSpPr/>
              <p:nvPr/>
            </p:nvSpPr>
            <p:spPr>
              <a:xfrm>
                <a:off x="2343150" y="4381500"/>
                <a:ext cx="914400" cy="9144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6BF626E-34EC-4B56-B13D-E24A2BF964B3}"/>
                  </a:ext>
                </a:extLst>
              </p:cNvPr>
              <p:cNvSpPr/>
              <p:nvPr/>
            </p:nvSpPr>
            <p:spPr>
              <a:xfrm>
                <a:off x="3254282" y="4381500"/>
                <a:ext cx="914400" cy="9144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7722B0F-F90D-4F97-8D35-DEBD305959AF}"/>
                  </a:ext>
                </a:extLst>
              </p:cNvPr>
              <p:cNvSpPr/>
              <p:nvPr/>
            </p:nvSpPr>
            <p:spPr>
              <a:xfrm>
                <a:off x="5077265" y="4381500"/>
                <a:ext cx="914400" cy="9144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7EC3EE9-329C-4081-BEDE-61151C8235B6}"/>
                  </a:ext>
                </a:extLst>
              </p:cNvPr>
              <p:cNvSpPr/>
              <p:nvPr/>
            </p:nvSpPr>
            <p:spPr>
              <a:xfrm>
                <a:off x="1435833" y="4381500"/>
                <a:ext cx="914400" cy="9144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FD217D0-6616-465C-9EF4-6B8D2A42B695}"/>
                </a:ext>
              </a:extLst>
            </p:cNvPr>
            <p:cNvSpPr/>
            <p:nvPr/>
          </p:nvSpPr>
          <p:spPr>
            <a:xfrm>
              <a:off x="2179018" y="3478827"/>
              <a:ext cx="30447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R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85BDC47-C229-43C8-9865-BCB1E9539D3D}"/>
                </a:ext>
              </a:extLst>
            </p:cNvPr>
            <p:cNvSpPr/>
            <p:nvPr/>
          </p:nvSpPr>
          <p:spPr>
            <a:xfrm>
              <a:off x="6655934" y="3478827"/>
              <a:ext cx="30447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B</a:t>
              </a: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8F6F0FA8-9110-4465-8874-A8BBEF6B898D}"/>
              </a:ext>
            </a:extLst>
          </p:cNvPr>
          <p:cNvSpPr/>
          <p:nvPr/>
        </p:nvSpPr>
        <p:spPr>
          <a:xfrm>
            <a:off x="3316831" y="3892906"/>
            <a:ext cx="685800" cy="685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796CA0A-1AAC-4EC8-AA88-705AFBB602CE}"/>
              </a:ext>
            </a:extLst>
          </p:cNvPr>
          <p:cNvSpPr/>
          <p:nvPr/>
        </p:nvSpPr>
        <p:spPr>
          <a:xfrm>
            <a:off x="2414020" y="3892906"/>
            <a:ext cx="685800" cy="685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8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0.1 -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0.1 -0.003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  <p:bldP spid="20" grpId="0"/>
      <p:bldP spid="9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E6A48-F1CC-4C27-8DE2-BAB2AA791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MORE LEVELS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24452F3-22E1-485C-BE6B-97CE496A78C5}"/>
              </a:ext>
            </a:extLst>
          </p:cNvPr>
          <p:cNvGrpSpPr/>
          <p:nvPr/>
        </p:nvGrpSpPr>
        <p:grpSpPr>
          <a:xfrm>
            <a:off x="1276140" y="1143876"/>
            <a:ext cx="6591720" cy="2181510"/>
            <a:chOff x="1263480" y="1143876"/>
            <a:chExt cx="6591720" cy="218151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1A85BF5-CE4A-4BCA-B1A5-FE23776CED5E}"/>
                </a:ext>
              </a:extLst>
            </p:cNvPr>
            <p:cNvSpPr txBox="1"/>
            <p:nvPr/>
          </p:nvSpPr>
          <p:spPr>
            <a:xfrm>
              <a:off x="1434107" y="1143876"/>
              <a:ext cx="626112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i="1" dirty="0">
                  <a:solidFill>
                    <a:srgbClr val="0000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When ready, try to complete more levels.</a:t>
              </a:r>
              <a:endParaRPr lang="en-US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3A2C63A6-83E0-46A9-9C00-ECB62C84571B}"/>
                </a:ext>
              </a:extLst>
            </p:cNvPr>
            <p:cNvGrpSpPr/>
            <p:nvPr/>
          </p:nvGrpSpPr>
          <p:grpSpPr>
            <a:xfrm>
              <a:off x="1373276" y="2403703"/>
              <a:ext cx="6397448" cy="921683"/>
              <a:chOff x="1372082" y="3764043"/>
              <a:chExt cx="6397448" cy="921683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1F9AFAF-41B1-4A0F-901D-6EE122A9673F}"/>
                  </a:ext>
                </a:extLst>
              </p:cNvPr>
              <p:cNvSpPr/>
              <p:nvPr/>
            </p:nvSpPr>
            <p:spPr>
              <a:xfrm>
                <a:off x="4100931" y="3771326"/>
                <a:ext cx="93292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ea typeface="Calibri" panose="020F0502020204030204" pitchFamily="34" charset="0"/>
                  </a:rPr>
                  <a:t>Level 3</a:t>
                </a:r>
              </a:p>
            </p:txBody>
          </p: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9FAC52D1-BDE9-4ABD-84AE-BCEB0EE8ACEF}"/>
                  </a:ext>
                </a:extLst>
              </p:cNvPr>
              <p:cNvGrpSpPr/>
              <p:nvPr/>
            </p:nvGrpSpPr>
            <p:grpSpPr>
              <a:xfrm>
                <a:off x="1372082" y="3764043"/>
                <a:ext cx="6397448" cy="921683"/>
                <a:chOff x="1372082" y="3764043"/>
                <a:chExt cx="6397448" cy="921683"/>
              </a:xfrm>
            </p:grpSpPr>
            <p:grpSp>
              <p:nvGrpSpPr>
                <p:cNvPr id="3" name="Group 2">
                  <a:extLst>
                    <a:ext uri="{FF2B5EF4-FFF2-40B4-BE49-F238E27FC236}">
                      <a16:creationId xmlns:a16="http://schemas.microsoft.com/office/drawing/2014/main" id="{CDBDF4C5-4580-4466-A2CB-E1323235DA90}"/>
                    </a:ext>
                  </a:extLst>
                </p:cNvPr>
                <p:cNvGrpSpPr/>
                <p:nvPr/>
              </p:nvGrpSpPr>
              <p:grpSpPr>
                <a:xfrm>
                  <a:off x="1372082" y="3764043"/>
                  <a:ext cx="6397448" cy="921683"/>
                  <a:chOff x="1372082" y="3764043"/>
                  <a:chExt cx="6397448" cy="921683"/>
                </a:xfrm>
              </p:grpSpPr>
              <p:grpSp>
                <p:nvGrpSpPr>
                  <p:cNvPr id="4" name="Group 3">
                    <a:extLst>
                      <a:ext uri="{FF2B5EF4-FFF2-40B4-BE49-F238E27FC236}">
                        <a16:creationId xmlns:a16="http://schemas.microsoft.com/office/drawing/2014/main" id="{50E79D5D-0A1C-4746-9E82-128B0AEAA397}"/>
                      </a:ext>
                    </a:extLst>
                  </p:cNvPr>
                  <p:cNvGrpSpPr/>
                  <p:nvPr/>
                </p:nvGrpSpPr>
                <p:grpSpPr>
                  <a:xfrm>
                    <a:off x="2294084" y="3769302"/>
                    <a:ext cx="4555832" cy="914400"/>
                    <a:chOff x="1435833" y="4381500"/>
                    <a:chExt cx="4555832" cy="914400"/>
                  </a:xfrm>
                </p:grpSpPr>
                <p:sp>
                  <p:nvSpPr>
                    <p:cNvPr id="5" name="Rectangle 4">
                      <a:extLst>
                        <a:ext uri="{FF2B5EF4-FFF2-40B4-BE49-F238E27FC236}">
                          <a16:creationId xmlns:a16="http://schemas.microsoft.com/office/drawing/2014/main" id="{C73BCECF-38CD-4FE7-BECA-3D77AA9014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68682" y="4381500"/>
                      <a:ext cx="914400" cy="914400"/>
                    </a:xfrm>
                    <a:prstGeom prst="rect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" name="Rectangle 5">
                      <a:extLst>
                        <a:ext uri="{FF2B5EF4-FFF2-40B4-BE49-F238E27FC236}">
                          <a16:creationId xmlns:a16="http://schemas.microsoft.com/office/drawing/2014/main" id="{D11D9A8B-2731-4754-91A7-0DBA50BE6D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43150" y="4381500"/>
                      <a:ext cx="914400" cy="914400"/>
                    </a:xfrm>
                    <a:prstGeom prst="rect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7" name="Rectangle 6">
                      <a:extLst>
                        <a:ext uri="{FF2B5EF4-FFF2-40B4-BE49-F238E27FC236}">
                          <a16:creationId xmlns:a16="http://schemas.microsoft.com/office/drawing/2014/main" id="{C6BF626E-34EC-4B56-B13D-E24A2BF964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54282" y="4381500"/>
                      <a:ext cx="914400" cy="914400"/>
                    </a:xfrm>
                    <a:prstGeom prst="rect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Rectangle 10">
                      <a:extLst>
                        <a:ext uri="{FF2B5EF4-FFF2-40B4-BE49-F238E27FC236}">
                          <a16:creationId xmlns:a16="http://schemas.microsoft.com/office/drawing/2014/main" id="{D7722B0F-F90D-4F97-8D35-DEBD305959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77265" y="4381500"/>
                      <a:ext cx="914400" cy="914400"/>
                    </a:xfrm>
                    <a:prstGeom prst="rect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Rectangle 11">
                      <a:extLst>
                        <a:ext uri="{FF2B5EF4-FFF2-40B4-BE49-F238E27FC236}">
                          <a16:creationId xmlns:a16="http://schemas.microsoft.com/office/drawing/2014/main" id="{C7EC3EE9-329C-4081-BEDE-61151C8235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35833" y="4381500"/>
                      <a:ext cx="914400" cy="914400"/>
                    </a:xfrm>
                    <a:prstGeom prst="rect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8089DE70-2C5C-416B-AC07-D91ADB924E42}"/>
                      </a:ext>
                    </a:extLst>
                  </p:cNvPr>
                  <p:cNvSpPr/>
                  <p:nvPr/>
                </p:nvSpPr>
                <p:spPr>
                  <a:xfrm>
                    <a:off x="1372082" y="3771326"/>
                    <a:ext cx="914400" cy="914400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4FE2DAD3-25AF-4AAC-812B-1BF0FB89E0F0}"/>
                      </a:ext>
                    </a:extLst>
                  </p:cNvPr>
                  <p:cNvSpPr/>
                  <p:nvPr/>
                </p:nvSpPr>
                <p:spPr>
                  <a:xfrm>
                    <a:off x="6855130" y="3764043"/>
                    <a:ext cx="914400" cy="914400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904EC7E2-8D05-494E-B6ED-7753C9EAC981}"/>
                    </a:ext>
                  </a:extLst>
                </p:cNvPr>
                <p:cNvGrpSpPr/>
                <p:nvPr/>
              </p:nvGrpSpPr>
              <p:grpSpPr>
                <a:xfrm>
                  <a:off x="1484009" y="3878516"/>
                  <a:ext cx="6179478" cy="685800"/>
                  <a:chOff x="1484009" y="3878516"/>
                  <a:chExt cx="6179478" cy="685800"/>
                </a:xfrm>
              </p:grpSpPr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8F6F0FA8-9110-4465-8874-A8BBEF6B898D}"/>
                      </a:ext>
                    </a:extLst>
                  </p:cNvPr>
                  <p:cNvSpPr/>
                  <p:nvPr/>
                </p:nvSpPr>
                <p:spPr>
                  <a:xfrm>
                    <a:off x="3318158" y="3878516"/>
                    <a:ext cx="685800" cy="6858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16377DEF-538C-4ED6-8DBB-82428789FFCE}"/>
                      </a:ext>
                    </a:extLst>
                  </p:cNvPr>
                  <p:cNvSpPr/>
                  <p:nvPr/>
                </p:nvSpPr>
                <p:spPr>
                  <a:xfrm>
                    <a:off x="5144471" y="3878516"/>
                    <a:ext cx="685800" cy="685800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37C54BD1-FAED-4592-941C-64D1D652EA71}"/>
                      </a:ext>
                    </a:extLst>
                  </p:cNvPr>
                  <p:cNvSpPr/>
                  <p:nvPr/>
                </p:nvSpPr>
                <p:spPr>
                  <a:xfrm>
                    <a:off x="6051564" y="3878516"/>
                    <a:ext cx="685800" cy="685800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0796CA0A-1AAC-4EC8-AA88-705AFBB602CE}"/>
                      </a:ext>
                    </a:extLst>
                  </p:cNvPr>
                  <p:cNvSpPr/>
                  <p:nvPr/>
                </p:nvSpPr>
                <p:spPr>
                  <a:xfrm>
                    <a:off x="2408598" y="3878516"/>
                    <a:ext cx="685800" cy="6858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36A80EE4-A177-4313-8112-A23AB07C5928}"/>
                      </a:ext>
                    </a:extLst>
                  </p:cNvPr>
                  <p:cNvSpPr/>
                  <p:nvPr/>
                </p:nvSpPr>
                <p:spPr>
                  <a:xfrm>
                    <a:off x="6977687" y="3878516"/>
                    <a:ext cx="685800" cy="685800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Oval 36">
                    <a:extLst>
                      <a:ext uri="{FF2B5EF4-FFF2-40B4-BE49-F238E27FC236}">
                        <a16:creationId xmlns:a16="http://schemas.microsoft.com/office/drawing/2014/main" id="{9AD975C2-90E8-41EE-ADA3-F587D32FDD1E}"/>
                      </a:ext>
                    </a:extLst>
                  </p:cNvPr>
                  <p:cNvSpPr/>
                  <p:nvPr/>
                </p:nvSpPr>
                <p:spPr>
                  <a:xfrm>
                    <a:off x="1484009" y="3878516"/>
                    <a:ext cx="685800" cy="6858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A2A322E-1293-443B-A217-7F25F09DBEEE}"/>
                </a:ext>
              </a:extLst>
            </p:cNvPr>
            <p:cNvSpPr/>
            <p:nvPr/>
          </p:nvSpPr>
          <p:spPr>
            <a:xfrm>
              <a:off x="1263480" y="2124053"/>
              <a:ext cx="30447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R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5FEBB7F-24E5-4E11-9D5E-9E9E6732DFD1}"/>
                </a:ext>
              </a:extLst>
            </p:cNvPr>
            <p:cNvSpPr/>
            <p:nvPr/>
          </p:nvSpPr>
          <p:spPr>
            <a:xfrm>
              <a:off x="7550729" y="2124053"/>
              <a:ext cx="30447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B</a:t>
              </a: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12A76F2A-01E7-4291-8459-BB74098C2FBE}"/>
              </a:ext>
            </a:extLst>
          </p:cNvPr>
          <p:cNvSpPr txBox="1"/>
          <p:nvPr/>
        </p:nvSpPr>
        <p:spPr>
          <a:xfrm>
            <a:off x="2442712" y="4257681"/>
            <a:ext cx="42585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 will Level 4 look like?</a:t>
            </a:r>
            <a:endParaRPr lang="en-US" sz="2200" dirty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51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B8EA8-B004-4E4C-ACE7-05211E190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RECORDING SLIDES AND JUMPS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BF16F1-2E68-4CB4-A00B-9FFBDD4BFFEE}"/>
              </a:ext>
            </a:extLst>
          </p:cNvPr>
          <p:cNvSpPr txBox="1"/>
          <p:nvPr/>
        </p:nvSpPr>
        <p:spPr>
          <a:xfrm>
            <a:off x="361213" y="3513813"/>
            <a:ext cx="68210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(1) Record like this for each level you’ve done.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9FFD34-3145-435A-9AE5-F77B1E0B961D}"/>
              </a:ext>
            </a:extLst>
          </p:cNvPr>
          <p:cNvSpPr txBox="1"/>
          <p:nvPr/>
        </p:nvSpPr>
        <p:spPr>
          <a:xfrm>
            <a:off x="2772959" y="2383350"/>
            <a:ext cx="35980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Remember Level 1?</a:t>
            </a:r>
            <a:endParaRPr lang="en-US" sz="2200" dirty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B07876-A271-4A6F-98B8-FD6C2064EA96}"/>
              </a:ext>
            </a:extLst>
          </p:cNvPr>
          <p:cNvSpPr/>
          <p:nvPr/>
        </p:nvSpPr>
        <p:spPr>
          <a:xfrm>
            <a:off x="4137891" y="2868424"/>
            <a:ext cx="86821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 J S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0EF7CA-C30D-404D-9719-F6D8FDE5454D}"/>
              </a:ext>
            </a:extLst>
          </p:cNvPr>
          <p:cNvSpPr txBox="1"/>
          <p:nvPr/>
        </p:nvSpPr>
        <p:spPr>
          <a:xfrm>
            <a:off x="2273170" y="4319253"/>
            <a:ext cx="45976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 pattern(s) do you notice?</a:t>
            </a:r>
            <a:endParaRPr lang="en-US" sz="2200" dirty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C2E954-ED42-4912-8319-4B38CD8ACC91}"/>
              </a:ext>
            </a:extLst>
          </p:cNvPr>
          <p:cNvSpPr txBox="1"/>
          <p:nvPr/>
        </p:nvSpPr>
        <p:spPr>
          <a:xfrm>
            <a:off x="457200" y="957880"/>
            <a:ext cx="822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How many moves does it take to complete ANY level?</a:t>
            </a:r>
          </a:p>
          <a:p>
            <a:pPr algn="ctr"/>
            <a:r>
              <a:rPr lang="en-US" sz="2000" i="1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Remember we’re looking for the fewest moves per level.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193B24-079F-4050-BD65-596550DE1138}"/>
              </a:ext>
            </a:extLst>
          </p:cNvPr>
          <p:cNvSpPr txBox="1"/>
          <p:nvPr/>
        </p:nvSpPr>
        <p:spPr>
          <a:xfrm>
            <a:off x="286327" y="1763447"/>
            <a:ext cx="84004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Let’s start by recording slides and jumps move-by-move.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34F0D1-EB02-4961-8B68-CDBC8101B957}"/>
              </a:ext>
            </a:extLst>
          </p:cNvPr>
          <p:cNvSpPr txBox="1"/>
          <p:nvPr/>
        </p:nvSpPr>
        <p:spPr>
          <a:xfrm>
            <a:off x="899402" y="5098674"/>
            <a:ext cx="30696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Record more levels.</a:t>
            </a:r>
          </a:p>
        </p:txBody>
      </p:sp>
    </p:spTree>
    <p:extLst>
      <p:ext uri="{BB962C8B-B14F-4D97-AF65-F5344CB8AC3E}">
        <p14:creationId xmlns:p14="http://schemas.microsoft.com/office/powerpoint/2010/main" val="183462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B8EA8-B004-4E4C-ACE7-05211E190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MAKE A TABLE</a:t>
            </a:r>
            <a:endParaRPr lang="en-US" sz="28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04E1063-1406-4684-A861-07FD267A30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306316"/>
              </p:ext>
            </p:extLst>
          </p:nvPr>
        </p:nvGraphicFramePr>
        <p:xfrm>
          <a:off x="914400" y="2183245"/>
          <a:ext cx="7315200" cy="2931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49378748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23274555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5492326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2625906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Level #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# of Slides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# of Jumps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Total # of Moves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7470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269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153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368909"/>
                  </a:ext>
                </a:extLst>
              </a:tr>
              <a:tr h="37707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1069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802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200" b="0" i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77406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99F10AA-A88C-4257-B479-E20C42C85150}"/>
              </a:ext>
            </a:extLst>
          </p:cNvPr>
          <p:cNvSpPr txBox="1"/>
          <p:nvPr/>
        </p:nvSpPr>
        <p:spPr>
          <a:xfrm>
            <a:off x="457201" y="1161704"/>
            <a:ext cx="5829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(2) Record moves in a table. </a:t>
            </a:r>
          </a:p>
          <a:p>
            <a:r>
              <a:rPr lang="en-US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 Generalize for ANY level (“Level </a:t>
            </a:r>
            <a:r>
              <a:rPr lang="en-US" sz="2200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</a:t>
            </a:r>
            <a:r>
              <a:rPr lang="en-US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”).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D9F6C1E-01BF-4BC7-BBD2-22AFD81450EB}"/>
              </a:ext>
            </a:extLst>
          </p:cNvPr>
          <p:cNvGrpSpPr/>
          <p:nvPr/>
        </p:nvGrpSpPr>
        <p:grpSpPr>
          <a:xfrm>
            <a:off x="3306138" y="2527091"/>
            <a:ext cx="692727" cy="2171355"/>
            <a:chOff x="3168074" y="2527091"/>
            <a:chExt cx="692727" cy="217135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AEF30DE-5C0B-4EA2-8D30-279DA16E7A82}"/>
                </a:ext>
              </a:extLst>
            </p:cNvPr>
            <p:cNvSpPr txBox="1"/>
            <p:nvPr/>
          </p:nvSpPr>
          <p:spPr>
            <a:xfrm>
              <a:off x="3168074" y="2527091"/>
              <a:ext cx="69272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t"/>
              <a:r>
                <a:rPr lang="en-US" sz="2200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DC93D41-ABF5-45B1-B453-09F8653C5E09}"/>
                </a:ext>
              </a:extLst>
            </p:cNvPr>
            <p:cNvSpPr txBox="1"/>
            <p:nvPr/>
          </p:nvSpPr>
          <p:spPr>
            <a:xfrm>
              <a:off x="3168074" y="2962208"/>
              <a:ext cx="69272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t"/>
              <a:r>
                <a:rPr lang="en-US" sz="2200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4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6C699FA-728C-45DE-AEBE-A0EE24C9C7B8}"/>
                </a:ext>
              </a:extLst>
            </p:cNvPr>
            <p:cNvSpPr txBox="1"/>
            <p:nvPr/>
          </p:nvSpPr>
          <p:spPr>
            <a:xfrm>
              <a:off x="3168074" y="3397325"/>
              <a:ext cx="69272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t"/>
              <a:r>
                <a:rPr lang="en-US" sz="2200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6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2C8D86C-E50F-492F-8374-01B4723AFB1E}"/>
                </a:ext>
              </a:extLst>
            </p:cNvPr>
            <p:cNvSpPr txBox="1"/>
            <p:nvPr/>
          </p:nvSpPr>
          <p:spPr>
            <a:xfrm>
              <a:off x="3168074" y="3832442"/>
              <a:ext cx="69272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t"/>
              <a:r>
                <a:rPr lang="en-US" sz="2200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8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9D4C875-A586-4ADF-9D4C-E8559F7583A5}"/>
                </a:ext>
              </a:extLst>
            </p:cNvPr>
            <p:cNvSpPr txBox="1"/>
            <p:nvPr/>
          </p:nvSpPr>
          <p:spPr>
            <a:xfrm>
              <a:off x="3168074" y="4267559"/>
              <a:ext cx="69272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t"/>
              <a:r>
                <a:rPr lang="en-US" sz="2200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10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D6A9205-B1C8-40E9-9C52-525CB7FFC409}"/>
              </a:ext>
            </a:extLst>
          </p:cNvPr>
          <p:cNvGrpSpPr/>
          <p:nvPr/>
        </p:nvGrpSpPr>
        <p:grpSpPr>
          <a:xfrm>
            <a:off x="5109841" y="2527091"/>
            <a:ext cx="692727" cy="2171355"/>
            <a:chOff x="3168074" y="2527091"/>
            <a:chExt cx="692727" cy="217135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AE446BA-6312-435F-A655-50528FEC7E03}"/>
                </a:ext>
              </a:extLst>
            </p:cNvPr>
            <p:cNvSpPr txBox="1"/>
            <p:nvPr/>
          </p:nvSpPr>
          <p:spPr>
            <a:xfrm>
              <a:off x="3168074" y="2527091"/>
              <a:ext cx="69272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t"/>
              <a:r>
                <a:rPr lang="en-US" sz="2200" dirty="0">
                  <a:solidFill>
                    <a:srgbClr val="7030A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396E8F3-AA3D-4387-9AE5-809AE54E73FE}"/>
                </a:ext>
              </a:extLst>
            </p:cNvPr>
            <p:cNvSpPr txBox="1"/>
            <p:nvPr/>
          </p:nvSpPr>
          <p:spPr>
            <a:xfrm>
              <a:off x="3168074" y="2962208"/>
              <a:ext cx="69272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t"/>
              <a:r>
                <a:rPr lang="en-US" sz="2200" dirty="0">
                  <a:solidFill>
                    <a:srgbClr val="7030A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4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1A6753A-8726-4711-82D3-F70305E70D5A}"/>
                </a:ext>
              </a:extLst>
            </p:cNvPr>
            <p:cNvSpPr txBox="1"/>
            <p:nvPr/>
          </p:nvSpPr>
          <p:spPr>
            <a:xfrm>
              <a:off x="3168074" y="3397325"/>
              <a:ext cx="69272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t"/>
              <a:r>
                <a:rPr lang="en-US" sz="2200" dirty="0">
                  <a:solidFill>
                    <a:srgbClr val="7030A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9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D880ED9-05E7-4BFB-B80D-D1E3184512FA}"/>
                </a:ext>
              </a:extLst>
            </p:cNvPr>
            <p:cNvSpPr txBox="1"/>
            <p:nvPr/>
          </p:nvSpPr>
          <p:spPr>
            <a:xfrm>
              <a:off x="3168074" y="3832442"/>
              <a:ext cx="69272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t"/>
              <a:r>
                <a:rPr lang="en-US" sz="2200" dirty="0">
                  <a:solidFill>
                    <a:srgbClr val="7030A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16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E9E07B2-4BEB-4B1D-9D49-C4BDD6B5FB7B}"/>
                </a:ext>
              </a:extLst>
            </p:cNvPr>
            <p:cNvSpPr txBox="1"/>
            <p:nvPr/>
          </p:nvSpPr>
          <p:spPr>
            <a:xfrm>
              <a:off x="3168074" y="4267559"/>
              <a:ext cx="69272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t"/>
              <a:r>
                <a:rPr lang="en-US" sz="2200" dirty="0">
                  <a:solidFill>
                    <a:srgbClr val="7030A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25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3EBD2FB-3830-4149-87E1-AE97AE8CA0A0}"/>
              </a:ext>
            </a:extLst>
          </p:cNvPr>
          <p:cNvGrpSpPr/>
          <p:nvPr/>
        </p:nvGrpSpPr>
        <p:grpSpPr>
          <a:xfrm>
            <a:off x="6966356" y="2527091"/>
            <a:ext cx="692727" cy="2171355"/>
            <a:chOff x="3168074" y="2527091"/>
            <a:chExt cx="692727" cy="217135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D67B1C9-4F82-4430-95DF-A0D07A227D56}"/>
                </a:ext>
              </a:extLst>
            </p:cNvPr>
            <p:cNvSpPr txBox="1"/>
            <p:nvPr/>
          </p:nvSpPr>
          <p:spPr>
            <a:xfrm>
              <a:off x="3168074" y="2527091"/>
              <a:ext cx="69272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t"/>
              <a:r>
                <a:rPr lang="en-US" sz="2200" dirty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3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30973AF-B5B5-45BA-AA0F-26FAC60E0DF1}"/>
                </a:ext>
              </a:extLst>
            </p:cNvPr>
            <p:cNvSpPr txBox="1"/>
            <p:nvPr/>
          </p:nvSpPr>
          <p:spPr>
            <a:xfrm>
              <a:off x="3168074" y="2962208"/>
              <a:ext cx="69272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t"/>
              <a:r>
                <a:rPr lang="en-US" sz="2200" dirty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8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CC16F54-4737-4835-AA15-3027DEC5E343}"/>
                </a:ext>
              </a:extLst>
            </p:cNvPr>
            <p:cNvSpPr txBox="1"/>
            <p:nvPr/>
          </p:nvSpPr>
          <p:spPr>
            <a:xfrm>
              <a:off x="3168074" y="3397325"/>
              <a:ext cx="69272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t"/>
              <a:r>
                <a:rPr lang="en-US" sz="2200" dirty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15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7714C89-121B-4C9E-A88E-5F7CFCD3CA0B}"/>
                </a:ext>
              </a:extLst>
            </p:cNvPr>
            <p:cNvSpPr txBox="1"/>
            <p:nvPr/>
          </p:nvSpPr>
          <p:spPr>
            <a:xfrm>
              <a:off x="3168074" y="3832442"/>
              <a:ext cx="69272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t"/>
              <a:r>
                <a:rPr lang="en-US" sz="2200" dirty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24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6D30E9C-4792-48CD-A6F1-942234A39DAE}"/>
                </a:ext>
              </a:extLst>
            </p:cNvPr>
            <p:cNvSpPr txBox="1"/>
            <p:nvPr/>
          </p:nvSpPr>
          <p:spPr>
            <a:xfrm>
              <a:off x="3168074" y="4267559"/>
              <a:ext cx="69272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t"/>
              <a:r>
                <a:rPr lang="en-US" sz="2200" dirty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35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7676178A-34E1-4E2D-B5EA-5936789C2869}"/>
              </a:ext>
            </a:extLst>
          </p:cNvPr>
          <p:cNvSpPr txBox="1"/>
          <p:nvPr/>
        </p:nvSpPr>
        <p:spPr>
          <a:xfrm>
            <a:off x="3306138" y="4702676"/>
            <a:ext cx="692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en-US" sz="2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en-US" sz="22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</a:t>
            </a:r>
            <a:endParaRPr lang="en-US" sz="2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7237659-8469-406C-8C88-A0C806052132}"/>
              </a:ext>
            </a:extLst>
          </p:cNvPr>
          <p:cNvSpPr txBox="1"/>
          <p:nvPr/>
        </p:nvSpPr>
        <p:spPr>
          <a:xfrm>
            <a:off x="5109841" y="4702676"/>
            <a:ext cx="692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en-US" sz="2200" i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</a:t>
            </a:r>
            <a:r>
              <a:rPr lang="en-US" sz="2200" baseline="300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endParaRPr lang="en-US" sz="220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0079BC8-B99E-4464-AB57-2F6BAEFABFDB}"/>
              </a:ext>
            </a:extLst>
          </p:cNvPr>
          <p:cNvSpPr txBox="1"/>
          <p:nvPr/>
        </p:nvSpPr>
        <p:spPr>
          <a:xfrm>
            <a:off x="6693882" y="4702676"/>
            <a:ext cx="12376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en-US" sz="22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en-US" sz="2200" i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 + x</a:t>
            </a:r>
            <a:r>
              <a:rPr lang="en-US" sz="2200" baseline="30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endParaRPr lang="en-US" sz="22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D0BE6F0-66C9-44B0-8C14-5B1B828600B0}"/>
              </a:ext>
            </a:extLst>
          </p:cNvPr>
          <p:cNvSpPr txBox="1"/>
          <p:nvPr/>
        </p:nvSpPr>
        <p:spPr>
          <a:xfrm>
            <a:off x="1566517" y="4683518"/>
            <a:ext cx="4964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latin typeface="Verdana" panose="020B0604030504040204" pitchFamily="34" charset="0"/>
                <a:ea typeface="Verdana" panose="020B060403050404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48129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</p:bldLst>
  </p:timing>
</p:sld>
</file>

<file path=ppt/theme/theme1.xml><?xml version="1.0" encoding="utf-8"?>
<a:theme xmlns:a="http://schemas.openxmlformats.org/drawingml/2006/main" name="MathLinks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 Template" id="{3D203DAC-2682-6E4C-ABC0-360887DE3F9B}" vid="{D198DB34-55EC-374E-8D0C-97240D7B9A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6-3.1a Paint Mixtures</Template>
  <TotalTime>4773</TotalTime>
  <Words>244</Words>
  <Application>Microsoft Macintosh PowerPoint</Application>
  <PresentationFormat>On-screen Show (4:3)</PresentationFormat>
  <Paragraphs>66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Verdana</vt:lpstr>
      <vt:lpstr>MathLinks Template</vt:lpstr>
      <vt:lpstr>SLIDES AND JUMPS</vt:lpstr>
      <vt:lpstr>NEXT LEVEL</vt:lpstr>
      <vt:lpstr>MORE LEVELS</vt:lpstr>
      <vt:lpstr>RECORDING SLIDES AND JUMPS</vt:lpstr>
      <vt:lpstr>MAKE A TABLE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S8-4.0 Slides and Jumps</dc:title>
  <dc:subject/>
  <dc:creator>Center for Mathematics and Teaching</dc:creator>
  <cp:keywords/>
  <dc:description/>
  <cp:lastModifiedBy>Cary Matthews</cp:lastModifiedBy>
  <cp:revision>190</cp:revision>
  <dcterms:created xsi:type="dcterms:W3CDTF">2019-04-07T15:54:17Z</dcterms:created>
  <dcterms:modified xsi:type="dcterms:W3CDTF">2025-04-03T22:14:37Z</dcterms:modified>
  <cp:category/>
</cp:coreProperties>
</file>