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2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124" d="100"/>
          <a:sy n="124" d="100"/>
        </p:scale>
        <p:origin x="1768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7/5/23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7/5/23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5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5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5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58A65F-0F33-6C4A-8A96-BEC02240F40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5.bin"/><Relationship Id="rId7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png"/><Relationship Id="rId4" Type="http://schemas.openxmlformats.org/officeDocument/2006/relationships/image" Target="../media/image8.wmf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2.gif"/><Relationship Id="rId7" Type="http://schemas.openxmlformats.org/officeDocument/2006/relationships/image" Target="../media/image1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NUL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DOUBLE NUMBER LINES AND EQUATIONS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60740"/>
            <a:ext cx="69105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Verdana"/>
                <a:cs typeface="Verdana"/>
              </a:rPr>
              <a:t>Suppose 4 baseballs cost $10. Assume you can buy any number of baseballs at this same rate. </a:t>
            </a:r>
          </a:p>
        </p:txBody>
      </p:sp>
      <p:sp>
        <p:nvSpPr>
          <p:cNvPr id="18" name="Text Box 26">
            <a:extLst>
              <a:ext uri="{FF2B5EF4-FFF2-40B4-BE49-F238E27FC236}">
                <a16:creationId xmlns:a16="http://schemas.microsoft.com/office/drawing/2014/main" id="{3DF4260D-4864-4991-B86C-B722A0351910}"/>
              </a:ext>
            </a:extLst>
          </p:cNvPr>
          <p:cNvSpPr txBox="1"/>
          <p:nvPr/>
        </p:nvSpPr>
        <p:spPr>
          <a:xfrm>
            <a:off x="4794497" y="3946059"/>
            <a:ext cx="2375645" cy="399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228600" algn="ctr"/>
                <a:tab pos="1200150" algn="ctr"/>
                <a:tab pos="2170113" algn="ctr"/>
                <a:tab pos="3192463" algn="ctr"/>
                <a:tab pos="4179888" algn="ctr"/>
              </a:tabLst>
            </a:pPr>
            <a:r>
              <a:rPr lang="en-US" sz="1600" dirty="0">
                <a:solidFill>
                  <a:srgbClr val="00B050"/>
                </a:solidFill>
                <a:latin typeface="Comic Sans MS"/>
                <a:ea typeface="Times New Roman"/>
                <a:cs typeface="Times New Roman"/>
              </a:rPr>
              <a:t>8</a:t>
            </a:r>
            <a:r>
              <a:rPr lang="en-US" sz="1600" dirty="0">
                <a:solidFill>
                  <a:srgbClr val="00B050"/>
                </a:solidFill>
                <a:effectLst/>
                <a:latin typeface="Comic Sans MS"/>
                <a:ea typeface="Times New Roman"/>
                <a:cs typeface="Times New Roman"/>
              </a:rPr>
              <a:t>	              12            16</a:t>
            </a:r>
            <a:endParaRPr lang="en-US" sz="1600" dirty="0">
              <a:solidFill>
                <a:srgbClr val="00B050"/>
              </a:solidFill>
              <a:effectLst/>
              <a:ea typeface="Times New Roman"/>
              <a:cs typeface="Times New Roman"/>
            </a:endParaRPr>
          </a:p>
        </p:txBody>
      </p:sp>
      <p:sp>
        <p:nvSpPr>
          <p:cNvPr id="19" name="Text Box 25">
            <a:extLst>
              <a:ext uri="{FF2B5EF4-FFF2-40B4-BE49-F238E27FC236}">
                <a16:creationId xmlns:a16="http://schemas.microsoft.com/office/drawing/2014/main" id="{FB24294A-0610-4C2C-ADD3-FDAE2B3FFB49}"/>
              </a:ext>
            </a:extLst>
          </p:cNvPr>
          <p:cNvSpPr txBox="1"/>
          <p:nvPr/>
        </p:nvSpPr>
        <p:spPr>
          <a:xfrm>
            <a:off x="4755585" y="3141467"/>
            <a:ext cx="2414557" cy="4435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200150" algn="ctr"/>
                <a:tab pos="2170113" algn="ctr"/>
                <a:tab pos="3192463" algn="ctr"/>
                <a:tab pos="4462463" algn="ctr"/>
              </a:tabLst>
            </a:pPr>
            <a:r>
              <a:rPr lang="en-US" sz="1600" dirty="0">
                <a:solidFill>
                  <a:srgbClr val="FF0000"/>
                </a:solidFill>
                <a:latin typeface="Comic Sans MS"/>
                <a:ea typeface="Times New Roman"/>
                <a:cs typeface="Times New Roman"/>
              </a:rPr>
              <a:t>2</a:t>
            </a: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0</a:t>
            </a:r>
            <a:r>
              <a:rPr lang="en-US" sz="1600" dirty="0">
                <a:solidFill>
                  <a:srgbClr val="FF0000"/>
                </a:solidFill>
                <a:latin typeface="Comic Sans MS"/>
                <a:ea typeface="Times New Roman"/>
                <a:cs typeface="Times New Roman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30</a:t>
            </a:r>
            <a:r>
              <a:rPr lang="en-US" sz="1600" dirty="0">
                <a:solidFill>
                  <a:srgbClr val="FF0000"/>
                </a:solidFill>
                <a:latin typeface="Comic Sans MS"/>
                <a:ea typeface="Times New Roman"/>
                <a:cs typeface="Times New Roman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40</a:t>
            </a:r>
            <a:endParaRPr lang="en-US" sz="1600" dirty="0">
              <a:solidFill>
                <a:srgbClr val="FF0000"/>
              </a:solidFill>
              <a:effectLst/>
              <a:ea typeface="Times New Roman"/>
              <a:cs typeface="Times New Roman"/>
            </a:endParaRPr>
          </a:p>
        </p:txBody>
      </p:sp>
      <p:sp>
        <p:nvSpPr>
          <p:cNvPr id="7" name="Text Box 25"/>
          <p:cNvSpPr txBox="1"/>
          <p:nvPr/>
        </p:nvSpPr>
        <p:spPr>
          <a:xfrm>
            <a:off x="2834118" y="3177334"/>
            <a:ext cx="340370" cy="4435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200150" algn="ctr"/>
                <a:tab pos="2170113" algn="ctr"/>
                <a:tab pos="3192463" algn="ctr"/>
                <a:tab pos="4462463" algn="ctr"/>
              </a:tabLst>
            </a:pP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0	</a:t>
            </a:r>
            <a:endParaRPr lang="en-US" sz="1600" dirty="0">
              <a:solidFill>
                <a:srgbClr val="FF0000"/>
              </a:solidFill>
              <a:effectLst/>
              <a:ea typeface="Times New Roman"/>
              <a:cs typeface="Times New Roman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E420ED6-EBF4-422E-A319-B9A0314520C6}"/>
              </a:ext>
            </a:extLst>
          </p:cNvPr>
          <p:cNvGrpSpPr/>
          <p:nvPr/>
        </p:nvGrpSpPr>
        <p:grpSpPr>
          <a:xfrm>
            <a:off x="1251892" y="3268215"/>
            <a:ext cx="6086473" cy="1077444"/>
            <a:chOff x="1266955" y="3828935"/>
            <a:chExt cx="6086473" cy="1077444"/>
          </a:xfrm>
        </p:grpSpPr>
        <p:sp>
          <p:nvSpPr>
            <p:cNvPr id="6" name="Text Box 24"/>
            <p:cNvSpPr txBox="1"/>
            <p:nvPr/>
          </p:nvSpPr>
          <p:spPr>
            <a:xfrm>
              <a:off x="1266955" y="3828935"/>
              <a:ext cx="1583540" cy="86487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ea typeface="Times New Roman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Text Box 26"/>
            <p:cNvSpPr txBox="1"/>
            <p:nvPr/>
          </p:nvSpPr>
          <p:spPr>
            <a:xfrm>
              <a:off x="2872512" y="4499578"/>
              <a:ext cx="326183" cy="3996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chemeClr val="tx1"/>
                  </a:solidFill>
                  <a:effectLst/>
                  <a:latin typeface="Comic Sans MS"/>
                  <a:ea typeface="Times New Roman"/>
                  <a:cs typeface="Times New Roman"/>
                </a:rPr>
                <a:t>0</a:t>
              </a:r>
              <a:endParaRPr lang="en-US" sz="1600" dirty="0">
                <a:solidFill>
                  <a:schemeClr val="tx1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022436" y="3997845"/>
              <a:ext cx="4330992" cy="541735"/>
              <a:chOff x="-38" y="0"/>
              <a:chExt cx="3247009" cy="402590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2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3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4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5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 Box 26">
              <a:extLst>
                <a:ext uri="{FF2B5EF4-FFF2-40B4-BE49-F238E27FC236}">
                  <a16:creationId xmlns:a16="http://schemas.microsoft.com/office/drawing/2014/main" id="{DBF16A11-3538-4F7F-B230-16CE7F399E2B}"/>
                </a:ext>
              </a:extLst>
            </p:cNvPr>
            <p:cNvSpPr txBox="1"/>
            <p:nvPr/>
          </p:nvSpPr>
          <p:spPr>
            <a:xfrm>
              <a:off x="3816316" y="4506779"/>
              <a:ext cx="401102" cy="3996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chemeClr val="tx1"/>
                  </a:solidFill>
                  <a:effectLst/>
                  <a:latin typeface="Comic Sans MS"/>
                  <a:ea typeface="Times New Roman"/>
                  <a:cs typeface="Times New Roman"/>
                </a:rPr>
                <a:t> 4</a:t>
              </a:r>
              <a:endParaRPr lang="en-US" sz="1600" dirty="0">
                <a:solidFill>
                  <a:schemeClr val="tx1"/>
                </a:solidFill>
                <a:effectLst/>
                <a:ea typeface="Times New Roman"/>
                <a:cs typeface="Times New Roman"/>
              </a:endParaRPr>
            </a:p>
          </p:txBody>
        </p:sp>
      </p:grpSp>
      <p:sp>
        <p:nvSpPr>
          <p:cNvPr id="21" name="Text Box 25">
            <a:extLst>
              <a:ext uri="{FF2B5EF4-FFF2-40B4-BE49-F238E27FC236}">
                <a16:creationId xmlns:a16="http://schemas.microsoft.com/office/drawing/2014/main" id="{C0673981-DF83-4A19-89CE-81ACD04A3C7E}"/>
              </a:ext>
            </a:extLst>
          </p:cNvPr>
          <p:cNvSpPr txBox="1"/>
          <p:nvPr/>
        </p:nvSpPr>
        <p:spPr>
          <a:xfrm>
            <a:off x="3792212" y="3149253"/>
            <a:ext cx="401102" cy="4435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200150" algn="ctr"/>
                <a:tab pos="2170113" algn="ctr"/>
                <a:tab pos="3192463" algn="ctr"/>
                <a:tab pos="4462463" algn="ctr"/>
              </a:tabLst>
            </a:pPr>
            <a:r>
              <a:rPr lang="en-US" sz="1600" dirty="0">
                <a:solidFill>
                  <a:srgbClr val="FF0000"/>
                </a:solidFill>
                <a:effectLst/>
                <a:latin typeface="Comic Sans MS"/>
                <a:ea typeface="Times New Roman"/>
                <a:cs typeface="Times New Roman"/>
              </a:rPr>
              <a:t>1</a:t>
            </a:r>
            <a:r>
              <a:rPr lang="en-US" sz="1600" dirty="0">
                <a:solidFill>
                  <a:srgbClr val="FF0000"/>
                </a:solidFill>
                <a:latin typeface="Comic Sans MS"/>
                <a:ea typeface="Times New Roman"/>
                <a:cs typeface="Times New Roman"/>
              </a:rPr>
              <a:t>0</a:t>
            </a:r>
            <a:endParaRPr lang="en-US" sz="1600" dirty="0">
              <a:solidFill>
                <a:srgbClr val="FF0000"/>
              </a:solidFill>
              <a:effectLst/>
              <a:ea typeface="Times New Roman"/>
              <a:cs typeface="Times New Roman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EA95917-35E7-494D-91AC-40FB8ACEDF28}"/>
              </a:ext>
            </a:extLst>
          </p:cNvPr>
          <p:cNvGrpSpPr/>
          <p:nvPr/>
        </p:nvGrpSpPr>
        <p:grpSpPr>
          <a:xfrm>
            <a:off x="2003692" y="4563157"/>
            <a:ext cx="5136616" cy="1519277"/>
            <a:chOff x="2779158" y="3931619"/>
            <a:chExt cx="5136616" cy="1519277"/>
          </a:xfrm>
        </p:grpSpPr>
        <p:graphicFrame>
          <p:nvGraphicFramePr>
            <p:cNvPr id="23" name="Object 22">
              <a:extLst>
                <a:ext uri="{FF2B5EF4-FFF2-40B4-BE49-F238E27FC236}">
                  <a16:creationId xmlns:a16="http://schemas.microsoft.com/office/drawing/2014/main" id="{60F999FA-7F9E-4A9F-9A3F-34FFFD24967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56930010"/>
                </p:ext>
              </p:extLst>
            </p:nvPr>
          </p:nvGraphicFramePr>
          <p:xfrm>
            <a:off x="4825973" y="4817484"/>
            <a:ext cx="1042987" cy="633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041120" imgH="622080" progId="Equation.DSMT4">
                    <p:embed/>
                  </p:oleObj>
                </mc:Choice>
                <mc:Fallback>
                  <p:oleObj name="Equation" r:id="rId2" imgW="1041120" imgH="622080" progId="Equation.DSMT4">
                    <p:embed/>
                    <p:pic>
                      <p:nvPicPr>
                        <p:cNvPr id="23" name="Object 22">
                          <a:extLst>
                            <a:ext uri="{FF2B5EF4-FFF2-40B4-BE49-F238E27FC236}">
                              <a16:creationId xmlns:a16="http://schemas.microsoft.com/office/drawing/2014/main" id="{60F999FA-7F9E-4A9F-9A3F-34FFFD24967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25973" y="4817484"/>
                          <a:ext cx="1042987" cy="6334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4D9765-6F16-4D09-8FBE-F0EEABFDA7F9}"/>
                </a:ext>
              </a:extLst>
            </p:cNvPr>
            <p:cNvSpPr txBox="1"/>
            <p:nvPr/>
          </p:nvSpPr>
          <p:spPr>
            <a:xfrm>
              <a:off x="2779158" y="3931619"/>
              <a:ext cx="513661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i="1" dirty="0">
                  <a:solidFill>
                    <a:srgbClr val="0066FF"/>
                  </a:solidFill>
                  <a:latin typeface="Verdana"/>
                  <a:cs typeface="Verdana"/>
                </a:rPr>
                <a:t>What does this statement (equation) mean in the context above?</a:t>
              </a:r>
              <a:endParaRPr lang="en-US" sz="2000" dirty="0">
                <a:solidFill>
                  <a:srgbClr val="0066FF"/>
                </a:solidFill>
                <a:latin typeface="Verdana"/>
                <a:cs typeface="Verdana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F0ACF696-AF88-4C90-B9F6-AA3048E37E0A}"/>
              </a:ext>
            </a:extLst>
          </p:cNvPr>
          <p:cNvSpPr txBox="1"/>
          <p:nvPr/>
        </p:nvSpPr>
        <p:spPr>
          <a:xfrm>
            <a:off x="1206386" y="1902062"/>
            <a:ext cx="6340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2C2CDC"/>
                </a:solidFill>
                <a:latin typeface="Verdana"/>
                <a:cs typeface="Verdana"/>
              </a:rPr>
              <a:t>Complete the fact statement. Make a double number line showing costs for different quantities of baseballs.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4EA2C18-70FC-4EE9-BE89-E715588FE465}"/>
              </a:ext>
            </a:extLst>
          </p:cNvPr>
          <p:cNvSpPr txBox="1"/>
          <p:nvPr/>
        </p:nvSpPr>
        <p:spPr>
          <a:xfrm>
            <a:off x="486770" y="1902062"/>
            <a:ext cx="7196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2C2CD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(1)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84FC06-3159-D34A-B566-4BA1F6E8D2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6932" y="1354002"/>
            <a:ext cx="93880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7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RELATIONSHIP 1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57200" y="1045874"/>
            <a:ext cx="6102586" cy="1230404"/>
            <a:chOff x="1595725" y="0"/>
            <a:chExt cx="4575199" cy="914375"/>
          </a:xfrm>
        </p:grpSpPr>
        <p:sp>
          <p:nvSpPr>
            <p:cNvPr id="7" name="Text Box 24"/>
            <p:cNvSpPr txBox="1"/>
            <p:nvPr/>
          </p:nvSpPr>
          <p:spPr>
            <a:xfrm>
              <a:off x="1595725" y="119024"/>
              <a:ext cx="1187203" cy="6870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ea typeface="Times New Roman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Text Box 25"/>
            <p:cNvSpPr txBox="1"/>
            <p:nvPr/>
          </p:nvSpPr>
          <p:spPr>
            <a:xfrm>
              <a:off x="2679404" y="0"/>
              <a:ext cx="3379619" cy="32960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1200150" algn="ctr"/>
                  <a:tab pos="2170113" algn="ctr"/>
                  <a:tab pos="3192463" algn="ctr"/>
                  <a:tab pos="4462463" algn="ctr"/>
                </a:tabLst>
              </a:pPr>
              <a:r>
                <a:rPr lang="en-US" sz="1600" dirty="0">
                  <a:effectLst/>
                  <a:latin typeface="Comic Sans MS"/>
                  <a:ea typeface="Times New Roman"/>
                  <a:cs typeface="Times New Roman"/>
                </a:rPr>
                <a:t>   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 1</a:t>
              </a:r>
              <a:r>
                <a:rPr lang="en-US" sz="1600" dirty="0">
                  <a:solidFill>
                    <a:srgbClr val="FF0000"/>
                  </a:solidFill>
                  <a:latin typeface="Comic Sans MS"/>
                  <a:ea typeface="Times New Roman"/>
                  <a:cs typeface="Times New Roman"/>
                </a:rPr>
                <a:t>0	 2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30	            40                           </a:t>
              </a:r>
              <a:endParaRPr lang="en-US" sz="1600" dirty="0">
                <a:solidFill>
                  <a:srgbClr val="FF000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Text Box 26"/>
            <p:cNvSpPr txBox="1"/>
            <p:nvPr/>
          </p:nvSpPr>
          <p:spPr>
            <a:xfrm>
              <a:off x="2690038" y="617412"/>
              <a:ext cx="3379619" cy="29696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0	4	 </a:t>
              </a:r>
              <a:r>
                <a:rPr lang="en-US" sz="1600" dirty="0">
                  <a:solidFill>
                    <a:srgbClr val="00B050"/>
                  </a:solidFill>
                  <a:latin typeface="Comic Sans MS"/>
                  <a:ea typeface="Times New Roman"/>
                  <a:cs typeface="Times New Roman"/>
                </a:rPr>
                <a:t>8</a:t>
              </a: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12	            16           </a:t>
              </a:r>
              <a:endParaRPr lang="en-US" sz="1600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923915" y="244549"/>
              <a:ext cx="3247009" cy="402590"/>
              <a:chOff x="-38" y="0"/>
              <a:chExt cx="3247009" cy="40259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3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4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5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6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017039"/>
              </p:ext>
            </p:extLst>
          </p:nvPr>
        </p:nvGraphicFramePr>
        <p:xfrm>
          <a:off x="2719388" y="3040552"/>
          <a:ext cx="3705225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622080" progId="Equation.DSMT4">
                  <p:embed/>
                </p:oleObj>
              </mc:Choice>
              <mc:Fallback>
                <p:oleObj name="Equation" r:id="rId2" imgW="3695400" imgH="6220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388" y="3040552"/>
                        <a:ext cx="3705225" cy="63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120E2F4C-2D11-4D76-919C-EA457756849E}"/>
              </a:ext>
            </a:extLst>
          </p:cNvPr>
          <p:cNvSpPr txBox="1"/>
          <p:nvPr/>
        </p:nvSpPr>
        <p:spPr>
          <a:xfrm>
            <a:off x="1328078" y="4568402"/>
            <a:ext cx="7075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eriod" startAt="2"/>
            </a:pPr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Generalize the meaning of this if-then statement.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C80B9C-F9DC-472C-B68A-B1D59C4456E3}"/>
              </a:ext>
            </a:extLst>
          </p:cNvPr>
          <p:cNvSpPr txBox="1"/>
          <p:nvPr/>
        </p:nvSpPr>
        <p:spPr>
          <a:xfrm>
            <a:off x="2337950" y="2617435"/>
            <a:ext cx="4468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2C2CDC"/>
                </a:solidFill>
                <a:latin typeface="Verdana"/>
                <a:cs typeface="Verdana"/>
              </a:rPr>
              <a:t>What does this statement mean?</a:t>
            </a:r>
            <a:endParaRPr lang="en-US" sz="2000" dirty="0">
              <a:solidFill>
                <a:srgbClr val="2C2CDC"/>
              </a:solidFill>
              <a:latin typeface="Verdana"/>
              <a:cs typeface="Verdan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6E28E8-FCC7-44F1-93ED-6291C7386C35}"/>
              </a:ext>
            </a:extLst>
          </p:cNvPr>
          <p:cNvSpPr txBox="1"/>
          <p:nvPr/>
        </p:nvSpPr>
        <p:spPr>
          <a:xfrm>
            <a:off x="401699" y="4054190"/>
            <a:ext cx="6295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(2)		a.  Copy the “if-then” statement above.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874D24B-B3D3-497E-899F-0B4924020721}"/>
              </a:ext>
            </a:extLst>
          </p:cNvPr>
          <p:cNvSpPr txBox="1"/>
          <p:nvPr/>
        </p:nvSpPr>
        <p:spPr>
          <a:xfrm>
            <a:off x="1328078" y="5147176"/>
            <a:ext cx="7358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c.   Write another true if-then statement based on the 	double number line that illustrates this relationship.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FB836C6-52F8-3540-9414-B1EF9C6749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6932" y="1354002"/>
            <a:ext cx="93880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15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RELATIONSHIP 2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57200" y="1084786"/>
            <a:ext cx="6102586" cy="1230404"/>
            <a:chOff x="1595725" y="0"/>
            <a:chExt cx="4575199" cy="914375"/>
          </a:xfrm>
        </p:grpSpPr>
        <p:sp>
          <p:nvSpPr>
            <p:cNvPr id="7" name="Text Box 24"/>
            <p:cNvSpPr txBox="1"/>
            <p:nvPr/>
          </p:nvSpPr>
          <p:spPr>
            <a:xfrm>
              <a:off x="1595725" y="119024"/>
              <a:ext cx="1187203" cy="644547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ea typeface="Times New Roman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Text Box 25"/>
            <p:cNvSpPr txBox="1"/>
            <p:nvPr/>
          </p:nvSpPr>
          <p:spPr>
            <a:xfrm>
              <a:off x="2679404" y="0"/>
              <a:ext cx="3379619" cy="32960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1200150" algn="ctr"/>
                  <a:tab pos="2170113" algn="ctr"/>
                  <a:tab pos="3192463" algn="ctr"/>
                  <a:tab pos="4462463" algn="ctr"/>
                </a:tabLst>
              </a:pPr>
              <a:r>
                <a:rPr lang="en-US" sz="1600" dirty="0">
                  <a:effectLst/>
                  <a:latin typeface="Comic Sans MS"/>
                  <a:ea typeface="Times New Roman"/>
                  <a:cs typeface="Times New Roman"/>
                </a:rPr>
                <a:t>   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 1</a:t>
              </a:r>
              <a:r>
                <a:rPr lang="en-US" sz="1600" dirty="0">
                  <a:solidFill>
                    <a:srgbClr val="FF0000"/>
                  </a:solidFill>
                  <a:latin typeface="Comic Sans MS"/>
                  <a:ea typeface="Times New Roman"/>
                  <a:cs typeface="Times New Roman"/>
                </a:rPr>
                <a:t>0	 2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30	            40                           </a:t>
              </a:r>
              <a:endParaRPr lang="en-US" sz="1600" dirty="0">
                <a:solidFill>
                  <a:srgbClr val="FF000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Text Box 26"/>
            <p:cNvSpPr txBox="1"/>
            <p:nvPr/>
          </p:nvSpPr>
          <p:spPr>
            <a:xfrm>
              <a:off x="2690038" y="617412"/>
              <a:ext cx="3368985" cy="29696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0	4	 </a:t>
              </a:r>
              <a:r>
                <a:rPr lang="en-US" sz="1600" dirty="0">
                  <a:solidFill>
                    <a:srgbClr val="00B050"/>
                  </a:solidFill>
                  <a:latin typeface="Comic Sans MS"/>
                  <a:ea typeface="Times New Roman"/>
                  <a:cs typeface="Times New Roman"/>
                </a:rPr>
                <a:t>8</a:t>
              </a: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12	            16           </a:t>
              </a:r>
              <a:endParaRPr lang="en-US" sz="1600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923915" y="244549"/>
              <a:ext cx="3247009" cy="402590"/>
              <a:chOff x="-38" y="0"/>
              <a:chExt cx="3247009" cy="40259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3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4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5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6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TextBox 18"/>
          <p:cNvSpPr txBox="1"/>
          <p:nvPr/>
        </p:nvSpPr>
        <p:spPr>
          <a:xfrm>
            <a:off x="2241908" y="2614796"/>
            <a:ext cx="44936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2C2CDC"/>
                </a:solidFill>
                <a:latin typeface="Verdana"/>
                <a:cs typeface="Verdana"/>
              </a:rPr>
              <a:t>What does this statement mean?</a:t>
            </a:r>
            <a:endParaRPr lang="en-US" sz="2000" dirty="0">
              <a:solidFill>
                <a:srgbClr val="2C2CDC"/>
              </a:solidFill>
              <a:latin typeface="Verdana"/>
              <a:cs typeface="Verdana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527300" y="3157284"/>
          <a:ext cx="38131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7280" imgH="622080" progId="Equation.DSMT4">
                  <p:embed/>
                </p:oleObj>
              </mc:Choice>
              <mc:Fallback>
                <p:oleObj name="Equation" r:id="rId2" imgW="3797280" imgH="6220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3157284"/>
                        <a:ext cx="381317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D39D4959-AB5E-4DC7-A298-AD5A4240FFB1}"/>
              </a:ext>
            </a:extLst>
          </p:cNvPr>
          <p:cNvSpPr txBox="1"/>
          <p:nvPr/>
        </p:nvSpPr>
        <p:spPr>
          <a:xfrm>
            <a:off x="357892" y="4226445"/>
            <a:ext cx="5910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(3)		a. Copy the if-then statement above.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D34037D-D308-4A9D-A9A0-5D16D83F11C9}"/>
              </a:ext>
            </a:extLst>
          </p:cNvPr>
          <p:cNvSpPr txBox="1"/>
          <p:nvPr/>
        </p:nvSpPr>
        <p:spPr>
          <a:xfrm>
            <a:off x="1273214" y="4824434"/>
            <a:ext cx="7075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eriod" startAt="2"/>
            </a:pPr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Generalize the meaning of this if-then statement.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D7FDA1-1709-42FA-A19A-D40BC7794E68}"/>
              </a:ext>
            </a:extLst>
          </p:cNvPr>
          <p:cNvSpPr txBox="1"/>
          <p:nvPr/>
        </p:nvSpPr>
        <p:spPr>
          <a:xfrm>
            <a:off x="1273214" y="5458072"/>
            <a:ext cx="7358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c.   Write another true if-then statement based on the 	double number line that illustrates this relationship.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3B3D8AE-E426-0241-A517-2647D20CB7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6932" y="1354002"/>
            <a:ext cx="93880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3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RELATIONSHIP 3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521208" y="1009584"/>
            <a:ext cx="6038578" cy="1230404"/>
            <a:chOff x="1643713" y="0"/>
            <a:chExt cx="4527211" cy="914375"/>
          </a:xfrm>
        </p:grpSpPr>
        <p:sp>
          <p:nvSpPr>
            <p:cNvPr id="7" name="Text Box 24"/>
            <p:cNvSpPr txBox="1"/>
            <p:nvPr/>
          </p:nvSpPr>
          <p:spPr>
            <a:xfrm>
              <a:off x="1643713" y="119024"/>
              <a:ext cx="1139215" cy="61209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ea typeface="Times New Roman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Text Box 25"/>
            <p:cNvSpPr txBox="1"/>
            <p:nvPr/>
          </p:nvSpPr>
          <p:spPr>
            <a:xfrm>
              <a:off x="2679404" y="0"/>
              <a:ext cx="3357740" cy="32960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1200150" algn="ctr"/>
                  <a:tab pos="2170113" algn="ctr"/>
                  <a:tab pos="3192463" algn="ctr"/>
                  <a:tab pos="4462463" algn="ctr"/>
                </a:tabLst>
              </a:pPr>
              <a:r>
                <a:rPr lang="en-US" sz="1600" dirty="0">
                  <a:effectLst/>
                  <a:latin typeface="Comic Sans MS"/>
                  <a:ea typeface="Times New Roman"/>
                  <a:cs typeface="Times New Roman"/>
                </a:rPr>
                <a:t>   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 1</a:t>
              </a:r>
              <a:r>
                <a:rPr lang="en-US" sz="1600" dirty="0">
                  <a:solidFill>
                    <a:srgbClr val="FF0000"/>
                  </a:solidFill>
                  <a:latin typeface="Comic Sans MS"/>
                  <a:ea typeface="Times New Roman"/>
                  <a:cs typeface="Times New Roman"/>
                </a:rPr>
                <a:t>0	 2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30	 40             </a:t>
              </a:r>
              <a:endParaRPr lang="en-US" sz="1600" dirty="0">
                <a:solidFill>
                  <a:srgbClr val="FF000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Text Box 26"/>
            <p:cNvSpPr txBox="1"/>
            <p:nvPr/>
          </p:nvSpPr>
          <p:spPr>
            <a:xfrm>
              <a:off x="2690038" y="617412"/>
              <a:ext cx="3357740" cy="29696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0	4	 </a:t>
              </a:r>
              <a:r>
                <a:rPr lang="en-US" sz="1600" dirty="0">
                  <a:solidFill>
                    <a:srgbClr val="00B050"/>
                  </a:solidFill>
                  <a:latin typeface="Comic Sans MS"/>
                  <a:ea typeface="Times New Roman"/>
                  <a:cs typeface="Times New Roman"/>
                </a:rPr>
                <a:t>8</a:t>
              </a: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12	            16     </a:t>
              </a:r>
              <a:endParaRPr lang="en-US" sz="1600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923915" y="244549"/>
              <a:ext cx="3247009" cy="402590"/>
              <a:chOff x="-38" y="0"/>
              <a:chExt cx="3247009" cy="40259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3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4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5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6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09473"/>
              </p:ext>
            </p:extLst>
          </p:nvPr>
        </p:nvGraphicFramePr>
        <p:xfrm>
          <a:off x="2293938" y="2824173"/>
          <a:ext cx="45561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46440" imgH="622080" progId="Equation.DSMT4">
                  <p:embed/>
                </p:oleObj>
              </mc:Choice>
              <mc:Fallback>
                <p:oleObj name="Equation" r:id="rId3" imgW="4546440" imgH="6220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2824173"/>
                        <a:ext cx="455612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E1756A65-8DDE-4C79-A5BB-73D5484E19C8}"/>
              </a:ext>
            </a:extLst>
          </p:cNvPr>
          <p:cNvSpPr txBox="1"/>
          <p:nvPr/>
        </p:nvSpPr>
        <p:spPr>
          <a:xfrm>
            <a:off x="2332655" y="2402130"/>
            <a:ext cx="4478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2C2CDC"/>
                </a:solidFill>
                <a:latin typeface="Verdana"/>
                <a:cs typeface="Verdana"/>
              </a:rPr>
              <a:t>What does this statement mean?</a:t>
            </a:r>
            <a:endParaRPr lang="en-US" sz="2000" dirty="0">
              <a:solidFill>
                <a:srgbClr val="2C2CDC"/>
              </a:solidFill>
              <a:latin typeface="Verdana"/>
              <a:cs typeface="Verdan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4D98C4-4073-4C16-A153-BF48B7BFDA70}"/>
              </a:ext>
            </a:extLst>
          </p:cNvPr>
          <p:cNvSpPr txBox="1"/>
          <p:nvPr/>
        </p:nvSpPr>
        <p:spPr>
          <a:xfrm>
            <a:off x="2279390" y="3495555"/>
            <a:ext cx="4585221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2200" dirty="0">
                <a:solidFill>
                  <a:srgbClr val="7030A0"/>
                </a:solidFill>
                <a:latin typeface="Verdana"/>
                <a:cs typeface="Verdana"/>
              </a:rPr>
              <a:t>“Cross-Multiplication Property.”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2FDD299-21CF-420E-9E72-73FB761C9709}"/>
              </a:ext>
            </a:extLst>
          </p:cNvPr>
          <p:cNvSpPr txBox="1"/>
          <p:nvPr/>
        </p:nvSpPr>
        <p:spPr>
          <a:xfrm>
            <a:off x="367459" y="4372749"/>
            <a:ext cx="6188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(4)		a. Copy the “if-then” statement above.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25E886-B089-44F2-87C0-1D6FFE409A37}"/>
              </a:ext>
            </a:extLst>
          </p:cNvPr>
          <p:cNvSpPr txBox="1"/>
          <p:nvPr/>
        </p:nvSpPr>
        <p:spPr>
          <a:xfrm>
            <a:off x="1273214" y="4888442"/>
            <a:ext cx="7075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b. Generalize the meaning of this if-then statement.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236096-ACF1-4BF1-B339-04F9650095B7}"/>
              </a:ext>
            </a:extLst>
          </p:cNvPr>
          <p:cNvSpPr txBox="1"/>
          <p:nvPr/>
        </p:nvSpPr>
        <p:spPr>
          <a:xfrm>
            <a:off x="1273214" y="5522080"/>
            <a:ext cx="7358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C2CDC"/>
                </a:solidFill>
                <a:latin typeface="Verdana"/>
                <a:cs typeface="Verdana"/>
              </a:rPr>
              <a:t>c.  Write another true if-then statement based on the 	double number line that illustrates this relationship.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9E3D119-6122-174B-9070-099CEF83D5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6932" y="1354002"/>
            <a:ext cx="93880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29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USING THE CROSS-MULTIPLICATION PROPERTY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35325" y="2608656"/>
            <a:ext cx="5839360" cy="1230405"/>
            <a:chOff x="1793068" y="0"/>
            <a:chExt cx="4377856" cy="914375"/>
          </a:xfrm>
        </p:grpSpPr>
        <p:sp>
          <p:nvSpPr>
            <p:cNvPr id="7" name="Text Box 24"/>
            <p:cNvSpPr txBox="1"/>
            <p:nvPr/>
          </p:nvSpPr>
          <p:spPr>
            <a:xfrm>
              <a:off x="1793068" y="166590"/>
              <a:ext cx="1091971" cy="61569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FF0000"/>
                  </a:solidFill>
                  <a:effectLst/>
                  <a:latin typeface="+mj-lt"/>
                  <a:ea typeface="Verdana" panose="020B0604030504040204" pitchFamily="34" charset="0"/>
                  <a:cs typeface="Times New Roman"/>
                </a:rPr>
                <a:t>dollars</a:t>
              </a:r>
            </a:p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dirty="0">
                  <a:solidFill>
                    <a:srgbClr val="00B050"/>
                  </a:solidFill>
                  <a:latin typeface="+mj-lt"/>
                  <a:ea typeface="Verdana" panose="020B0604030504040204" pitchFamily="34" charset="0"/>
                  <a:cs typeface="Times New Roman"/>
                </a:rPr>
                <a:t># of baseballs</a:t>
              </a:r>
              <a:endParaRPr lang="en-US" dirty="0">
                <a:solidFill>
                  <a:srgbClr val="00B050"/>
                </a:solidFill>
                <a:effectLst/>
                <a:latin typeface="+mj-lt"/>
                <a:ea typeface="Verdana" panose="020B0604030504040204" pitchFamily="34" charset="0"/>
                <a:cs typeface="Times New Roman"/>
              </a:endParaRPr>
            </a:p>
          </p:txBody>
        </p:sp>
        <p:sp>
          <p:nvSpPr>
            <p:cNvPr id="8" name="Text Box 25"/>
            <p:cNvSpPr txBox="1"/>
            <p:nvPr/>
          </p:nvSpPr>
          <p:spPr>
            <a:xfrm>
              <a:off x="2679404" y="0"/>
              <a:ext cx="3376844" cy="32960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1200150" algn="ctr"/>
                  <a:tab pos="2170113" algn="ctr"/>
                  <a:tab pos="3192463" algn="ctr"/>
                  <a:tab pos="4462463" algn="ctr"/>
                </a:tabLst>
              </a:pPr>
              <a:r>
                <a:rPr lang="en-US" sz="1600" dirty="0">
                  <a:effectLst/>
                  <a:latin typeface="Comic Sans MS"/>
                  <a:ea typeface="Times New Roman"/>
                  <a:cs typeface="Times New Roman"/>
                </a:rPr>
                <a:t>   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 1</a:t>
              </a:r>
              <a:r>
                <a:rPr lang="en-US" sz="1600" dirty="0">
                  <a:solidFill>
                    <a:srgbClr val="FF0000"/>
                  </a:solidFill>
                  <a:latin typeface="Comic Sans MS"/>
                  <a:ea typeface="Times New Roman"/>
                  <a:cs typeface="Times New Roman"/>
                </a:rPr>
                <a:t>0	 2</a:t>
              </a:r>
              <a:r>
                <a:rPr lang="en-US" sz="1600" dirty="0">
                  <a:solidFill>
                    <a:srgbClr val="FF0000"/>
                  </a:solidFill>
                  <a:effectLst/>
                  <a:latin typeface="Comic Sans MS"/>
                  <a:ea typeface="Times New Roman"/>
                  <a:cs typeface="Times New Roman"/>
                </a:rPr>
                <a:t>0	30	            40                           </a:t>
              </a:r>
              <a:endParaRPr lang="en-US" sz="1600" dirty="0">
                <a:solidFill>
                  <a:srgbClr val="FF000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Text Box 26"/>
            <p:cNvSpPr txBox="1"/>
            <p:nvPr/>
          </p:nvSpPr>
          <p:spPr>
            <a:xfrm>
              <a:off x="2690038" y="617412"/>
              <a:ext cx="3376844" cy="29696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tabLst>
                  <a:tab pos="228600" algn="ctr"/>
                  <a:tab pos="1200150" algn="ctr"/>
                  <a:tab pos="2170113" algn="ctr"/>
                  <a:tab pos="3192463" algn="ctr"/>
                  <a:tab pos="4179888" algn="ctr"/>
                </a:tabLst>
              </a:pP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0	4	</a:t>
              </a:r>
              <a:r>
                <a:rPr lang="en-US" sz="1600" dirty="0">
                  <a:solidFill>
                    <a:srgbClr val="00B050"/>
                  </a:solidFill>
                  <a:latin typeface="Comic Sans MS"/>
                  <a:ea typeface="Times New Roman"/>
                  <a:cs typeface="Times New Roman"/>
                </a:rPr>
                <a:t>8</a:t>
              </a:r>
              <a:r>
                <a:rPr lang="en-US" sz="1600" dirty="0">
                  <a:solidFill>
                    <a:srgbClr val="00B050"/>
                  </a:solidFill>
                  <a:effectLst/>
                  <a:latin typeface="Comic Sans MS"/>
                  <a:ea typeface="Times New Roman"/>
                  <a:cs typeface="Times New Roman"/>
                </a:rPr>
                <a:t>	12	           16           </a:t>
              </a:r>
              <a:endParaRPr lang="en-US" sz="1600" dirty="0">
                <a:solidFill>
                  <a:srgbClr val="00B050"/>
                </a:solidFill>
                <a:effectLst/>
                <a:ea typeface="Times New Roman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923915" y="244549"/>
              <a:ext cx="3247009" cy="402590"/>
              <a:chOff x="-38" y="0"/>
              <a:chExt cx="3247009" cy="40259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744279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AutoShape 1801"/>
              <p:cNvCxnSpPr>
                <a:cxnSpLocks noChangeShapeType="1"/>
              </p:cNvCxnSpPr>
              <p:nvPr/>
            </p:nvCxnSpPr>
            <p:spPr bwMode="auto">
              <a:xfrm>
                <a:off x="-38" y="85060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3" name="AutoShape 1811"/>
              <p:cNvCxnSpPr>
                <a:cxnSpLocks noChangeShapeType="1"/>
              </p:cNvCxnSpPr>
              <p:nvPr/>
            </p:nvCxnSpPr>
            <p:spPr bwMode="auto">
              <a:xfrm>
                <a:off x="-38" y="329609"/>
                <a:ext cx="324700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4" name="Line 1802"/>
              <p:cNvCxnSpPr/>
              <p:nvPr/>
            </p:nvCxnSpPr>
            <p:spPr bwMode="auto">
              <a:xfrm>
                <a:off x="0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5" name="Line 1803"/>
              <p:cNvCxnSpPr/>
              <p:nvPr/>
            </p:nvCxnSpPr>
            <p:spPr bwMode="auto">
              <a:xfrm>
                <a:off x="1477926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6" name="Line 1804"/>
              <p:cNvCxnSpPr/>
              <p:nvPr/>
            </p:nvCxnSpPr>
            <p:spPr bwMode="auto">
              <a:xfrm>
                <a:off x="2966484" y="31898"/>
                <a:ext cx="0" cy="3644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222205" y="0"/>
                <a:ext cx="0" cy="402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96C08C9-87BD-4C4A-AB65-34C512D69AFA}"/>
              </a:ext>
            </a:extLst>
          </p:cNvPr>
          <p:cNvGrpSpPr/>
          <p:nvPr/>
        </p:nvGrpSpPr>
        <p:grpSpPr>
          <a:xfrm>
            <a:off x="5436026" y="2774692"/>
            <a:ext cx="465850" cy="1252617"/>
            <a:chOff x="5190590" y="2649359"/>
            <a:chExt cx="465850" cy="1252617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422200" y="2649359"/>
              <a:ext cx="0" cy="94100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190590" y="3563422"/>
              <a:ext cx="465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Verdana"/>
                  <a:cs typeface="Verdana"/>
                </a:rPr>
                <a:t>9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436026" y="2464256"/>
            <a:ext cx="465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Verdana"/>
                <a:cs typeface="Verdana"/>
              </a:rPr>
              <a:t>x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A557938-527E-4E4F-B3B6-3B07A2AF211C}"/>
              </a:ext>
            </a:extLst>
          </p:cNvPr>
          <p:cNvGrpSpPr/>
          <p:nvPr/>
        </p:nvGrpSpPr>
        <p:grpSpPr>
          <a:xfrm>
            <a:off x="3991236" y="2445453"/>
            <a:ext cx="2022120" cy="1625810"/>
            <a:chOff x="3745800" y="2320120"/>
            <a:chExt cx="2022120" cy="1625810"/>
          </a:xfrm>
        </p:grpSpPr>
        <p:sp>
          <p:nvSpPr>
            <p:cNvPr id="28" name="Oval 27"/>
            <p:cNvSpPr/>
            <p:nvPr/>
          </p:nvSpPr>
          <p:spPr>
            <a:xfrm>
              <a:off x="3745800" y="2320120"/>
              <a:ext cx="685800" cy="1541922"/>
            </a:xfrm>
            <a:prstGeom prst="ellipse">
              <a:avLst/>
            </a:prstGeom>
            <a:noFill/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082120" y="2320120"/>
              <a:ext cx="685800" cy="1625810"/>
            </a:xfrm>
            <a:prstGeom prst="ellipse">
              <a:avLst/>
            </a:prstGeom>
            <a:noFill/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2224741" y="3968819"/>
          <a:ext cx="736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560" imgH="520560" progId="Equation.DSMT4">
                  <p:embed/>
                </p:oleObj>
              </mc:Choice>
              <mc:Fallback>
                <p:oleObj name="Equation" r:id="rId3" imgW="736560" imgH="52056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741" y="3968819"/>
                        <a:ext cx="7366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5858C88E-D29E-4B4C-9D07-7FA5E7C792B2}"/>
              </a:ext>
            </a:extLst>
          </p:cNvPr>
          <p:cNvGrpSpPr/>
          <p:nvPr/>
        </p:nvGrpSpPr>
        <p:grpSpPr>
          <a:xfrm>
            <a:off x="215935" y="4098570"/>
            <a:ext cx="1845852" cy="830997"/>
            <a:chOff x="3831941" y="4038802"/>
            <a:chExt cx="1845852" cy="830997"/>
          </a:xfrm>
        </p:grpSpPr>
        <p:cxnSp>
          <p:nvCxnSpPr>
            <p:cNvPr id="34" name="Straight Arrow Connector 33"/>
            <p:cNvCxnSpPr>
              <a:cxnSpLocks/>
            </p:cNvCxnSpPr>
            <p:nvPr/>
          </p:nvCxnSpPr>
          <p:spPr>
            <a:xfrm>
              <a:off x="5145743" y="4593253"/>
              <a:ext cx="355086" cy="109548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3831941" y="4038802"/>
              <a:ext cx="1845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cross-multiplication property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922810" y="5783384"/>
            <a:ext cx="3344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B050"/>
                </a:solidFill>
                <a:latin typeface="Verdana"/>
                <a:cs typeface="Verdana"/>
              </a:rPr>
              <a:t>9 baseballs </a:t>
            </a:r>
            <a:r>
              <a:rPr lang="en-US" sz="1600" dirty="0">
                <a:latin typeface="Verdana"/>
                <a:cs typeface="Verdana"/>
              </a:rPr>
              <a:t>will cost </a:t>
            </a:r>
            <a:r>
              <a:rPr lang="en-US" sz="1600" dirty="0">
                <a:solidFill>
                  <a:srgbClr val="FF0000"/>
                </a:solidFill>
                <a:latin typeface="Verdana"/>
                <a:cs typeface="Verdana"/>
              </a:rPr>
              <a:t>$22.50</a:t>
            </a:r>
            <a:r>
              <a:rPr lang="en-US" sz="1600" dirty="0">
                <a:latin typeface="Verdana"/>
                <a:cs typeface="Verdana"/>
              </a:rPr>
              <a:t>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E264A17-9920-4986-A58F-FA6B9E89B9EC}"/>
              </a:ext>
            </a:extLst>
          </p:cNvPr>
          <p:cNvSpPr txBox="1"/>
          <p:nvPr/>
        </p:nvSpPr>
        <p:spPr>
          <a:xfrm>
            <a:off x="4351776" y="4696537"/>
            <a:ext cx="468823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0563" indent="-690563"/>
            <a:r>
              <a:rPr lang="en-US" sz="2200" dirty="0">
                <a:solidFill>
                  <a:srgbClr val="2C2CDC"/>
                </a:solidFill>
                <a:latin typeface="Verdana"/>
                <a:cs typeface="Verdana"/>
              </a:rPr>
              <a:t>(6)	Use a ratio other than 10:4. Write a different equation and solve for </a:t>
            </a:r>
            <a:r>
              <a:rPr lang="en-US" sz="2200" i="1" dirty="0">
                <a:solidFill>
                  <a:srgbClr val="2C2CDC"/>
                </a:solidFill>
                <a:latin typeface="Verdana"/>
                <a:cs typeface="Verdana"/>
              </a:rPr>
              <a:t>x</a:t>
            </a:r>
            <a:r>
              <a:rPr lang="en-US" sz="2200" dirty="0">
                <a:solidFill>
                  <a:srgbClr val="2C2CDC"/>
                </a:solidFill>
                <a:latin typeface="Verdana"/>
                <a:cs typeface="Verdana"/>
              </a:rPr>
              <a:t>.</a:t>
            </a:r>
            <a:endParaRPr lang="en-US" sz="2200" dirty="0">
              <a:latin typeface="Verdana"/>
              <a:cs typeface="Verdana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7C0DBE4-D45C-4711-A6F9-3059F7557BE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212" y="4482725"/>
            <a:ext cx="649375" cy="964416"/>
          </a:xfrm>
          <a:prstGeom prst="rect">
            <a:avLst/>
          </a:prstGeom>
        </p:spPr>
      </p:pic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1978142" y="4735513"/>
          <a:ext cx="1233487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253800" progId="Equation.DSMT4">
                  <p:embed/>
                </p:oleObj>
              </mc:Choice>
              <mc:Fallback>
                <p:oleObj name="Equation" r:id="rId6" imgW="1218960" imgH="2538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142" y="4735513"/>
                        <a:ext cx="1233487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2097204" y="4986338"/>
          <a:ext cx="110172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880" imgH="317160" progId="Equation.DSMT4">
                  <p:embed/>
                </p:oleObj>
              </mc:Choice>
              <mc:Fallback>
                <p:oleObj name="Equation" r:id="rId8" imgW="1091880" imgH="31716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204" y="4986338"/>
                        <a:ext cx="1101725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65BA8018-5E53-4DC5-BE3D-324CFF448752}"/>
              </a:ext>
            </a:extLst>
          </p:cNvPr>
          <p:cNvSpPr txBox="1"/>
          <p:nvPr/>
        </p:nvSpPr>
        <p:spPr>
          <a:xfrm>
            <a:off x="395009" y="1101347"/>
            <a:ext cx="82917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0563" indent="-690563"/>
            <a:r>
              <a:rPr lang="en-US" sz="2200" dirty="0">
                <a:solidFill>
                  <a:srgbClr val="2C2CDC"/>
                </a:solidFill>
                <a:latin typeface="Verdana"/>
                <a:cs typeface="Verdana"/>
              </a:rPr>
              <a:t>(5) 	How much will 9 baseballs cost if 4 baseballs cost $10? Use the double number line to set up the equation. Use the cross-multiplication property to solve it.</a:t>
            </a:r>
            <a:endParaRPr lang="en-US" sz="2200" dirty="0">
              <a:latin typeface="Verdana"/>
              <a:cs typeface="Verdana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80DDCA2-37B0-48ED-8832-64B7774EF8E8}"/>
              </a:ext>
            </a:extLst>
          </p:cNvPr>
          <p:cNvSpPr txBox="1"/>
          <p:nvPr/>
        </p:nvSpPr>
        <p:spPr>
          <a:xfrm>
            <a:off x="2022522" y="5382129"/>
            <a:ext cx="1130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Verdana"/>
                <a:cs typeface="Verdana"/>
              </a:rPr>
              <a:t>22.5 = </a:t>
            </a:r>
            <a:r>
              <a:rPr lang="en-US" sz="1600" i="1" dirty="0">
                <a:solidFill>
                  <a:srgbClr val="FF0000"/>
                </a:solidFill>
                <a:latin typeface="Verdana"/>
                <a:cs typeface="Verdana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88463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6" grpId="0"/>
      <p:bldP spid="38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2762AD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800" dirty="0"/>
              <a:t>WHY DOES CROSS-MULTIPLICATION WORK?</a:t>
            </a:r>
          </a:p>
        </p:txBody>
      </p:sp>
      <p:pic>
        <p:nvPicPr>
          <p:cNvPr id="18" name="Picture 4" descr="C:\Users\user\AppData\Local\Microsoft\Windows\Temporary Internet Files\Content.IE5\WLEPIN1E\baseball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70876"/>
            <a:ext cx="1428183" cy="1393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056047"/>
            <a:ext cx="76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" indent="-640080"/>
            <a:r>
              <a:rPr lang="en-US" sz="2200" dirty="0">
                <a:solidFill>
                  <a:srgbClr val="000000"/>
                </a:solidFill>
                <a:latin typeface="Verdana"/>
                <a:cs typeface="Verdana"/>
              </a:rPr>
              <a:t>4 baseballs cost $10. How much will 9 balls cost?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127773" y="1596319"/>
            <a:ext cx="6102587" cy="1625810"/>
            <a:chOff x="1127773" y="1702165"/>
            <a:chExt cx="6102587" cy="1625810"/>
          </a:xfrm>
        </p:grpSpPr>
        <p:grpSp>
          <p:nvGrpSpPr>
            <p:cNvPr id="6" name="Group 5"/>
            <p:cNvGrpSpPr/>
            <p:nvPr/>
          </p:nvGrpSpPr>
          <p:grpSpPr>
            <a:xfrm>
              <a:off x="1127773" y="1865368"/>
              <a:ext cx="6102587" cy="1230404"/>
              <a:chOff x="1595725" y="0"/>
              <a:chExt cx="4575200" cy="914375"/>
            </a:xfrm>
          </p:grpSpPr>
          <p:sp>
            <p:nvSpPr>
              <p:cNvPr id="7" name="Text Box 24"/>
              <p:cNvSpPr txBox="1"/>
              <p:nvPr/>
            </p:nvSpPr>
            <p:spPr>
              <a:xfrm>
                <a:off x="1595725" y="119024"/>
                <a:ext cx="1187203" cy="669312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dirty="0">
                    <a:solidFill>
                      <a:srgbClr val="FF0000"/>
                    </a:solidFill>
                    <a:effectLst/>
                    <a:ea typeface="Times New Roman"/>
                    <a:cs typeface="Times New Roman"/>
                  </a:rPr>
                  <a:t>dollars</a:t>
                </a:r>
              </a:p>
              <a:p>
                <a:pPr marL="0" marR="0" algn="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dirty="0">
                    <a:solidFill>
                      <a:srgbClr val="00B050"/>
                    </a:solidFill>
                    <a:ea typeface="Times New Roman"/>
                    <a:cs typeface="Times New Roman"/>
                  </a:rPr>
                  <a:t># of baseballs</a:t>
                </a:r>
                <a:endParaRPr lang="en-US" dirty="0">
                  <a:solidFill>
                    <a:srgbClr val="00B050"/>
                  </a:solidFill>
                  <a:effectLst/>
                  <a:ea typeface="Times New Roman"/>
                  <a:cs typeface="Times New Roman"/>
                </a:endParaRPr>
              </a:p>
            </p:txBody>
          </p:sp>
          <p:sp>
            <p:nvSpPr>
              <p:cNvPr id="8" name="Text Box 25"/>
              <p:cNvSpPr txBox="1"/>
              <p:nvPr/>
            </p:nvSpPr>
            <p:spPr>
              <a:xfrm>
                <a:off x="2679404" y="0"/>
                <a:ext cx="3491521" cy="329609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1200150" algn="ctr"/>
                    <a:tab pos="2170113" algn="ctr"/>
                    <a:tab pos="3192463" algn="ctr"/>
                    <a:tab pos="4462463" algn="ctr"/>
                  </a:tabLst>
                </a:pPr>
                <a:r>
                  <a:rPr lang="en-US" sz="1600" dirty="0">
                    <a:effectLst/>
                    <a:latin typeface="Comic Sans MS"/>
                    <a:ea typeface="Times New Roman"/>
                    <a:cs typeface="Times New Roman"/>
                  </a:rPr>
                  <a:t>   </a:t>
                </a:r>
                <a:r>
                  <a:rPr lang="en-US" sz="1600" dirty="0">
                    <a:solidFill>
                      <a:srgbClr val="FF0000"/>
                    </a:solidFill>
                    <a:effectLst/>
                    <a:latin typeface="Comic Sans MS"/>
                    <a:ea typeface="Times New Roman"/>
                    <a:cs typeface="Times New Roman"/>
                  </a:rPr>
                  <a:t>0	1</a:t>
                </a:r>
                <a:r>
                  <a:rPr lang="en-US" sz="1600" dirty="0">
                    <a:solidFill>
                      <a:srgbClr val="FF0000"/>
                    </a:solidFill>
                    <a:latin typeface="Comic Sans MS"/>
                    <a:ea typeface="Times New Roman"/>
                    <a:cs typeface="Times New Roman"/>
                  </a:rPr>
                  <a:t>0	2</a:t>
                </a:r>
                <a:r>
                  <a:rPr lang="en-US" sz="1600" dirty="0">
                    <a:solidFill>
                      <a:srgbClr val="FF0000"/>
                    </a:solidFill>
                    <a:effectLst/>
                    <a:latin typeface="Comic Sans MS"/>
                    <a:ea typeface="Times New Roman"/>
                    <a:cs typeface="Times New Roman"/>
                  </a:rPr>
                  <a:t>0	30	            40                           </a:t>
                </a:r>
                <a:endParaRPr lang="en-US" sz="1600" dirty="0">
                  <a:solidFill>
                    <a:srgbClr val="FF0000"/>
                  </a:solidFill>
                  <a:effectLst/>
                  <a:ea typeface="Times New Roman"/>
                  <a:cs typeface="Times New Roman"/>
                </a:endParaRPr>
              </a:p>
            </p:txBody>
          </p:sp>
          <p:sp>
            <p:nvSpPr>
              <p:cNvPr id="9" name="Text Box 26"/>
              <p:cNvSpPr txBox="1"/>
              <p:nvPr/>
            </p:nvSpPr>
            <p:spPr>
              <a:xfrm>
                <a:off x="2690038" y="617412"/>
                <a:ext cx="3480887" cy="296963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228600" algn="ctr"/>
                    <a:tab pos="1200150" algn="ctr"/>
                    <a:tab pos="2170113" algn="ctr"/>
                    <a:tab pos="3192463" algn="ctr"/>
                    <a:tab pos="4179888" algn="ctr"/>
                  </a:tabLst>
                </a:pPr>
                <a:r>
                  <a:rPr lang="en-US" sz="1600" dirty="0">
                    <a:solidFill>
                      <a:srgbClr val="00B050"/>
                    </a:solidFill>
                    <a:effectLst/>
                    <a:latin typeface="Comic Sans MS"/>
                    <a:ea typeface="Times New Roman"/>
                    <a:cs typeface="Times New Roman"/>
                  </a:rPr>
                  <a:t>	0	4	</a:t>
                </a:r>
                <a:r>
                  <a:rPr lang="en-US" sz="1600" dirty="0">
                    <a:solidFill>
                      <a:srgbClr val="00B050"/>
                    </a:solidFill>
                    <a:latin typeface="Comic Sans MS"/>
                    <a:ea typeface="Times New Roman"/>
                    <a:cs typeface="Times New Roman"/>
                  </a:rPr>
                  <a:t>8</a:t>
                </a:r>
                <a:r>
                  <a:rPr lang="en-US" sz="1600" dirty="0">
                    <a:solidFill>
                      <a:srgbClr val="00B050"/>
                    </a:solidFill>
                    <a:effectLst/>
                    <a:latin typeface="Comic Sans MS"/>
                    <a:ea typeface="Times New Roman"/>
                    <a:cs typeface="Times New Roman"/>
                  </a:rPr>
                  <a:t>	12	            16           </a:t>
                </a:r>
                <a:endParaRPr lang="en-US" sz="1600" dirty="0">
                  <a:solidFill>
                    <a:srgbClr val="00B050"/>
                  </a:solidFill>
                  <a:effectLst/>
                  <a:ea typeface="Times New Roman"/>
                  <a:cs typeface="Times New Roman"/>
                </a:endParaRP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2923915" y="244549"/>
                <a:ext cx="3247009" cy="402590"/>
                <a:chOff x="-38" y="0"/>
                <a:chExt cx="3247009" cy="402590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>
                  <a:off x="744279" y="0"/>
                  <a:ext cx="0" cy="4025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AutoShape 1801"/>
                <p:cNvCxnSpPr>
                  <a:cxnSpLocks noChangeShapeType="1"/>
                </p:cNvCxnSpPr>
                <p:nvPr/>
              </p:nvCxnSpPr>
              <p:spPr bwMode="auto">
                <a:xfrm>
                  <a:off x="-38" y="85060"/>
                  <a:ext cx="3247009" cy="0"/>
                </a:xfrm>
                <a:prstGeom prst="straightConnector1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</p:cxnSp>
            <p:cxnSp>
              <p:nvCxnSpPr>
                <p:cNvPr id="13" name="AutoShape 1811"/>
                <p:cNvCxnSpPr>
                  <a:cxnSpLocks noChangeShapeType="1"/>
                </p:cNvCxnSpPr>
                <p:nvPr/>
              </p:nvCxnSpPr>
              <p:spPr bwMode="auto">
                <a:xfrm>
                  <a:off x="-38" y="329609"/>
                  <a:ext cx="3247009" cy="0"/>
                </a:xfrm>
                <a:prstGeom prst="straightConnector1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</p:cxnSp>
            <p:cxnSp>
              <p:nvCxnSpPr>
                <p:cNvPr id="14" name="Line 1802"/>
                <p:cNvCxnSpPr/>
                <p:nvPr/>
              </p:nvCxnSpPr>
              <p:spPr bwMode="auto">
                <a:xfrm>
                  <a:off x="0" y="31898"/>
                  <a:ext cx="0" cy="3644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</p:cxnSp>
            <p:cxnSp>
              <p:nvCxnSpPr>
                <p:cNvPr id="15" name="Line 1803"/>
                <p:cNvCxnSpPr/>
                <p:nvPr/>
              </p:nvCxnSpPr>
              <p:spPr bwMode="auto">
                <a:xfrm>
                  <a:off x="1477926" y="31898"/>
                  <a:ext cx="0" cy="3644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</p:cxnSp>
            <p:cxnSp>
              <p:nvCxnSpPr>
                <p:cNvPr id="16" name="Line 1804"/>
                <p:cNvCxnSpPr/>
                <p:nvPr/>
              </p:nvCxnSpPr>
              <p:spPr bwMode="auto">
                <a:xfrm>
                  <a:off x="2966484" y="31898"/>
                  <a:ext cx="0" cy="3644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2222205" y="0"/>
                  <a:ext cx="0" cy="4025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5" name="Straight Connector 24"/>
            <p:cNvCxnSpPr/>
            <p:nvPr/>
          </p:nvCxnSpPr>
          <p:spPr>
            <a:xfrm>
              <a:off x="5223306" y="2031404"/>
              <a:ext cx="0" cy="94100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991696" y="2945467"/>
              <a:ext cx="465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Verdana"/>
                  <a:cs typeface="Verdana"/>
                </a:rPr>
                <a:t>9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91696" y="1720968"/>
              <a:ext cx="465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i="1" dirty="0">
                  <a:latin typeface="Verdana"/>
                  <a:cs typeface="Verdana"/>
                </a:rPr>
                <a:t>x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3546906" y="1702165"/>
              <a:ext cx="685800" cy="154192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883226" y="1702165"/>
              <a:ext cx="685800" cy="16258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3221038" y="3331430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4800" imgH="557640" progId="Equation.DSMT4">
                  <p:embed/>
                </p:oleObj>
              </mc:Choice>
              <mc:Fallback>
                <p:oleObj name="Equation" r:id="rId4" imgW="694800" imgH="55764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8" y="3331430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2535238" y="4179888"/>
          <a:ext cx="2082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520560" progId="Equation.DSMT4">
                  <p:embed/>
                </p:oleObj>
              </mc:Choice>
              <mc:Fallback>
                <p:oleObj name="Equation" r:id="rId6" imgW="2082600" imgH="52056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4179888"/>
                        <a:ext cx="20828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2540000" y="4849813"/>
          <a:ext cx="2197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080" imgH="596880" progId="Equation.DSMT4">
                  <p:embed/>
                </p:oleObj>
              </mc:Choice>
              <mc:Fallback>
                <p:oleObj name="Equation" r:id="rId8" imgW="2197080" imgH="5968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4849813"/>
                        <a:ext cx="2197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5118848" y="4270336"/>
            <a:ext cx="3628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Verdana"/>
                <a:cs typeface="Verdana"/>
              </a:rPr>
              <a:t>Multiplication property of equality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18848" y="4979681"/>
            <a:ext cx="3238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Verdana"/>
                <a:cs typeface="Verdana"/>
              </a:rPr>
              <a:t>Multiplication property of 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18848" y="3447903"/>
            <a:ext cx="3238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Verdana"/>
                <a:cs typeface="Verdana"/>
              </a:rPr>
              <a:t>From the double number line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56F31A-B684-4DC1-8EE7-90589D20E3B5}"/>
              </a:ext>
            </a:extLst>
          </p:cNvPr>
          <p:cNvGrpSpPr/>
          <p:nvPr/>
        </p:nvGrpSpPr>
        <p:grpSpPr>
          <a:xfrm>
            <a:off x="2647544" y="2996621"/>
            <a:ext cx="5709805" cy="3548252"/>
            <a:chOff x="2647544" y="2996621"/>
            <a:chExt cx="5709805" cy="3548252"/>
          </a:xfrm>
        </p:grpSpPr>
        <p:sp>
          <p:nvSpPr>
            <p:cNvPr id="41" name="TextBox 40"/>
            <p:cNvSpPr txBox="1"/>
            <p:nvPr/>
          </p:nvSpPr>
          <p:spPr>
            <a:xfrm>
              <a:off x="5118848" y="5539505"/>
              <a:ext cx="32385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7030A0"/>
                  </a:solidFill>
                  <a:latin typeface="Verdana"/>
                  <a:cs typeface="Verdana"/>
                </a:rPr>
                <a:t>Cross-multiplication property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9218D06-CD6B-428D-A70A-AA1AB9719882}"/>
                </a:ext>
              </a:extLst>
            </p:cNvPr>
            <p:cNvGrpSpPr/>
            <p:nvPr/>
          </p:nvGrpSpPr>
          <p:grpSpPr>
            <a:xfrm>
              <a:off x="2647544" y="2996621"/>
              <a:ext cx="1887904" cy="3548252"/>
              <a:chOff x="2647544" y="2996621"/>
              <a:chExt cx="1887904" cy="3548252"/>
            </a:xfrm>
          </p:grpSpPr>
          <p:sp>
            <p:nvSpPr>
              <p:cNvPr id="44" name="Explosion 1 43"/>
              <p:cNvSpPr/>
              <p:nvPr/>
            </p:nvSpPr>
            <p:spPr>
              <a:xfrm>
                <a:off x="2647544" y="2996621"/>
                <a:ext cx="1869450" cy="1317393"/>
              </a:xfrm>
              <a:prstGeom prst="irregularSeal1">
                <a:avLst/>
              </a:prstGeom>
              <a:noFill/>
              <a:ln w="952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Explosion 1 45"/>
              <p:cNvSpPr/>
              <p:nvPr/>
            </p:nvSpPr>
            <p:spPr>
              <a:xfrm>
                <a:off x="2665998" y="5227480"/>
                <a:ext cx="1869450" cy="1317393"/>
              </a:xfrm>
              <a:prstGeom prst="irregularSeal1">
                <a:avLst/>
              </a:prstGeom>
              <a:noFill/>
              <a:ln w="952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524997B-5C89-4335-9EA4-766C81E94E72}"/>
                  </a:ext>
                </a:extLst>
              </p:cNvPr>
              <p:cNvSpPr txBox="1"/>
              <p:nvPr/>
            </p:nvSpPr>
            <p:spPr>
              <a:xfrm>
                <a:off x="2853178" y="5708782"/>
                <a:ext cx="142818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Verdana"/>
                    <a:cs typeface="Verdana"/>
                  </a:rPr>
                  <a:t>10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 panose="02040503050406030204" pitchFamily="18" charset="0"/>
                      </a:rPr>
                      <m:t>•</m:t>
                    </m:r>
                  </m:oMath>
                </a14:m>
                <a:r>
                  <a:rPr lang="en-US" sz="1600" dirty="0">
                    <a:solidFill>
                      <a:srgbClr val="00B050"/>
                    </a:solidFill>
                    <a:latin typeface="Verdana"/>
                    <a:cs typeface="Verdana"/>
                  </a:rPr>
                  <a:t>9 </a:t>
                </a:r>
                <a:r>
                  <a:rPr lang="en-US" sz="1600" dirty="0">
                    <a:latin typeface="Verdana"/>
                    <a:cs typeface="Verdana"/>
                  </a:rPr>
                  <a:t>= </a:t>
                </a:r>
                <a:r>
                  <a:rPr lang="en-US" sz="1600" dirty="0">
                    <a:solidFill>
                      <a:srgbClr val="00B050"/>
                    </a:solidFill>
                    <a:latin typeface="Verdana"/>
                    <a:cs typeface="Verdana"/>
                  </a:rPr>
                  <a:t>4</a:t>
                </a:r>
                <a:r>
                  <a:rPr lang="en-US" sz="1600" i="1" dirty="0">
                    <a:solidFill>
                      <a:srgbClr val="FF0000"/>
                    </a:solidFill>
                    <a:latin typeface="Verdana"/>
                    <a:cs typeface="Verdana"/>
                  </a:rPr>
                  <a:t>x</a:t>
                </a:r>
                <a:endParaRPr lang="en-US" sz="1600" i="1" dirty="0">
                  <a:latin typeface="Verdana"/>
                  <a:cs typeface="Verdana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524997B-5C89-4335-9EA4-766C81E94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3178" y="5708782"/>
                <a:ext cx="1428183" cy="338554"/>
              </a:xfrm>
              <a:prstGeom prst="rect">
                <a:avLst/>
              </a:prstGeom>
              <a:blipFill>
                <a:blip r:embed="rId11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809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5" grpId="0"/>
      <p:bldP spid="36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MathLinks Template</Template>
  <TotalTime>1544</TotalTime>
  <Words>487</Words>
  <Application>Microsoft Macintosh PowerPoint</Application>
  <PresentationFormat>On-screen Show (4:3)</PresentationFormat>
  <Paragraphs>69</Paragraphs>
  <Slides>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 Math</vt:lpstr>
      <vt:lpstr>Comic Sans MS</vt:lpstr>
      <vt:lpstr>Verdana</vt:lpstr>
      <vt:lpstr>MathLinks Template</vt:lpstr>
      <vt:lpstr>Equation</vt:lpstr>
      <vt:lpstr>DOUBLE NUMBER LINES AND EQUATIONS</vt:lpstr>
      <vt:lpstr>RELATIONSHIP 1</vt:lpstr>
      <vt:lpstr>RELATIONSHIP 2</vt:lpstr>
      <vt:lpstr>RELATIONSHIP 3</vt:lpstr>
      <vt:lpstr>USING THE CROSS-MULTIPLICATION PROPERTY</vt:lpstr>
      <vt:lpstr>WHY DOES CROSS-MULTIPLICATION WORK?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S7-3.3 Double Number Lines and Equations</dc:title>
  <dc:subject/>
  <dc:creator>Center for Mathematics and Teaching</dc:creator>
  <cp:keywords/>
  <dc:description/>
  <cp:lastModifiedBy>Cary Matthews</cp:lastModifiedBy>
  <cp:revision>97</cp:revision>
  <dcterms:created xsi:type="dcterms:W3CDTF">2019-03-08T03:24:34Z</dcterms:created>
  <dcterms:modified xsi:type="dcterms:W3CDTF">2023-07-05T16:54:24Z</dcterms:modified>
  <cp:category/>
</cp:coreProperties>
</file>