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2762AD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582" autoAdjust="0"/>
  </p:normalViewPr>
  <p:slideViewPr>
    <p:cSldViewPr snapToGrid="0" snapToObject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1161C-AFCC-4141-93A9-6068CEC8D7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983799-3934-5541-B2BA-D5411D4261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75" y="283784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LENGTH AND AREA PATTERNS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9B02C-99DE-488A-A8D6-532A6679D093}"/>
              </a:ext>
            </a:extLst>
          </p:cNvPr>
          <p:cNvSpPr txBox="1"/>
          <p:nvPr/>
        </p:nvSpPr>
        <p:spPr>
          <a:xfrm>
            <a:off x="562110" y="1087251"/>
            <a:ext cx="5991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Two different patterns are started below.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F4F25-91EF-45D8-B384-9B5CD7CFF62D}"/>
              </a:ext>
            </a:extLst>
          </p:cNvPr>
          <p:cNvSpPr txBox="1"/>
          <p:nvPr/>
        </p:nvSpPr>
        <p:spPr>
          <a:xfrm>
            <a:off x="504783" y="4681260"/>
            <a:ext cx="6693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AutoNum type="arabicParenBoth"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 each pattern. Draw Steps 4 and 5.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F6D026-EEBB-45F3-81C2-251BBE82B8BA}"/>
              </a:ext>
            </a:extLst>
          </p:cNvPr>
          <p:cNvGrpSpPr/>
          <p:nvPr/>
        </p:nvGrpSpPr>
        <p:grpSpPr>
          <a:xfrm>
            <a:off x="560016" y="2322619"/>
            <a:ext cx="1408545" cy="1662578"/>
            <a:chOff x="431141" y="1929651"/>
            <a:chExt cx="1408545" cy="16625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362A00-97F3-478A-848C-92FCC46E077D}"/>
                </a:ext>
              </a:extLst>
            </p:cNvPr>
            <p:cNvSpPr txBox="1"/>
            <p:nvPr/>
          </p:nvSpPr>
          <p:spPr>
            <a:xfrm>
              <a:off x="431141" y="1929651"/>
              <a:ext cx="1408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Pattern 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EFD6CD-98DD-40A5-8F20-0C9555AD2A87}"/>
                </a:ext>
              </a:extLst>
            </p:cNvPr>
            <p:cNvSpPr txBox="1"/>
            <p:nvPr/>
          </p:nvSpPr>
          <p:spPr>
            <a:xfrm>
              <a:off x="431141" y="3192119"/>
              <a:ext cx="1408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Pattern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7D012E-2959-496B-8A12-4A264CF00FFF}"/>
              </a:ext>
            </a:extLst>
          </p:cNvPr>
          <p:cNvGrpSpPr/>
          <p:nvPr/>
        </p:nvGrpSpPr>
        <p:grpSpPr>
          <a:xfrm>
            <a:off x="2303941" y="1846910"/>
            <a:ext cx="948949" cy="2397458"/>
            <a:chOff x="2175066" y="1453942"/>
            <a:chExt cx="948949" cy="23974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DC463C-556E-4AE2-A174-AAD52903BB6A}"/>
                </a:ext>
              </a:extLst>
            </p:cNvPr>
            <p:cNvSpPr txBox="1"/>
            <p:nvPr/>
          </p:nvSpPr>
          <p:spPr>
            <a:xfrm>
              <a:off x="2175066" y="1453942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675D2F-23A4-45C8-A5D7-A025C1C20D1E}"/>
                </a:ext>
              </a:extLst>
            </p:cNvPr>
            <p:cNvGrpSpPr/>
            <p:nvPr/>
          </p:nvGrpSpPr>
          <p:grpSpPr>
            <a:xfrm>
              <a:off x="2420940" y="1901106"/>
              <a:ext cx="457200" cy="1950294"/>
              <a:chOff x="2420940" y="1901106"/>
              <a:chExt cx="457200" cy="195029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742912A-F667-4333-B3E5-F4B8E5556164}"/>
                  </a:ext>
                </a:extLst>
              </p:cNvPr>
              <p:cNvGrpSpPr/>
              <p:nvPr/>
            </p:nvGrpSpPr>
            <p:grpSpPr>
              <a:xfrm>
                <a:off x="2420940" y="2932949"/>
                <a:ext cx="457200" cy="918451"/>
                <a:chOff x="2468365" y="2052891"/>
                <a:chExt cx="457200" cy="918451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3B0B655-82B6-44CA-9452-0179EBA9337D}"/>
                    </a:ext>
                  </a:extLst>
                </p:cNvPr>
                <p:cNvSpPr/>
                <p:nvPr/>
              </p:nvSpPr>
              <p:spPr>
                <a:xfrm>
                  <a:off x="2468365" y="2052891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4048389-7A20-4C42-8082-15C9899E2AFF}"/>
                    </a:ext>
                  </a:extLst>
                </p:cNvPr>
                <p:cNvSpPr/>
                <p:nvPr/>
              </p:nvSpPr>
              <p:spPr>
                <a:xfrm>
                  <a:off x="2468365" y="2514142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546A28-E268-4285-B80B-8879226E574B}"/>
                  </a:ext>
                </a:extLst>
              </p:cNvPr>
              <p:cNvSpPr/>
              <p:nvPr/>
            </p:nvSpPr>
            <p:spPr>
              <a:xfrm>
                <a:off x="2420940" y="190110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55A46F-3966-4DB2-B913-48F92E52E390}"/>
              </a:ext>
            </a:extLst>
          </p:cNvPr>
          <p:cNvGrpSpPr/>
          <p:nvPr/>
        </p:nvGrpSpPr>
        <p:grpSpPr>
          <a:xfrm>
            <a:off x="3435603" y="1846910"/>
            <a:ext cx="948949" cy="2401028"/>
            <a:chOff x="3306728" y="1453942"/>
            <a:chExt cx="948949" cy="24010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C6B1D3-CE8E-4B7E-AB88-5AE1A7BAF530}"/>
                </a:ext>
              </a:extLst>
            </p:cNvPr>
            <p:cNvSpPr txBox="1"/>
            <p:nvPr/>
          </p:nvSpPr>
          <p:spPr>
            <a:xfrm>
              <a:off x="3306728" y="1453942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92B3B9-8F2E-4FA1-AABB-96154E494643}"/>
                </a:ext>
              </a:extLst>
            </p:cNvPr>
            <p:cNvGrpSpPr/>
            <p:nvPr/>
          </p:nvGrpSpPr>
          <p:grpSpPr>
            <a:xfrm>
              <a:off x="3312372" y="1901106"/>
              <a:ext cx="914400" cy="457200"/>
              <a:chOff x="641362" y="2506158"/>
              <a:chExt cx="914400" cy="4572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364D2B-1FD2-44AA-ADB7-18CE4CEB1261}"/>
                  </a:ext>
                </a:extLst>
              </p:cNvPr>
              <p:cNvSpPr/>
              <p:nvPr/>
            </p:nvSpPr>
            <p:spPr>
              <a:xfrm>
                <a:off x="641362" y="2506158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44A1A0C-E633-4F87-B425-C29BAE7BA106}"/>
                  </a:ext>
                </a:extLst>
              </p:cNvPr>
              <p:cNvSpPr/>
              <p:nvPr/>
            </p:nvSpPr>
            <p:spPr>
              <a:xfrm>
                <a:off x="1098562" y="2506158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6AFEBC-DF35-4344-BBAA-30E8C562773A}"/>
                </a:ext>
              </a:extLst>
            </p:cNvPr>
            <p:cNvGrpSpPr/>
            <p:nvPr/>
          </p:nvGrpSpPr>
          <p:grpSpPr>
            <a:xfrm>
              <a:off x="3312372" y="2932949"/>
              <a:ext cx="906306" cy="922021"/>
              <a:chOff x="3268566" y="2986265"/>
              <a:chExt cx="906306" cy="92202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631316-2F09-40F9-9525-36BBAEED5798}"/>
                  </a:ext>
                </a:extLst>
              </p:cNvPr>
              <p:cNvSpPr/>
              <p:nvPr/>
            </p:nvSpPr>
            <p:spPr>
              <a:xfrm>
                <a:off x="3268566" y="345108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D354267-D879-4310-8825-3453A1DA6D5F}"/>
                  </a:ext>
                </a:extLst>
              </p:cNvPr>
              <p:cNvSpPr/>
              <p:nvPr/>
            </p:nvSpPr>
            <p:spPr>
              <a:xfrm>
                <a:off x="3717672" y="2986265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D3F1B5-B2CE-4853-9710-B8B4BC646A34}"/>
                  </a:ext>
                </a:extLst>
              </p:cNvPr>
              <p:cNvSpPr/>
              <p:nvPr/>
            </p:nvSpPr>
            <p:spPr>
              <a:xfrm>
                <a:off x="3268566" y="2986265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974DEA-E502-4549-9FB5-18FE7C6F327B}"/>
                  </a:ext>
                </a:extLst>
              </p:cNvPr>
              <p:cNvSpPr/>
              <p:nvPr/>
            </p:nvSpPr>
            <p:spPr>
              <a:xfrm>
                <a:off x="3717672" y="345108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2E1C6E5-5844-437C-9AAD-CC6E957529D2}"/>
              </a:ext>
            </a:extLst>
          </p:cNvPr>
          <p:cNvGrpSpPr/>
          <p:nvPr/>
        </p:nvGrpSpPr>
        <p:grpSpPr>
          <a:xfrm>
            <a:off x="4813987" y="1846910"/>
            <a:ext cx="1370966" cy="2401028"/>
            <a:chOff x="4685112" y="1453942"/>
            <a:chExt cx="1370966" cy="24010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D4D2E9-D297-45BD-9BEA-927CC46296E3}"/>
                </a:ext>
              </a:extLst>
            </p:cNvPr>
            <p:cNvSpPr txBox="1"/>
            <p:nvPr/>
          </p:nvSpPr>
          <p:spPr>
            <a:xfrm>
              <a:off x="4904476" y="1453942"/>
              <a:ext cx="1040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3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08C77F-6D6B-4817-9036-D88A5DB584F2}"/>
                </a:ext>
              </a:extLst>
            </p:cNvPr>
            <p:cNvGrpSpPr/>
            <p:nvPr/>
          </p:nvGrpSpPr>
          <p:grpSpPr>
            <a:xfrm>
              <a:off x="4685112" y="1901106"/>
              <a:ext cx="1370966" cy="457200"/>
              <a:chOff x="632760" y="3419770"/>
              <a:chExt cx="1370966" cy="4572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870735B-6D04-4770-9EC8-B6C183410EF6}"/>
                  </a:ext>
                </a:extLst>
              </p:cNvPr>
              <p:cNvSpPr/>
              <p:nvPr/>
            </p:nvSpPr>
            <p:spPr>
              <a:xfrm>
                <a:off x="1546526" y="341977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59C672-0E76-452B-B116-EF774F62E288}"/>
                  </a:ext>
                </a:extLst>
              </p:cNvPr>
              <p:cNvSpPr/>
              <p:nvPr/>
            </p:nvSpPr>
            <p:spPr>
              <a:xfrm>
                <a:off x="632760" y="341977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D07092-C514-460B-A4D3-A11241C828DC}"/>
                  </a:ext>
                </a:extLst>
              </p:cNvPr>
              <p:cNvSpPr/>
              <p:nvPr/>
            </p:nvSpPr>
            <p:spPr>
              <a:xfrm>
                <a:off x="1089960" y="341977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C3AE65-39F4-47C2-AC1F-C500258626A6}"/>
                </a:ext>
              </a:extLst>
            </p:cNvPr>
            <p:cNvGrpSpPr/>
            <p:nvPr/>
          </p:nvGrpSpPr>
          <p:grpSpPr>
            <a:xfrm>
              <a:off x="4685112" y="2930111"/>
              <a:ext cx="1363563" cy="924859"/>
              <a:chOff x="2769198" y="4342994"/>
              <a:chExt cx="1363563" cy="92485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10951C3-4AA0-4D92-B1AB-A5659BAC06C4}"/>
                  </a:ext>
                </a:extLst>
              </p:cNvPr>
              <p:cNvGrpSpPr/>
              <p:nvPr/>
            </p:nvGrpSpPr>
            <p:grpSpPr>
              <a:xfrm>
                <a:off x="2769198" y="4342994"/>
                <a:ext cx="910953" cy="924859"/>
                <a:chOff x="3268566" y="2983427"/>
                <a:chExt cx="910953" cy="92485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3CF37D5-3325-4E2A-8B8A-757449362B91}"/>
                    </a:ext>
                  </a:extLst>
                </p:cNvPr>
                <p:cNvSpPr/>
                <p:nvPr/>
              </p:nvSpPr>
              <p:spPr>
                <a:xfrm>
                  <a:off x="3269708" y="3451086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E0F288-474E-44F0-A247-9432DCA4A1FD}"/>
                    </a:ext>
                  </a:extLst>
                </p:cNvPr>
                <p:cNvSpPr/>
                <p:nvPr/>
              </p:nvSpPr>
              <p:spPr>
                <a:xfrm>
                  <a:off x="3721748" y="298342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B8A74C5-73A6-4FCE-86D1-F63F7C4A7929}"/>
                    </a:ext>
                  </a:extLst>
                </p:cNvPr>
                <p:cNvSpPr/>
                <p:nvPr/>
              </p:nvSpPr>
              <p:spPr>
                <a:xfrm>
                  <a:off x="3268566" y="298342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469138B-B659-46F5-A23C-DCFB11CABC19}"/>
                    </a:ext>
                  </a:extLst>
                </p:cNvPr>
                <p:cNvSpPr/>
                <p:nvPr/>
              </p:nvSpPr>
              <p:spPr>
                <a:xfrm>
                  <a:off x="3722319" y="3451086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A294F7D-91C5-4F53-BE2F-F4F5EA569EE2}"/>
                  </a:ext>
                </a:extLst>
              </p:cNvPr>
              <p:cNvGrpSpPr/>
              <p:nvPr/>
            </p:nvGrpSpPr>
            <p:grpSpPr>
              <a:xfrm>
                <a:off x="3675561" y="4342994"/>
                <a:ext cx="457200" cy="924859"/>
                <a:chOff x="2451117" y="2042843"/>
                <a:chExt cx="457200" cy="92485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A6D682B-5442-455C-BCF2-75291EF110C3}"/>
                    </a:ext>
                  </a:extLst>
                </p:cNvPr>
                <p:cNvSpPr/>
                <p:nvPr/>
              </p:nvSpPr>
              <p:spPr>
                <a:xfrm>
                  <a:off x="2451117" y="2042843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E150912-171B-4532-B10F-9A72CD77BF55}"/>
                    </a:ext>
                  </a:extLst>
                </p:cNvPr>
                <p:cNvSpPr/>
                <p:nvPr/>
              </p:nvSpPr>
              <p:spPr>
                <a:xfrm>
                  <a:off x="2451117" y="2510502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632F5-CBD5-42E5-AA9A-B74C9A49C2AF}"/>
              </a:ext>
            </a:extLst>
          </p:cNvPr>
          <p:cNvGrpSpPr/>
          <p:nvPr/>
        </p:nvGrpSpPr>
        <p:grpSpPr>
          <a:xfrm>
            <a:off x="6704244" y="1563651"/>
            <a:ext cx="2111431" cy="1559098"/>
            <a:chOff x="6575369" y="1027808"/>
            <a:chExt cx="2111431" cy="15590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8BC58A-3990-4A78-A53A-913D50859C96}"/>
                </a:ext>
              </a:extLst>
            </p:cNvPr>
            <p:cNvSpPr/>
            <p:nvPr/>
          </p:nvSpPr>
          <p:spPr>
            <a:xfrm>
              <a:off x="7423656" y="212970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1A1431-3CDF-4C71-A0CC-DBE016577AAA}"/>
                </a:ext>
              </a:extLst>
            </p:cNvPr>
            <p:cNvSpPr txBox="1"/>
            <p:nvPr/>
          </p:nvSpPr>
          <p:spPr>
            <a:xfrm>
              <a:off x="6575369" y="1027808"/>
              <a:ext cx="2111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This is a </a:t>
              </a:r>
            </a:p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1 x 1 square</a:t>
              </a:r>
            </a:p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(a unit square)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A580832-9CDF-4868-8F4C-CCA049800213}"/>
              </a:ext>
            </a:extLst>
          </p:cNvPr>
          <p:cNvSpPr txBox="1"/>
          <p:nvPr/>
        </p:nvSpPr>
        <p:spPr>
          <a:xfrm>
            <a:off x="1295400" y="5444892"/>
            <a:ext cx="7048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quantities in these patterns are changing?</a:t>
            </a:r>
          </a:p>
        </p:txBody>
      </p:sp>
    </p:spTree>
    <p:extLst>
      <p:ext uri="{BB962C8B-B14F-4D97-AF65-F5344CB8AC3E}">
        <p14:creationId xmlns:p14="http://schemas.microsoft.com/office/powerpoint/2010/main" val="36201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AREA: TABLES, RULES, RATIOS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39634" y="4476055"/>
            <a:ext cx="7400439" cy="9446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9913" indent="-566738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(2) Fill in the table with the areas for each step. Try to generalize Step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an algebraic rule.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53670"/>
              </p:ext>
            </p:extLst>
          </p:nvPr>
        </p:nvGraphicFramePr>
        <p:xfrm>
          <a:off x="914400" y="1204741"/>
          <a:ext cx="4846320" cy="30113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422948175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21287072"/>
                    </a:ext>
                  </a:extLst>
                </a:gridCol>
              </a:tblGrid>
              <a:tr h="4127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 (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559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  <a:tr h="1110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6913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D362930-EBA6-4438-A3E4-28429E8D9CDA}"/>
              </a:ext>
            </a:extLst>
          </p:cNvPr>
          <p:cNvGrpSpPr/>
          <p:nvPr/>
        </p:nvGrpSpPr>
        <p:grpSpPr>
          <a:xfrm>
            <a:off x="2020647" y="1562365"/>
            <a:ext cx="2574273" cy="658640"/>
            <a:chOff x="1872057" y="1562365"/>
            <a:chExt cx="2574273" cy="6586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8E4DB-7702-46E0-B14B-6F946C6E18B9}"/>
                </a:ext>
              </a:extLst>
            </p:cNvPr>
            <p:cNvSpPr txBox="1"/>
            <p:nvPr/>
          </p:nvSpPr>
          <p:spPr>
            <a:xfrm>
              <a:off x="1872057" y="1574674"/>
              <a:ext cx="1258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1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BED689B-2B09-4662-8304-27993392171F}"/>
                </a:ext>
              </a:extLst>
            </p:cNvPr>
            <p:cNvSpPr txBox="1"/>
            <p:nvPr/>
          </p:nvSpPr>
          <p:spPr>
            <a:xfrm>
              <a:off x="2986838" y="1562365"/>
              <a:ext cx="1459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2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6E2633-E0E7-47E4-B600-F727D005D19F}"/>
              </a:ext>
            </a:extLst>
          </p:cNvPr>
          <p:cNvGrpSpPr/>
          <p:nvPr/>
        </p:nvGrpSpPr>
        <p:grpSpPr>
          <a:xfrm>
            <a:off x="2378871" y="2170341"/>
            <a:ext cx="1733425" cy="372072"/>
            <a:chOff x="2378871" y="2170341"/>
            <a:chExt cx="1733425" cy="3720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FE4E0F-D50C-4662-B3CB-E77C2BB4681A}"/>
                </a:ext>
              </a:extLst>
            </p:cNvPr>
            <p:cNvSpPr txBox="1"/>
            <p:nvPr/>
          </p:nvSpPr>
          <p:spPr>
            <a:xfrm flipH="1">
              <a:off x="2378871" y="2173081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EE9505-7A8E-4E46-BB8E-271B5B002AE8}"/>
                </a:ext>
              </a:extLst>
            </p:cNvPr>
            <p:cNvSpPr txBox="1"/>
            <p:nvPr/>
          </p:nvSpPr>
          <p:spPr>
            <a:xfrm>
              <a:off x="3762211" y="2170341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2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4E78948-6CE5-469A-B618-055D90FCBECE}"/>
              </a:ext>
            </a:extLst>
          </p:cNvPr>
          <p:cNvSpPr txBox="1"/>
          <p:nvPr/>
        </p:nvSpPr>
        <p:spPr>
          <a:xfrm>
            <a:off x="4841850" y="2180578"/>
            <a:ext cx="62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1: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4CA099-A517-4531-BEC3-A189C4928E2C}"/>
              </a:ext>
            </a:extLst>
          </p:cNvPr>
          <p:cNvGrpSpPr/>
          <p:nvPr/>
        </p:nvGrpSpPr>
        <p:grpSpPr>
          <a:xfrm>
            <a:off x="339634" y="1583705"/>
            <a:ext cx="7178766" cy="4366768"/>
            <a:chOff x="339634" y="1583705"/>
            <a:chExt cx="7178766" cy="436676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8AA940-42BD-4B97-8FEC-3BBC95104B08}"/>
                </a:ext>
              </a:extLst>
            </p:cNvPr>
            <p:cNvSpPr txBox="1"/>
            <p:nvPr/>
          </p:nvSpPr>
          <p:spPr>
            <a:xfrm>
              <a:off x="4524605" y="1583705"/>
              <a:ext cx="117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Ratio</a:t>
              </a:r>
            </a:p>
            <a:p>
              <a:pPr algn="ctr"/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1: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101" name="Subtitle 2">
              <a:extLst>
                <a:ext uri="{FF2B5EF4-FFF2-40B4-BE49-F238E27FC236}">
                  <a16:creationId xmlns:a16="http://schemas.microsoft.com/office/drawing/2014/main" id="{537A5A03-F283-441A-89D7-E5B97B35DF49}"/>
                </a:ext>
              </a:extLst>
            </p:cNvPr>
            <p:cNvSpPr txBox="1">
              <a:spLocks/>
            </p:cNvSpPr>
            <p:nvPr/>
          </p:nvSpPr>
          <p:spPr>
            <a:xfrm>
              <a:off x="339634" y="5478163"/>
              <a:ext cx="7178766" cy="472310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569913" indent="-566738">
                <a:buNone/>
              </a:pPr>
              <a:r>
                <a:rPr lang="en-US" sz="22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(3)  </a:t>
              </a:r>
              <a:r>
                <a:rPr lang="en-US" sz="24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Write </a:t>
              </a:r>
              <a:r>
                <a:rPr lang="en-US" sz="24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</a:t>
              </a:r>
              <a:r>
                <a:rPr lang="en-US" sz="24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ratios of the areas for each step.</a:t>
              </a:r>
            </a:p>
          </p:txBody>
        </p:sp>
      </p:grpSp>
      <p:sp>
        <p:nvSpPr>
          <p:cNvPr id="102" name="Subtitle 2">
            <a:extLst>
              <a:ext uri="{FF2B5EF4-FFF2-40B4-BE49-F238E27FC236}">
                <a16:creationId xmlns:a16="http://schemas.microsoft.com/office/drawing/2014/main" id="{FCD07B94-BCAD-4D1B-85A2-DA58422250A8}"/>
              </a:ext>
            </a:extLst>
          </p:cNvPr>
          <p:cNvSpPr txBox="1">
            <a:spLocks/>
          </p:cNvSpPr>
          <p:nvPr/>
        </p:nvSpPr>
        <p:spPr>
          <a:xfrm>
            <a:off x="6299362" y="1644512"/>
            <a:ext cx="2067570" cy="223415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you create any equivalent ratios using values from the table?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0D993-4A14-43E6-AC83-4541969859F6}"/>
              </a:ext>
            </a:extLst>
          </p:cNvPr>
          <p:cNvGrpSpPr/>
          <p:nvPr/>
        </p:nvGrpSpPr>
        <p:grpSpPr>
          <a:xfrm>
            <a:off x="2377626" y="2509718"/>
            <a:ext cx="2041802" cy="1432970"/>
            <a:chOff x="2419187" y="2509718"/>
            <a:chExt cx="2041802" cy="14329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601E1-84F1-4544-A3CD-BF3B22B27484}"/>
                </a:ext>
              </a:extLst>
            </p:cNvPr>
            <p:cNvSpPr txBox="1"/>
            <p:nvPr/>
          </p:nvSpPr>
          <p:spPr>
            <a:xfrm>
              <a:off x="2419187" y="2509718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2                        4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4FCFEE-8691-43F6-9D08-8565B0EA2AAD}"/>
                </a:ext>
              </a:extLst>
            </p:cNvPr>
            <p:cNvSpPr txBox="1"/>
            <p:nvPr/>
          </p:nvSpPr>
          <p:spPr>
            <a:xfrm>
              <a:off x="2419187" y="2864264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3                        6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95C328-5D04-4DB8-A561-C420F7DDD7F2}"/>
                </a:ext>
              </a:extLst>
            </p:cNvPr>
            <p:cNvSpPr txBox="1"/>
            <p:nvPr/>
          </p:nvSpPr>
          <p:spPr>
            <a:xfrm>
              <a:off x="2419187" y="3218810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4                        8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578B20-0992-4596-894F-E09EA631C9E8}"/>
                </a:ext>
              </a:extLst>
            </p:cNvPr>
            <p:cNvSpPr txBox="1"/>
            <p:nvPr/>
          </p:nvSpPr>
          <p:spPr>
            <a:xfrm>
              <a:off x="2419187" y="3573356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5                       10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C65972-9392-4933-8A5F-0E16C752BC48}"/>
              </a:ext>
            </a:extLst>
          </p:cNvPr>
          <p:cNvSpPr txBox="1"/>
          <p:nvPr/>
        </p:nvSpPr>
        <p:spPr>
          <a:xfrm>
            <a:off x="2377626" y="3894905"/>
            <a:ext cx="20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n  </a:t>
            </a:r>
            <a:r>
              <a:rPr lang="en-US" dirty="0">
                <a:solidFill>
                  <a:srgbClr val="7030A0"/>
                </a:solidFill>
              </a:rPr>
              <a:t>                     2</a:t>
            </a:r>
            <a:r>
              <a:rPr lang="en-US" i="1" dirty="0">
                <a:solidFill>
                  <a:srgbClr val="7030A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767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7" grpId="0"/>
      <p:bldP spid="10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6" y="236835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AREA: GRAPHS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81119" y="1046274"/>
            <a:ext cx="6880293" cy="4873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(4) Create a graph using coordinates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1,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2)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E7F1A8-8747-49B3-A8DB-C33D4A33B5EF}"/>
              </a:ext>
            </a:extLst>
          </p:cNvPr>
          <p:cNvGrpSpPr/>
          <p:nvPr/>
        </p:nvGrpSpPr>
        <p:grpSpPr>
          <a:xfrm>
            <a:off x="4529811" y="1967749"/>
            <a:ext cx="2651760" cy="3750777"/>
            <a:chOff x="6815598" y="1768383"/>
            <a:chExt cx="1494698" cy="2290173"/>
          </a:xfrm>
        </p:grpSpPr>
        <p:sp>
          <p:nvSpPr>
            <p:cNvPr id="30" name="Straight Connector 2047">
              <a:extLst>
                <a:ext uri="{FF2B5EF4-FFF2-40B4-BE49-F238E27FC236}">
                  <a16:creationId xmlns:a16="http://schemas.microsoft.com/office/drawing/2014/main" id="{48B017C8-D93E-4F6F-9502-6BC34A5F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2048">
              <a:extLst>
                <a:ext uri="{FF2B5EF4-FFF2-40B4-BE49-F238E27FC236}">
                  <a16:creationId xmlns:a16="http://schemas.microsoft.com/office/drawing/2014/main" id="{01C86BCC-9AD8-4488-A771-9C4B1C5C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24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2049">
              <a:extLst>
                <a:ext uri="{FF2B5EF4-FFF2-40B4-BE49-F238E27FC236}">
                  <a16:creationId xmlns:a16="http://schemas.microsoft.com/office/drawing/2014/main" id="{AD6F8B05-4E42-41C4-87AC-1C7C06521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9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2050">
              <a:extLst>
                <a:ext uri="{FF2B5EF4-FFF2-40B4-BE49-F238E27FC236}">
                  <a16:creationId xmlns:a16="http://schemas.microsoft.com/office/drawing/2014/main" id="{7BE66108-1C32-4F47-A73A-ABD533B3A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183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2051">
              <a:extLst>
                <a:ext uri="{FF2B5EF4-FFF2-40B4-BE49-F238E27FC236}">
                  <a16:creationId xmlns:a16="http://schemas.microsoft.com/office/drawing/2014/main" id="{30ED12CF-FCD2-4187-9F75-4C65B80C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98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2052">
              <a:extLst>
                <a:ext uri="{FF2B5EF4-FFF2-40B4-BE49-F238E27FC236}">
                  <a16:creationId xmlns:a16="http://schemas.microsoft.com/office/drawing/2014/main" id="{A1CB20EF-4708-4F6B-8AF7-CC1AC26F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2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2051">
              <a:extLst>
                <a:ext uri="{FF2B5EF4-FFF2-40B4-BE49-F238E27FC236}">
                  <a16:creationId xmlns:a16="http://schemas.microsoft.com/office/drawing/2014/main" id="{802DCB0D-CA82-42C2-9761-18AECF2E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6283" y="185485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2031">
              <a:extLst>
                <a:ext uri="{FF2B5EF4-FFF2-40B4-BE49-F238E27FC236}">
                  <a16:creationId xmlns:a16="http://schemas.microsoft.com/office/drawing/2014/main" id="{A545B8E8-A963-4C6E-BC68-C128627F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184727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2034">
              <a:extLst>
                <a:ext uri="{FF2B5EF4-FFF2-40B4-BE49-F238E27FC236}">
                  <a16:creationId xmlns:a16="http://schemas.microsoft.com/office/drawing/2014/main" id="{5E83C0FC-5BEB-4AF7-AA7E-3231524E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066851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2035">
              <a:extLst>
                <a:ext uri="{FF2B5EF4-FFF2-40B4-BE49-F238E27FC236}">
                  <a16:creationId xmlns:a16="http://schemas.microsoft.com/office/drawing/2014/main" id="{E90235E2-0610-49F1-9C26-ABEA13E89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286430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2036">
              <a:extLst>
                <a:ext uri="{FF2B5EF4-FFF2-40B4-BE49-F238E27FC236}">
                  <a16:creationId xmlns:a16="http://schemas.microsoft.com/office/drawing/2014/main" id="{C747519A-0C96-4DD2-B947-B7D2346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50614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2037">
              <a:extLst>
                <a:ext uri="{FF2B5EF4-FFF2-40B4-BE49-F238E27FC236}">
                  <a16:creationId xmlns:a16="http://schemas.microsoft.com/office/drawing/2014/main" id="{BE4A81E4-4145-4A19-A16A-8434C340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725722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2038">
              <a:extLst>
                <a:ext uri="{FF2B5EF4-FFF2-40B4-BE49-F238E27FC236}">
                  <a16:creationId xmlns:a16="http://schemas.microsoft.com/office/drawing/2014/main" id="{18A5BA0C-2EAD-4D52-910D-2F6D02914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955827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2039">
              <a:extLst>
                <a:ext uri="{FF2B5EF4-FFF2-40B4-BE49-F238E27FC236}">
                  <a16:creationId xmlns:a16="http://schemas.microsoft.com/office/drawing/2014/main" id="{5B630C2A-F8ED-4B0A-80E2-4325BC8E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6" y="317540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2040">
              <a:extLst>
                <a:ext uri="{FF2B5EF4-FFF2-40B4-BE49-F238E27FC236}">
                  <a16:creationId xmlns:a16="http://schemas.microsoft.com/office/drawing/2014/main" id="{D75B0FEB-F0CD-403B-955D-F72BE41A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394984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041">
              <a:extLst>
                <a:ext uri="{FF2B5EF4-FFF2-40B4-BE49-F238E27FC236}">
                  <a16:creationId xmlns:a16="http://schemas.microsoft.com/office/drawing/2014/main" id="{F21F0EA5-C9B9-4F0F-A2D7-DA338C18A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614698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traight Connector 2042">
              <a:extLst>
                <a:ext uri="{FF2B5EF4-FFF2-40B4-BE49-F238E27FC236}">
                  <a16:creationId xmlns:a16="http://schemas.microsoft.com/office/drawing/2014/main" id="{82C44E59-C420-4E30-A0AF-958B5D4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83427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043">
              <a:extLst>
                <a:ext uri="{FF2B5EF4-FFF2-40B4-BE49-F238E27FC236}">
                  <a16:creationId xmlns:a16="http://schemas.microsoft.com/office/drawing/2014/main" id="{17514B48-BEA7-4996-811E-E3159D2C6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4053855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traight Arrow Connector 2044">
              <a:extLst>
                <a:ext uri="{FF2B5EF4-FFF2-40B4-BE49-F238E27FC236}">
                  <a16:creationId xmlns:a16="http://schemas.microsoft.com/office/drawing/2014/main" id="{A5DDFFF8-79F5-4740-A456-70EBCC39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559" y="1768383"/>
              <a:ext cx="0" cy="2286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2045">
              <a:extLst>
                <a:ext uri="{FF2B5EF4-FFF2-40B4-BE49-F238E27FC236}">
                  <a16:creationId xmlns:a16="http://schemas.microsoft.com/office/drawing/2014/main" id="{6F3A21E8-7602-446D-921C-EC943DE9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598" y="4056155"/>
              <a:ext cx="149469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EA7191-F495-4F87-B679-B733872F4035}"/>
              </a:ext>
            </a:extLst>
          </p:cNvPr>
          <p:cNvGrpSpPr/>
          <p:nvPr/>
        </p:nvGrpSpPr>
        <p:grpSpPr>
          <a:xfrm>
            <a:off x="4232173" y="3048871"/>
            <a:ext cx="2556969" cy="3023859"/>
            <a:chOff x="4232173" y="3048871"/>
            <a:chExt cx="2556969" cy="302385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4253123-9565-48E8-94E8-EAF5CE18E95F}"/>
                </a:ext>
              </a:extLst>
            </p:cNvPr>
            <p:cNvGrpSpPr/>
            <p:nvPr/>
          </p:nvGrpSpPr>
          <p:grpSpPr>
            <a:xfrm>
              <a:off x="4799528" y="5757460"/>
              <a:ext cx="1989614" cy="315270"/>
              <a:chOff x="6911634" y="3851626"/>
              <a:chExt cx="1159060" cy="19446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D88FBA-70B2-463F-927F-F83BE435E02D}"/>
                  </a:ext>
                </a:extLst>
              </p:cNvPr>
              <p:cNvSpPr txBox="1"/>
              <p:nvPr/>
            </p:nvSpPr>
            <p:spPr>
              <a:xfrm>
                <a:off x="6911634" y="3851627"/>
                <a:ext cx="19327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BCE5D-5066-4F5B-BE70-D250BEAB6092}"/>
                  </a:ext>
                </a:extLst>
              </p:cNvPr>
              <p:cNvSpPr txBox="1"/>
              <p:nvPr/>
            </p:nvSpPr>
            <p:spPr>
              <a:xfrm>
                <a:off x="7153991" y="3851627"/>
                <a:ext cx="20614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F8F39A-7C6C-4184-A2FB-58EAC6431B06}"/>
                  </a:ext>
                </a:extLst>
              </p:cNvPr>
              <p:cNvSpPr txBox="1"/>
              <p:nvPr/>
            </p:nvSpPr>
            <p:spPr>
              <a:xfrm>
                <a:off x="7398951" y="3851627"/>
                <a:ext cx="193279" cy="19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A4E1F4-9C74-450D-B542-80399497346D}"/>
                  </a:ext>
                </a:extLst>
              </p:cNvPr>
              <p:cNvSpPr txBox="1"/>
              <p:nvPr/>
            </p:nvSpPr>
            <p:spPr>
              <a:xfrm>
                <a:off x="7621551" y="3856248"/>
                <a:ext cx="19327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99F2E2-2940-4692-B088-7FD9B81B1C19}"/>
                  </a:ext>
                </a:extLst>
              </p:cNvPr>
              <p:cNvSpPr txBox="1"/>
              <p:nvPr/>
            </p:nvSpPr>
            <p:spPr>
              <a:xfrm>
                <a:off x="7877415" y="3851626"/>
                <a:ext cx="19327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A79F17-1DFA-4D8F-8CCA-008D2B6989F2}"/>
                </a:ext>
              </a:extLst>
            </p:cNvPr>
            <p:cNvGrpSpPr/>
            <p:nvPr/>
          </p:nvGrpSpPr>
          <p:grpSpPr>
            <a:xfrm>
              <a:off x="4232173" y="3048871"/>
              <a:ext cx="381619" cy="2487336"/>
              <a:chOff x="6542259" y="2170497"/>
              <a:chExt cx="222314" cy="153425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FD7717-EC5A-425F-9684-7BA82E2CD34E}"/>
                  </a:ext>
                </a:extLst>
              </p:cNvPr>
              <p:cNvSpPr txBox="1"/>
              <p:nvPr/>
            </p:nvSpPr>
            <p:spPr>
              <a:xfrm>
                <a:off x="6545869" y="2367430"/>
                <a:ext cx="19829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4D698D8-AF2E-4D4E-B823-E91E113EED6C}"/>
                  </a:ext>
                </a:extLst>
              </p:cNvPr>
              <p:cNvSpPr txBox="1"/>
              <p:nvPr/>
            </p:nvSpPr>
            <p:spPr>
              <a:xfrm>
                <a:off x="6545868" y="3288633"/>
                <a:ext cx="176003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FE0E48-ADED-4FD8-B70B-FEA2C520A0BD}"/>
                  </a:ext>
                </a:extLst>
              </p:cNvPr>
              <p:cNvSpPr txBox="1"/>
              <p:nvPr/>
            </p:nvSpPr>
            <p:spPr>
              <a:xfrm>
                <a:off x="6545868" y="2838218"/>
                <a:ext cx="14540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51F98B-8CBC-4D4F-ACF0-35A8B8BF174A}"/>
                  </a:ext>
                </a:extLst>
              </p:cNvPr>
              <p:cNvSpPr txBox="1"/>
              <p:nvPr/>
            </p:nvSpPr>
            <p:spPr>
              <a:xfrm>
                <a:off x="6558571" y="3514908"/>
                <a:ext cx="181657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0E32C1-85F4-4090-81BE-4FE5B2FF9A34}"/>
                  </a:ext>
                </a:extLst>
              </p:cNvPr>
              <p:cNvSpPr txBox="1"/>
              <p:nvPr/>
            </p:nvSpPr>
            <p:spPr>
              <a:xfrm>
                <a:off x="6542259" y="3063197"/>
                <a:ext cx="22231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0487B4-6C53-4F35-B065-661CA16B390B}"/>
                  </a:ext>
                </a:extLst>
              </p:cNvPr>
              <p:cNvSpPr txBox="1"/>
              <p:nvPr/>
            </p:nvSpPr>
            <p:spPr>
              <a:xfrm>
                <a:off x="6547035" y="2612910"/>
                <a:ext cx="203308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133CAE6-6628-4A7E-92A9-82E416723560}"/>
                  </a:ext>
                </a:extLst>
              </p:cNvPr>
              <p:cNvSpPr txBox="1"/>
              <p:nvPr/>
            </p:nvSpPr>
            <p:spPr>
              <a:xfrm>
                <a:off x="6549843" y="2170497"/>
                <a:ext cx="19038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7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37030B-A2AA-4E2C-B997-DBA47FD06CE3}"/>
              </a:ext>
            </a:extLst>
          </p:cNvPr>
          <p:cNvGrpSpPr/>
          <p:nvPr/>
        </p:nvGrpSpPr>
        <p:grpSpPr>
          <a:xfrm>
            <a:off x="3853016" y="2947520"/>
            <a:ext cx="2988452" cy="3488644"/>
            <a:chOff x="3853016" y="2947520"/>
            <a:chExt cx="2988452" cy="348864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EF74CE-7DC0-47EC-804A-D82A2B252D6B}"/>
                </a:ext>
              </a:extLst>
            </p:cNvPr>
            <p:cNvSpPr txBox="1"/>
            <p:nvPr/>
          </p:nvSpPr>
          <p:spPr>
            <a:xfrm>
              <a:off x="4724054" y="6066832"/>
              <a:ext cx="2117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Area (Pattern 1)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D906E7-C298-4A72-845F-DD6357A84C79}"/>
                </a:ext>
              </a:extLst>
            </p:cNvPr>
            <p:cNvSpPr txBox="1"/>
            <p:nvPr/>
          </p:nvSpPr>
          <p:spPr>
            <a:xfrm rot="16200000">
              <a:off x="2948598" y="3851938"/>
              <a:ext cx="2178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Area (Pattern 2)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CD7CA46-0BB4-4CCB-BD41-F5FC3E4145EE}"/>
              </a:ext>
            </a:extLst>
          </p:cNvPr>
          <p:cNvSpPr txBox="1"/>
          <p:nvPr/>
        </p:nvSpPr>
        <p:spPr>
          <a:xfrm>
            <a:off x="4255079" y="1520365"/>
            <a:ext cx="31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 COMPARISONS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95048"/>
              </p:ext>
            </p:extLst>
          </p:nvPr>
        </p:nvGraphicFramePr>
        <p:xfrm>
          <a:off x="718548" y="1882591"/>
          <a:ext cx="1880866" cy="266589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4043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45017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469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63177C-D77E-451F-9EFF-5E926F484290}"/>
              </a:ext>
            </a:extLst>
          </p:cNvPr>
          <p:cNvCxnSpPr>
            <a:cxnSpLocks/>
          </p:cNvCxnSpPr>
          <p:nvPr/>
        </p:nvCxnSpPr>
        <p:spPr>
          <a:xfrm flipV="1">
            <a:off x="4539076" y="3161660"/>
            <a:ext cx="1452001" cy="253870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Subtitle 2">
            <a:extLst>
              <a:ext uri="{FF2B5EF4-FFF2-40B4-BE49-F238E27FC236}">
                <a16:creationId xmlns:a16="http://schemas.microsoft.com/office/drawing/2014/main" id="{E9B7E0F9-D4C5-4FDA-B42E-4ED99559E921}"/>
              </a:ext>
            </a:extLst>
          </p:cNvPr>
          <p:cNvSpPr txBox="1">
            <a:spLocks/>
          </p:cNvSpPr>
          <p:nvPr/>
        </p:nvSpPr>
        <p:spPr>
          <a:xfrm>
            <a:off x="7404735" y="2208824"/>
            <a:ext cx="1178216" cy="3957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Title?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46EA29F1-8FA3-4659-ADDA-EE943CC66579}"/>
              </a:ext>
            </a:extLst>
          </p:cNvPr>
          <p:cNvSpPr txBox="1">
            <a:spLocks/>
          </p:cNvSpPr>
          <p:nvPr/>
        </p:nvSpPr>
        <p:spPr>
          <a:xfrm>
            <a:off x="309379" y="5063274"/>
            <a:ext cx="3672568" cy="80740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think we should connect the points?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13D4BB-1EE4-483B-A211-070E92C110B0}"/>
              </a:ext>
            </a:extLst>
          </p:cNvPr>
          <p:cNvGrpSpPr/>
          <p:nvPr/>
        </p:nvGrpSpPr>
        <p:grpSpPr>
          <a:xfrm>
            <a:off x="4897909" y="3487821"/>
            <a:ext cx="919912" cy="1541669"/>
            <a:chOff x="4906400" y="3496386"/>
            <a:chExt cx="919912" cy="154166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358D8A-5775-4F0F-A70C-744A3ED286D3}"/>
                </a:ext>
              </a:extLst>
            </p:cNvPr>
            <p:cNvSpPr/>
            <p:nvPr/>
          </p:nvSpPr>
          <p:spPr>
            <a:xfrm>
              <a:off x="4906400" y="494661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673C14E-2995-40F4-9089-58F95547A69E}"/>
                </a:ext>
              </a:extLst>
            </p:cNvPr>
            <p:cNvSpPr/>
            <p:nvPr/>
          </p:nvSpPr>
          <p:spPr>
            <a:xfrm>
              <a:off x="5327624" y="42290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233044F-D123-41B5-9D6B-DA88FB8CC53C}"/>
                </a:ext>
              </a:extLst>
            </p:cNvPr>
            <p:cNvSpPr/>
            <p:nvPr/>
          </p:nvSpPr>
          <p:spPr>
            <a:xfrm>
              <a:off x="5734872" y="349638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ubtitle 2">
            <a:extLst>
              <a:ext uri="{FF2B5EF4-FFF2-40B4-BE49-F238E27FC236}">
                <a16:creationId xmlns:a16="http://schemas.microsoft.com/office/drawing/2014/main" id="{37FDD7B5-DE43-461A-BCAD-D6B862027BAD}"/>
              </a:ext>
            </a:extLst>
          </p:cNvPr>
          <p:cNvSpPr txBox="1">
            <a:spLocks/>
          </p:cNvSpPr>
          <p:nvPr/>
        </p:nvSpPr>
        <p:spPr>
          <a:xfrm>
            <a:off x="7336588" y="3185793"/>
            <a:ext cx="1314510" cy="4403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Labels?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422C63A9-6E72-4130-B7F5-91384FA43970}"/>
              </a:ext>
            </a:extLst>
          </p:cNvPr>
          <p:cNvSpPr txBox="1">
            <a:spLocks/>
          </p:cNvSpPr>
          <p:nvPr/>
        </p:nvSpPr>
        <p:spPr>
          <a:xfrm>
            <a:off x="7357783" y="4207363"/>
            <a:ext cx="1272121" cy="4635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Scale?</a:t>
            </a:r>
          </a:p>
        </p:txBody>
      </p:sp>
    </p:spTree>
    <p:extLst>
      <p:ext uri="{BB962C8B-B14F-4D97-AF65-F5344CB8AC3E}">
        <p14:creationId xmlns:p14="http://schemas.microsoft.com/office/powerpoint/2010/main" val="2700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PERIMETER: TABLES, RULES, RATIOS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39378" y="1055290"/>
            <a:ext cx="8229600" cy="79425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9913" indent="-566738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(5)  Fill in the table with the perimeters for each step. Try to generalize Step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an algebraic rule.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6866"/>
              </p:ext>
            </p:extLst>
          </p:nvPr>
        </p:nvGraphicFramePr>
        <p:xfrm>
          <a:off x="1201239" y="2110400"/>
          <a:ext cx="4846320" cy="29656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422948175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21287072"/>
                    </a:ext>
                  </a:extLst>
                </a:gridCol>
              </a:tblGrid>
              <a:tr h="4127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PERIMETER (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559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6913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E5765BD-8E06-43E5-BC5B-50447B537214}"/>
              </a:ext>
            </a:extLst>
          </p:cNvPr>
          <p:cNvGrpSpPr/>
          <p:nvPr/>
        </p:nvGrpSpPr>
        <p:grpSpPr>
          <a:xfrm>
            <a:off x="2226925" y="2478778"/>
            <a:ext cx="2568540" cy="646331"/>
            <a:chOff x="2226925" y="2478778"/>
            <a:chExt cx="2568540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8E4DB-7702-46E0-B14B-6F946C6E18B9}"/>
                </a:ext>
              </a:extLst>
            </p:cNvPr>
            <p:cNvSpPr txBox="1"/>
            <p:nvPr/>
          </p:nvSpPr>
          <p:spPr>
            <a:xfrm>
              <a:off x="2226925" y="2478778"/>
              <a:ext cx="128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1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BED689B-2B09-4662-8304-27993392171F}"/>
                </a:ext>
              </a:extLst>
            </p:cNvPr>
            <p:cNvSpPr txBox="1"/>
            <p:nvPr/>
          </p:nvSpPr>
          <p:spPr>
            <a:xfrm>
              <a:off x="3506695" y="2478778"/>
              <a:ext cx="128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2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8414E2-E16C-4A1C-9100-3E8B79332F17}"/>
              </a:ext>
            </a:extLst>
          </p:cNvPr>
          <p:cNvGrpSpPr/>
          <p:nvPr/>
        </p:nvGrpSpPr>
        <p:grpSpPr>
          <a:xfrm>
            <a:off x="2650771" y="3076451"/>
            <a:ext cx="1713739" cy="374171"/>
            <a:chOff x="2650771" y="3076451"/>
            <a:chExt cx="1713739" cy="37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FE4E0F-D50C-4662-B3CB-E77C2BB4681A}"/>
                </a:ext>
              </a:extLst>
            </p:cNvPr>
            <p:cNvSpPr txBox="1"/>
            <p:nvPr/>
          </p:nvSpPr>
          <p:spPr>
            <a:xfrm>
              <a:off x="2650771" y="3076451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EE9505-7A8E-4E46-BB8E-271B5B002AE8}"/>
                </a:ext>
              </a:extLst>
            </p:cNvPr>
            <p:cNvSpPr txBox="1"/>
            <p:nvPr/>
          </p:nvSpPr>
          <p:spPr>
            <a:xfrm>
              <a:off x="4014425" y="3081290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6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4E78948-6CE5-469A-B618-055D90FCBECE}"/>
              </a:ext>
            </a:extLst>
          </p:cNvPr>
          <p:cNvSpPr txBox="1"/>
          <p:nvPr/>
        </p:nvSpPr>
        <p:spPr>
          <a:xfrm>
            <a:off x="4863240" y="3090030"/>
            <a:ext cx="149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4: 6  or 2:3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AF6CD-46F6-4A17-B98E-E9A0B007337E}"/>
              </a:ext>
            </a:extLst>
          </p:cNvPr>
          <p:cNvGrpSpPr/>
          <p:nvPr/>
        </p:nvGrpSpPr>
        <p:grpSpPr>
          <a:xfrm>
            <a:off x="339378" y="2503161"/>
            <a:ext cx="7330476" cy="3337850"/>
            <a:chOff x="339378" y="2503161"/>
            <a:chExt cx="7330476" cy="333785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8AA940-42BD-4B97-8FEC-3BBC95104B08}"/>
                </a:ext>
              </a:extLst>
            </p:cNvPr>
            <p:cNvSpPr txBox="1"/>
            <p:nvPr/>
          </p:nvSpPr>
          <p:spPr>
            <a:xfrm>
              <a:off x="4767997" y="2503161"/>
              <a:ext cx="12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Ratio</a:t>
              </a:r>
            </a:p>
            <a:p>
              <a:pPr algn="ctr"/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1: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Subtitle 2">
              <a:extLst>
                <a:ext uri="{FF2B5EF4-FFF2-40B4-BE49-F238E27FC236}">
                  <a16:creationId xmlns:a16="http://schemas.microsoft.com/office/drawing/2014/main" id="{537A5A03-F283-441A-89D7-E5B97B35DF49}"/>
                </a:ext>
              </a:extLst>
            </p:cNvPr>
            <p:cNvSpPr txBox="1">
              <a:spLocks/>
            </p:cNvSpPr>
            <p:nvPr/>
          </p:nvSpPr>
          <p:spPr>
            <a:xfrm>
              <a:off x="339378" y="5376361"/>
              <a:ext cx="7330476" cy="4646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569913" indent="-566738">
                <a:buNone/>
              </a:pPr>
              <a:r>
                <a:rPr lang="en-US" sz="22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(6) Find </a:t>
              </a:r>
              <a:r>
                <a:rPr lang="en-US" sz="22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</a:t>
              </a:r>
              <a:r>
                <a:rPr lang="en-US" sz="22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ratios of the perimeters for each step.</a:t>
              </a:r>
            </a:p>
          </p:txBody>
        </p:sp>
      </p:grpSp>
      <p:sp>
        <p:nvSpPr>
          <p:cNvPr id="102" name="Subtitle 2">
            <a:extLst>
              <a:ext uri="{FF2B5EF4-FFF2-40B4-BE49-F238E27FC236}">
                <a16:creationId xmlns:a16="http://schemas.microsoft.com/office/drawing/2014/main" id="{FCD07B94-BCAD-4D1B-85A2-DA58422250A8}"/>
              </a:ext>
            </a:extLst>
          </p:cNvPr>
          <p:cNvSpPr txBox="1">
            <a:spLocks/>
          </p:cNvSpPr>
          <p:nvPr/>
        </p:nvSpPr>
        <p:spPr>
          <a:xfrm>
            <a:off x="6798704" y="2587574"/>
            <a:ext cx="2067570" cy="232593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you create any equivalent ratios using values from the table?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291E0D-1389-473E-98F9-663FD7B59721}"/>
              </a:ext>
            </a:extLst>
          </p:cNvPr>
          <p:cNvGrpSpPr/>
          <p:nvPr/>
        </p:nvGrpSpPr>
        <p:grpSpPr>
          <a:xfrm>
            <a:off x="2550452" y="3400324"/>
            <a:ext cx="2147894" cy="1381779"/>
            <a:chOff x="2313095" y="2565134"/>
            <a:chExt cx="2147894" cy="13817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007075-6453-4D1F-8BEC-DC434CC2AD3C}"/>
                </a:ext>
              </a:extLst>
            </p:cNvPr>
            <p:cNvSpPr txBox="1"/>
            <p:nvPr/>
          </p:nvSpPr>
          <p:spPr>
            <a:xfrm>
              <a:off x="2419187" y="2565134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6                        8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0EE49A-89C5-4F4D-AEA3-D46D2ADCA420}"/>
                </a:ext>
              </a:extLst>
            </p:cNvPr>
            <p:cNvSpPr txBox="1"/>
            <p:nvPr/>
          </p:nvSpPr>
          <p:spPr>
            <a:xfrm>
              <a:off x="2419187" y="2891972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8                      10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44C211-E9D3-4418-AB4B-05E241F00A70}"/>
                </a:ext>
              </a:extLst>
            </p:cNvPr>
            <p:cNvSpPr txBox="1"/>
            <p:nvPr/>
          </p:nvSpPr>
          <p:spPr>
            <a:xfrm>
              <a:off x="2313095" y="3218810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10                      12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B1EDF7-7AC5-4D8F-BFFE-036E730795CC}"/>
                </a:ext>
              </a:extLst>
            </p:cNvPr>
            <p:cNvSpPr txBox="1"/>
            <p:nvPr/>
          </p:nvSpPr>
          <p:spPr>
            <a:xfrm>
              <a:off x="2319658" y="3577581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12                      14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AD9841-5CF6-4A32-9105-69AF34199C0C}"/>
              </a:ext>
            </a:extLst>
          </p:cNvPr>
          <p:cNvSpPr txBox="1"/>
          <p:nvPr/>
        </p:nvSpPr>
        <p:spPr>
          <a:xfrm>
            <a:off x="2408865" y="4761812"/>
            <a:ext cx="228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i="1" dirty="0">
                <a:solidFill>
                  <a:srgbClr val="7030A0"/>
                </a:solidFill>
              </a:rPr>
              <a:t>n</a:t>
            </a:r>
            <a:r>
              <a:rPr lang="en-US" dirty="0">
                <a:solidFill>
                  <a:srgbClr val="7030A0"/>
                </a:solidFill>
              </a:rPr>
              <a:t> + 2               2</a:t>
            </a:r>
            <a:r>
              <a:rPr lang="en-US" i="1" dirty="0">
                <a:solidFill>
                  <a:srgbClr val="7030A0"/>
                </a:solidFill>
              </a:rPr>
              <a:t>n </a:t>
            </a:r>
            <a:r>
              <a:rPr lang="en-US" dirty="0">
                <a:solidFill>
                  <a:srgbClr val="7030A0"/>
                </a:solidFill>
              </a:rPr>
              <a:t>+ 4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6" y="236835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PERIMETER: GRAPHS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81119" y="1009330"/>
            <a:ext cx="6776535" cy="4873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(7) Create a graph using coordinates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1,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2)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E7F1A8-8747-49B3-A8DB-C33D4A33B5EF}"/>
              </a:ext>
            </a:extLst>
          </p:cNvPr>
          <p:cNvGrpSpPr/>
          <p:nvPr/>
        </p:nvGrpSpPr>
        <p:grpSpPr>
          <a:xfrm>
            <a:off x="4839092" y="1899959"/>
            <a:ext cx="2651759" cy="3750777"/>
            <a:chOff x="6805186" y="1768383"/>
            <a:chExt cx="1494697" cy="2290173"/>
          </a:xfrm>
        </p:grpSpPr>
        <p:sp>
          <p:nvSpPr>
            <p:cNvPr id="30" name="Straight Connector 2047">
              <a:extLst>
                <a:ext uri="{FF2B5EF4-FFF2-40B4-BE49-F238E27FC236}">
                  <a16:creationId xmlns:a16="http://schemas.microsoft.com/office/drawing/2014/main" id="{48B017C8-D93E-4F6F-9502-6BC34A5F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2048">
              <a:extLst>
                <a:ext uri="{FF2B5EF4-FFF2-40B4-BE49-F238E27FC236}">
                  <a16:creationId xmlns:a16="http://schemas.microsoft.com/office/drawing/2014/main" id="{01C86BCC-9AD8-4488-A771-9C4B1C5C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24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2049">
              <a:extLst>
                <a:ext uri="{FF2B5EF4-FFF2-40B4-BE49-F238E27FC236}">
                  <a16:creationId xmlns:a16="http://schemas.microsoft.com/office/drawing/2014/main" id="{AD6F8B05-4E42-41C4-87AC-1C7C06521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9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2050">
              <a:extLst>
                <a:ext uri="{FF2B5EF4-FFF2-40B4-BE49-F238E27FC236}">
                  <a16:creationId xmlns:a16="http://schemas.microsoft.com/office/drawing/2014/main" id="{7BE66108-1C32-4F47-A73A-ABD533B3A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183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2051">
              <a:extLst>
                <a:ext uri="{FF2B5EF4-FFF2-40B4-BE49-F238E27FC236}">
                  <a16:creationId xmlns:a16="http://schemas.microsoft.com/office/drawing/2014/main" id="{30ED12CF-FCD2-4187-9F75-4C65B80C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98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2052">
              <a:extLst>
                <a:ext uri="{FF2B5EF4-FFF2-40B4-BE49-F238E27FC236}">
                  <a16:creationId xmlns:a16="http://schemas.microsoft.com/office/drawing/2014/main" id="{A1CB20EF-4708-4F6B-8AF7-CC1AC26F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2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2051">
              <a:extLst>
                <a:ext uri="{FF2B5EF4-FFF2-40B4-BE49-F238E27FC236}">
                  <a16:creationId xmlns:a16="http://schemas.microsoft.com/office/drawing/2014/main" id="{802DCB0D-CA82-42C2-9761-18AECF2E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6283" y="185485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2031">
              <a:extLst>
                <a:ext uri="{FF2B5EF4-FFF2-40B4-BE49-F238E27FC236}">
                  <a16:creationId xmlns:a16="http://schemas.microsoft.com/office/drawing/2014/main" id="{A545B8E8-A963-4C6E-BC68-C128627F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184727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2034">
              <a:extLst>
                <a:ext uri="{FF2B5EF4-FFF2-40B4-BE49-F238E27FC236}">
                  <a16:creationId xmlns:a16="http://schemas.microsoft.com/office/drawing/2014/main" id="{5E83C0FC-5BEB-4AF7-AA7E-3231524E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066851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2035">
              <a:extLst>
                <a:ext uri="{FF2B5EF4-FFF2-40B4-BE49-F238E27FC236}">
                  <a16:creationId xmlns:a16="http://schemas.microsoft.com/office/drawing/2014/main" id="{E90235E2-0610-49F1-9C26-ABEA13E89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286430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2036">
              <a:extLst>
                <a:ext uri="{FF2B5EF4-FFF2-40B4-BE49-F238E27FC236}">
                  <a16:creationId xmlns:a16="http://schemas.microsoft.com/office/drawing/2014/main" id="{C747519A-0C96-4DD2-B947-B7D2346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50614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2037">
              <a:extLst>
                <a:ext uri="{FF2B5EF4-FFF2-40B4-BE49-F238E27FC236}">
                  <a16:creationId xmlns:a16="http://schemas.microsoft.com/office/drawing/2014/main" id="{BE4A81E4-4145-4A19-A16A-8434C340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725722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2038">
              <a:extLst>
                <a:ext uri="{FF2B5EF4-FFF2-40B4-BE49-F238E27FC236}">
                  <a16:creationId xmlns:a16="http://schemas.microsoft.com/office/drawing/2014/main" id="{18A5BA0C-2EAD-4D52-910D-2F6D02914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955827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2039">
              <a:extLst>
                <a:ext uri="{FF2B5EF4-FFF2-40B4-BE49-F238E27FC236}">
                  <a16:creationId xmlns:a16="http://schemas.microsoft.com/office/drawing/2014/main" id="{5B630C2A-F8ED-4B0A-80E2-4325BC8E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6" y="317540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2040">
              <a:extLst>
                <a:ext uri="{FF2B5EF4-FFF2-40B4-BE49-F238E27FC236}">
                  <a16:creationId xmlns:a16="http://schemas.microsoft.com/office/drawing/2014/main" id="{D75B0FEB-F0CD-403B-955D-F72BE41A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394984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041">
              <a:extLst>
                <a:ext uri="{FF2B5EF4-FFF2-40B4-BE49-F238E27FC236}">
                  <a16:creationId xmlns:a16="http://schemas.microsoft.com/office/drawing/2014/main" id="{F21F0EA5-C9B9-4F0F-A2D7-DA338C18A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614698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traight Connector 2042">
              <a:extLst>
                <a:ext uri="{FF2B5EF4-FFF2-40B4-BE49-F238E27FC236}">
                  <a16:creationId xmlns:a16="http://schemas.microsoft.com/office/drawing/2014/main" id="{82C44E59-C420-4E30-A0AF-958B5D4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83427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043">
              <a:extLst>
                <a:ext uri="{FF2B5EF4-FFF2-40B4-BE49-F238E27FC236}">
                  <a16:creationId xmlns:a16="http://schemas.microsoft.com/office/drawing/2014/main" id="{17514B48-BEA7-4996-811E-E3159D2C6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4053855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traight Arrow Connector 2044">
              <a:extLst>
                <a:ext uri="{FF2B5EF4-FFF2-40B4-BE49-F238E27FC236}">
                  <a16:creationId xmlns:a16="http://schemas.microsoft.com/office/drawing/2014/main" id="{A5DDFFF8-79F5-4740-A456-70EBCC39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559" y="1768383"/>
              <a:ext cx="0" cy="2286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2045">
              <a:extLst>
                <a:ext uri="{FF2B5EF4-FFF2-40B4-BE49-F238E27FC236}">
                  <a16:creationId xmlns:a16="http://schemas.microsoft.com/office/drawing/2014/main" id="{6F3A21E8-7602-446D-921C-EC943DE9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186" y="4056155"/>
              <a:ext cx="149469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E82A0C-559E-403F-8B3F-CAACE20FD92A}"/>
              </a:ext>
            </a:extLst>
          </p:cNvPr>
          <p:cNvGrpSpPr/>
          <p:nvPr/>
        </p:nvGrpSpPr>
        <p:grpSpPr>
          <a:xfrm>
            <a:off x="4180766" y="1510385"/>
            <a:ext cx="4028001" cy="4810074"/>
            <a:chOff x="4559455" y="1510385"/>
            <a:chExt cx="4028001" cy="48100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40796-6A48-411A-AFA0-9A95C1474A97}"/>
                </a:ext>
              </a:extLst>
            </p:cNvPr>
            <p:cNvGrpSpPr/>
            <p:nvPr/>
          </p:nvGrpSpPr>
          <p:grpSpPr>
            <a:xfrm>
              <a:off x="5505977" y="5615782"/>
              <a:ext cx="2030366" cy="307777"/>
              <a:chOff x="5505977" y="5615782"/>
              <a:chExt cx="2030366" cy="30777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D88FBA-70B2-463F-927F-F83BE435E02D}"/>
                  </a:ext>
                </a:extLst>
              </p:cNvPr>
              <p:cNvSpPr txBox="1"/>
              <p:nvPr/>
            </p:nvSpPr>
            <p:spPr>
              <a:xfrm>
                <a:off x="5505977" y="5615782"/>
                <a:ext cx="2628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BCE5D-5066-4F5B-BE70-D250BEAB6092}"/>
                  </a:ext>
                </a:extLst>
              </p:cNvPr>
              <p:cNvSpPr txBox="1"/>
              <p:nvPr/>
            </p:nvSpPr>
            <p:spPr>
              <a:xfrm>
                <a:off x="5931236" y="5615782"/>
                <a:ext cx="353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F8F39A-7C6C-4184-A2FB-58EAC6431B06}"/>
                  </a:ext>
                </a:extLst>
              </p:cNvPr>
              <p:cNvSpPr txBox="1"/>
              <p:nvPr/>
            </p:nvSpPr>
            <p:spPr>
              <a:xfrm>
                <a:off x="6341912" y="5615782"/>
                <a:ext cx="285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A4E1F4-9C74-450D-B542-80399497346D}"/>
                  </a:ext>
                </a:extLst>
              </p:cNvPr>
              <p:cNvSpPr txBox="1"/>
              <p:nvPr/>
            </p:nvSpPr>
            <p:spPr>
              <a:xfrm>
                <a:off x="6732971" y="5615782"/>
                <a:ext cx="3491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99F2E2-2940-4692-B088-7FD9B81B1C19}"/>
                  </a:ext>
                </a:extLst>
              </p:cNvPr>
              <p:cNvSpPr txBox="1"/>
              <p:nvPr/>
            </p:nvSpPr>
            <p:spPr>
              <a:xfrm>
                <a:off x="7116184" y="5615782"/>
                <a:ext cx="4201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4D9603-9AB1-41A4-9DF3-AA437A7FC412}"/>
                </a:ext>
              </a:extLst>
            </p:cNvPr>
            <p:cNvGrpSpPr/>
            <p:nvPr/>
          </p:nvGrpSpPr>
          <p:grpSpPr>
            <a:xfrm>
              <a:off x="4905604" y="3311949"/>
              <a:ext cx="492440" cy="2119523"/>
              <a:chOff x="4905604" y="3311949"/>
              <a:chExt cx="492440" cy="21195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FD7717-EC5A-425F-9684-7BA82E2CD34E}"/>
                  </a:ext>
                </a:extLst>
              </p:cNvPr>
              <p:cNvSpPr txBox="1"/>
              <p:nvPr/>
            </p:nvSpPr>
            <p:spPr>
              <a:xfrm>
                <a:off x="4905604" y="3311949"/>
                <a:ext cx="4462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12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4D698D8-AF2E-4D4E-B823-E91E113EED6C}"/>
                  </a:ext>
                </a:extLst>
              </p:cNvPr>
              <p:cNvSpPr txBox="1"/>
              <p:nvPr/>
            </p:nvSpPr>
            <p:spPr>
              <a:xfrm>
                <a:off x="4972516" y="4766094"/>
                <a:ext cx="407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FE0E48-ADED-4FD8-B70B-FEA2C520A0BD}"/>
                  </a:ext>
                </a:extLst>
              </p:cNvPr>
              <p:cNvSpPr txBox="1"/>
              <p:nvPr/>
            </p:nvSpPr>
            <p:spPr>
              <a:xfrm>
                <a:off x="4990990" y="4038245"/>
                <a:ext cx="40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51F98B-8CBC-4D4F-ACF0-35A8B8BF174A}"/>
                  </a:ext>
                </a:extLst>
              </p:cNvPr>
              <p:cNvSpPr txBox="1"/>
              <p:nvPr/>
            </p:nvSpPr>
            <p:spPr>
              <a:xfrm>
                <a:off x="4985083" y="5123695"/>
                <a:ext cx="38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0E32C1-85F4-4090-81BE-4FE5B2FF9A34}"/>
                  </a:ext>
                </a:extLst>
              </p:cNvPr>
              <p:cNvSpPr txBox="1"/>
              <p:nvPr/>
            </p:nvSpPr>
            <p:spPr>
              <a:xfrm>
                <a:off x="4975558" y="4402982"/>
                <a:ext cx="413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0487B4-6C53-4F35-B065-661CA16B390B}"/>
                  </a:ext>
                </a:extLst>
              </p:cNvPr>
              <p:cNvSpPr txBox="1"/>
              <p:nvPr/>
            </p:nvSpPr>
            <p:spPr>
              <a:xfrm>
                <a:off x="4907606" y="3691449"/>
                <a:ext cx="444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EF74CE-7DC0-47EC-804A-D82A2B252D6B}"/>
                </a:ext>
              </a:extLst>
            </p:cNvPr>
            <p:cNvSpPr txBox="1"/>
            <p:nvPr/>
          </p:nvSpPr>
          <p:spPr>
            <a:xfrm>
              <a:off x="5101604" y="5951127"/>
              <a:ext cx="2975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Perimeter (Pattern 1)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D906E7-C298-4A72-845F-DD6357A84C79}"/>
                </a:ext>
              </a:extLst>
            </p:cNvPr>
            <p:cNvSpPr txBox="1"/>
            <p:nvPr/>
          </p:nvSpPr>
          <p:spPr>
            <a:xfrm rot="16200000">
              <a:off x="3325540" y="3288396"/>
              <a:ext cx="283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Perimeter  (Pattern 2)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CD7CA46-0BB4-4CCB-BD41-F5FC3E4145EE}"/>
                </a:ext>
              </a:extLst>
            </p:cNvPr>
            <p:cNvSpPr txBox="1"/>
            <p:nvPr/>
          </p:nvSpPr>
          <p:spPr>
            <a:xfrm>
              <a:off x="4734218" y="1510385"/>
              <a:ext cx="385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PERIMETER COMPARISONS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45872"/>
              </p:ext>
            </p:extLst>
          </p:nvPr>
        </p:nvGraphicFramePr>
        <p:xfrm>
          <a:off x="967059" y="1644564"/>
          <a:ext cx="1880866" cy="26658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043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45017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469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sp>
        <p:nvSpPr>
          <p:cNvPr id="53" name="Subtitle 2">
            <a:extLst>
              <a:ext uri="{FF2B5EF4-FFF2-40B4-BE49-F238E27FC236}">
                <a16:creationId xmlns:a16="http://schemas.microsoft.com/office/drawing/2014/main" id="{46EA29F1-8FA3-4659-ADDA-EE943CC66579}"/>
              </a:ext>
            </a:extLst>
          </p:cNvPr>
          <p:cNvSpPr txBox="1">
            <a:spLocks/>
          </p:cNvSpPr>
          <p:nvPr/>
        </p:nvSpPr>
        <p:spPr>
          <a:xfrm>
            <a:off x="460526" y="4709354"/>
            <a:ext cx="3738380" cy="81823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this graph the same as the area graph?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11DD08-BB9C-473D-A438-5420751957A2}"/>
              </a:ext>
            </a:extLst>
          </p:cNvPr>
          <p:cNvGrpSpPr/>
          <p:nvPr/>
        </p:nvGrpSpPr>
        <p:grpSpPr>
          <a:xfrm>
            <a:off x="4863301" y="3060637"/>
            <a:ext cx="2526911" cy="2222779"/>
            <a:chOff x="5241990" y="3060637"/>
            <a:chExt cx="2526911" cy="222277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63177C-D77E-451F-9EFF-5E926F484290}"/>
                </a:ext>
              </a:extLst>
            </p:cNvPr>
            <p:cNvCxnSpPr>
              <a:cxnSpLocks/>
              <a:endCxn id="55" idx="7"/>
            </p:cNvCxnSpPr>
            <p:nvPr/>
          </p:nvCxnSpPr>
          <p:spPr>
            <a:xfrm flipV="1">
              <a:off x="5241990" y="3074028"/>
              <a:ext cx="2513520" cy="220938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358D8A-5775-4F0F-A70C-744A3ED286D3}"/>
                </a:ext>
              </a:extLst>
            </p:cNvPr>
            <p:cNvSpPr/>
            <p:nvPr/>
          </p:nvSpPr>
          <p:spPr>
            <a:xfrm>
              <a:off x="6039887" y="4530083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673C14E-2995-40F4-9089-58F95547A69E}"/>
                </a:ext>
              </a:extLst>
            </p:cNvPr>
            <p:cNvSpPr/>
            <p:nvPr/>
          </p:nvSpPr>
          <p:spPr>
            <a:xfrm>
              <a:off x="6443789" y="4154313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535D88-8699-4655-9F3B-0BF3DA384D2B}"/>
                </a:ext>
              </a:extLst>
            </p:cNvPr>
            <p:cNvSpPr/>
            <p:nvPr/>
          </p:nvSpPr>
          <p:spPr>
            <a:xfrm>
              <a:off x="6857320" y="3795534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DEBE272-1248-407F-9E1A-5FD80793508E}"/>
                </a:ext>
              </a:extLst>
            </p:cNvPr>
            <p:cNvSpPr/>
            <p:nvPr/>
          </p:nvSpPr>
          <p:spPr>
            <a:xfrm>
              <a:off x="7280224" y="3414415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9BCF12C-4B2E-48D4-9929-27A855CC4025}"/>
                </a:ext>
              </a:extLst>
            </p:cNvPr>
            <p:cNvSpPr/>
            <p:nvPr/>
          </p:nvSpPr>
          <p:spPr>
            <a:xfrm>
              <a:off x="7677461" y="3060637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ubtitle 2">
            <a:extLst>
              <a:ext uri="{FF2B5EF4-FFF2-40B4-BE49-F238E27FC236}">
                <a16:creationId xmlns:a16="http://schemas.microsoft.com/office/drawing/2014/main" id="{A96AA860-01F3-4BDC-9A14-06FFA9C646BE}"/>
              </a:ext>
            </a:extLst>
          </p:cNvPr>
          <p:cNvSpPr txBox="1">
            <a:spLocks/>
          </p:cNvSpPr>
          <p:nvPr/>
        </p:nvSpPr>
        <p:spPr>
          <a:xfrm>
            <a:off x="7545104" y="3016817"/>
            <a:ext cx="1226282" cy="138616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Title? </a:t>
            </a:r>
          </a:p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Labels?</a:t>
            </a:r>
          </a:p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Scale?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83FE2849-298B-4BF8-9C47-F9A93F2AC7FE}"/>
              </a:ext>
            </a:extLst>
          </p:cNvPr>
          <p:cNvSpPr txBox="1">
            <a:spLocks/>
          </p:cNvSpPr>
          <p:nvPr/>
        </p:nvSpPr>
        <p:spPr>
          <a:xfrm>
            <a:off x="852506" y="5637534"/>
            <a:ext cx="2874802" cy="49825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it different?</a:t>
            </a:r>
          </a:p>
        </p:txBody>
      </p:sp>
    </p:spTree>
    <p:extLst>
      <p:ext uri="{BB962C8B-B14F-4D97-AF65-F5344CB8AC3E}">
        <p14:creationId xmlns:p14="http://schemas.microsoft.com/office/powerpoint/2010/main" val="17116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6D02-3CCF-432C-B94E-AB832A8B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CRITIQUE STUDENT WORK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545FCE-CDC1-4458-8329-C870A6EFB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47717"/>
              </p:ext>
            </p:extLst>
          </p:nvPr>
        </p:nvGraphicFramePr>
        <p:xfrm>
          <a:off x="1967014" y="2390249"/>
          <a:ext cx="1868074" cy="176032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50761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1731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2514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7EAECB-93FF-4150-A021-C99D57768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7099"/>
              </p:ext>
            </p:extLst>
          </p:nvPr>
        </p:nvGraphicFramePr>
        <p:xfrm>
          <a:off x="1946852" y="4422208"/>
          <a:ext cx="1888236" cy="176032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780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20706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PERIMETERS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9F7DD5A-26F3-4757-B5C9-C715C95ED4CE}"/>
              </a:ext>
            </a:extLst>
          </p:cNvPr>
          <p:cNvSpPr txBox="1"/>
          <p:nvPr/>
        </p:nvSpPr>
        <p:spPr>
          <a:xfrm>
            <a:off x="408479" y="997638"/>
            <a:ext cx="789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Jordan and Talia tried to make double number lines to represent the perimeters and areas.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553678-5331-4768-AB63-4D89733063A1}"/>
              </a:ext>
            </a:extLst>
          </p:cNvPr>
          <p:cNvGrpSpPr/>
          <p:nvPr/>
        </p:nvGrpSpPr>
        <p:grpSpPr>
          <a:xfrm>
            <a:off x="4757941" y="2211142"/>
            <a:ext cx="3693944" cy="1712802"/>
            <a:chOff x="4757941" y="2211142"/>
            <a:chExt cx="3693944" cy="17128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622CE2-70A1-4E8F-9E0A-9BC6D6DA1090}"/>
                </a:ext>
              </a:extLst>
            </p:cNvPr>
            <p:cNvCxnSpPr/>
            <p:nvPr/>
          </p:nvCxnSpPr>
          <p:spPr>
            <a:xfrm>
              <a:off x="5284323" y="2733096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504E78-1D6C-4E2D-9D19-C31D64682137}"/>
                </a:ext>
              </a:extLst>
            </p:cNvPr>
            <p:cNvCxnSpPr/>
            <p:nvPr/>
          </p:nvCxnSpPr>
          <p:spPr>
            <a:xfrm>
              <a:off x="5284323" y="3271253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80D554-76EF-4CA7-A160-95B584152AF9}"/>
                </a:ext>
              </a:extLst>
            </p:cNvPr>
            <p:cNvGrpSpPr/>
            <p:nvPr/>
          </p:nvGrpSpPr>
          <p:grpSpPr>
            <a:xfrm>
              <a:off x="5284323" y="2556503"/>
              <a:ext cx="2799439" cy="978812"/>
              <a:chOff x="5284323" y="2556503"/>
              <a:chExt cx="2799439" cy="97881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FDC9B1B-83D3-435E-A314-444464483D34}"/>
                  </a:ext>
                </a:extLst>
              </p:cNvPr>
              <p:cNvCxnSpPr/>
              <p:nvPr/>
            </p:nvCxnSpPr>
            <p:spPr>
              <a:xfrm>
                <a:off x="5284323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43434D-7552-4D55-8342-5692059EEB0D}"/>
                  </a:ext>
                </a:extLst>
              </p:cNvPr>
              <p:cNvCxnSpPr/>
              <p:nvPr/>
            </p:nvCxnSpPr>
            <p:spPr>
              <a:xfrm>
                <a:off x="5844211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66DAF41-C7EB-4B81-97A5-C467F755DC3B}"/>
                  </a:ext>
                </a:extLst>
              </p:cNvPr>
              <p:cNvCxnSpPr/>
              <p:nvPr/>
            </p:nvCxnSpPr>
            <p:spPr>
              <a:xfrm>
                <a:off x="6404099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3B0B8F5-DAFF-4177-91C6-8B8F214DD8CE}"/>
                  </a:ext>
                </a:extLst>
              </p:cNvPr>
              <p:cNvCxnSpPr/>
              <p:nvPr/>
            </p:nvCxnSpPr>
            <p:spPr>
              <a:xfrm>
                <a:off x="6963987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608A524-1A43-4AFD-9AE0-83BF062980CF}"/>
                  </a:ext>
                </a:extLst>
              </p:cNvPr>
              <p:cNvCxnSpPr/>
              <p:nvPr/>
            </p:nvCxnSpPr>
            <p:spPr>
              <a:xfrm>
                <a:off x="7523875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9C7041C-34C6-47E7-9742-1ADBCB6626AA}"/>
                  </a:ext>
                </a:extLst>
              </p:cNvPr>
              <p:cNvCxnSpPr/>
              <p:nvPr/>
            </p:nvCxnSpPr>
            <p:spPr>
              <a:xfrm>
                <a:off x="8083762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FDA9F5-764A-4556-BEC4-C58C927BA523}"/>
                </a:ext>
              </a:extLst>
            </p:cNvPr>
            <p:cNvSpPr txBox="1"/>
            <p:nvPr/>
          </p:nvSpPr>
          <p:spPr>
            <a:xfrm>
              <a:off x="4757941" y="2547899"/>
              <a:ext cx="641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</a:p>
            <a:p>
              <a:endPara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1A156A-B5CE-41A2-BBBD-DBF003C6EB17}"/>
                </a:ext>
              </a:extLst>
            </p:cNvPr>
            <p:cNvSpPr txBox="1"/>
            <p:nvPr/>
          </p:nvSpPr>
          <p:spPr>
            <a:xfrm>
              <a:off x="5078739" y="355461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0      2      4      6      8       10    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E34ED4-B599-451B-872F-141254502705}"/>
                </a:ext>
              </a:extLst>
            </p:cNvPr>
            <p:cNvSpPr txBox="1"/>
            <p:nvPr/>
          </p:nvSpPr>
          <p:spPr>
            <a:xfrm>
              <a:off x="5078739" y="221114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0      1       2      3      4       5      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FCFB75-0E10-4A3A-8E2B-6EAF04691189}"/>
              </a:ext>
            </a:extLst>
          </p:cNvPr>
          <p:cNvGrpSpPr/>
          <p:nvPr/>
        </p:nvGrpSpPr>
        <p:grpSpPr>
          <a:xfrm>
            <a:off x="4757941" y="4334816"/>
            <a:ext cx="3693944" cy="1712802"/>
            <a:chOff x="4757941" y="2211142"/>
            <a:chExt cx="3693944" cy="171280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6D2089-93AF-4D6F-B83E-EF1A5EA37898}"/>
                </a:ext>
              </a:extLst>
            </p:cNvPr>
            <p:cNvCxnSpPr/>
            <p:nvPr/>
          </p:nvCxnSpPr>
          <p:spPr>
            <a:xfrm>
              <a:off x="5284323" y="2733096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556F58A-9BD6-4C76-BC73-426AE298F77C}"/>
                </a:ext>
              </a:extLst>
            </p:cNvPr>
            <p:cNvCxnSpPr/>
            <p:nvPr/>
          </p:nvCxnSpPr>
          <p:spPr>
            <a:xfrm>
              <a:off x="5284323" y="3271253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072A11-1F92-4C05-822A-FCD19B5C8D3A}"/>
                </a:ext>
              </a:extLst>
            </p:cNvPr>
            <p:cNvGrpSpPr/>
            <p:nvPr/>
          </p:nvGrpSpPr>
          <p:grpSpPr>
            <a:xfrm>
              <a:off x="5284323" y="2556503"/>
              <a:ext cx="2799439" cy="978812"/>
              <a:chOff x="5284323" y="2556503"/>
              <a:chExt cx="2799439" cy="97881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AA93E6-78D4-4C1E-94A1-9F2CB01E438B}"/>
                  </a:ext>
                </a:extLst>
              </p:cNvPr>
              <p:cNvCxnSpPr/>
              <p:nvPr/>
            </p:nvCxnSpPr>
            <p:spPr>
              <a:xfrm>
                <a:off x="5284323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6697B53-B854-4D3F-BCD9-CE151EBE1C48}"/>
                  </a:ext>
                </a:extLst>
              </p:cNvPr>
              <p:cNvCxnSpPr/>
              <p:nvPr/>
            </p:nvCxnSpPr>
            <p:spPr>
              <a:xfrm>
                <a:off x="5844211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3AEF6E3-9142-4FB0-98AC-7AA5C56F8896}"/>
                  </a:ext>
                </a:extLst>
              </p:cNvPr>
              <p:cNvCxnSpPr/>
              <p:nvPr/>
            </p:nvCxnSpPr>
            <p:spPr>
              <a:xfrm>
                <a:off x="6404099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86EF85B-426F-4E6B-93DA-A865EE6854ED}"/>
                  </a:ext>
                </a:extLst>
              </p:cNvPr>
              <p:cNvCxnSpPr/>
              <p:nvPr/>
            </p:nvCxnSpPr>
            <p:spPr>
              <a:xfrm>
                <a:off x="6963987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D6FC498-0E0D-44F5-8615-679ECC31ECB5}"/>
                  </a:ext>
                </a:extLst>
              </p:cNvPr>
              <p:cNvCxnSpPr/>
              <p:nvPr/>
            </p:nvCxnSpPr>
            <p:spPr>
              <a:xfrm>
                <a:off x="7523875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EBC0D0C-4541-4760-A92A-19596F32C3A5}"/>
                  </a:ext>
                </a:extLst>
              </p:cNvPr>
              <p:cNvCxnSpPr/>
              <p:nvPr/>
            </p:nvCxnSpPr>
            <p:spPr>
              <a:xfrm>
                <a:off x="8083762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94D8BD-2432-45C9-8448-5EFA01CE7ED2}"/>
                </a:ext>
              </a:extLst>
            </p:cNvPr>
            <p:cNvSpPr txBox="1"/>
            <p:nvPr/>
          </p:nvSpPr>
          <p:spPr>
            <a:xfrm>
              <a:off x="4757941" y="2547899"/>
              <a:ext cx="641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P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</a:p>
            <a:p>
              <a:endPara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P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FEC2B4-728A-4A64-AF5E-EAE58DA6258D}"/>
                </a:ext>
              </a:extLst>
            </p:cNvPr>
            <p:cNvSpPr txBox="1"/>
            <p:nvPr/>
          </p:nvSpPr>
          <p:spPr>
            <a:xfrm>
              <a:off x="5078739" y="355461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r>
                <a:rPr lang="en-US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6      8     10      12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6CE1CC-5D3A-4B45-9063-91FE85672D50}"/>
                </a:ext>
              </a:extLst>
            </p:cNvPr>
            <p:cNvSpPr txBox="1"/>
            <p:nvPr/>
          </p:nvSpPr>
          <p:spPr>
            <a:xfrm>
              <a:off x="5078739" y="221114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0      2      4      6       8     10</a:t>
              </a:r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45600B9C-1AC8-4261-87DF-24646A462188}"/>
              </a:ext>
            </a:extLst>
          </p:cNvPr>
          <p:cNvSpPr txBox="1">
            <a:spLocks/>
          </p:cNvSpPr>
          <p:nvPr/>
        </p:nvSpPr>
        <p:spPr>
          <a:xfrm>
            <a:off x="2733675" y="1723617"/>
            <a:ext cx="3448046" cy="49825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they both correct?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CF0BB4-B671-3A4E-9B16-947733D8D343}"/>
              </a:ext>
            </a:extLst>
          </p:cNvPr>
          <p:cNvGrpSpPr/>
          <p:nvPr/>
        </p:nvGrpSpPr>
        <p:grpSpPr>
          <a:xfrm>
            <a:off x="571914" y="4056007"/>
            <a:ext cx="878455" cy="2150235"/>
            <a:chOff x="644092" y="3723187"/>
            <a:chExt cx="878455" cy="2150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DE3FDE-EB6D-46C2-885B-31E8B876BBB1}"/>
                </a:ext>
              </a:extLst>
            </p:cNvPr>
            <p:cNvSpPr/>
            <p:nvPr/>
          </p:nvSpPr>
          <p:spPr>
            <a:xfrm>
              <a:off x="644092" y="5534868"/>
              <a:ext cx="8784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Talia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77F2323-3CAD-2342-8642-4A248027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52230" y="3723187"/>
              <a:ext cx="662177" cy="18288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3ABA56-8193-6447-B67B-939601BF3702}"/>
              </a:ext>
            </a:extLst>
          </p:cNvPr>
          <p:cNvGrpSpPr/>
          <p:nvPr/>
        </p:nvGrpSpPr>
        <p:grpSpPr>
          <a:xfrm>
            <a:off x="413283" y="1942091"/>
            <a:ext cx="1236053" cy="2017664"/>
            <a:chOff x="671427" y="1801311"/>
            <a:chExt cx="1236053" cy="20176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70AB42-A649-4FA7-A964-1523FBA47E84}"/>
                </a:ext>
              </a:extLst>
            </p:cNvPr>
            <p:cNvSpPr/>
            <p:nvPr/>
          </p:nvSpPr>
          <p:spPr>
            <a:xfrm>
              <a:off x="671427" y="3480421"/>
              <a:ext cx="12360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Jordan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C7BCBFA-2A0F-A944-915C-02D45D4F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23693" y="1801311"/>
              <a:ext cx="731520" cy="1642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7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4849</TotalTime>
  <Words>488</Words>
  <Application>Microsoft Macintosh PowerPoint</Application>
  <PresentationFormat>On-screen Show (4:3)</PresentationFormat>
  <Paragraphs>174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Verdana</vt:lpstr>
      <vt:lpstr>MathLinks Template</vt:lpstr>
      <vt:lpstr>LENGTH AND AREA PATTERNS</vt:lpstr>
      <vt:lpstr>AREA: TABLES, RULES, RATIOS</vt:lpstr>
      <vt:lpstr>AREA: GRAPHS</vt:lpstr>
      <vt:lpstr>PERIMETER: TABLES, RULES, RATIOS</vt:lpstr>
      <vt:lpstr>PERIMETER: GRAPHS</vt:lpstr>
      <vt:lpstr>CRITIQUE STUDENT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S7-3.0 Length and Area Patterns</dc:title>
  <dc:subject/>
  <dc:creator>Center for Mathematics and Teaching</dc:creator>
  <cp:keywords/>
  <dc:description/>
  <cp:lastModifiedBy>Cary Matthews</cp:lastModifiedBy>
  <cp:revision>219</cp:revision>
  <dcterms:created xsi:type="dcterms:W3CDTF">2019-04-07T15:54:17Z</dcterms:created>
  <dcterms:modified xsi:type="dcterms:W3CDTF">2025-01-21T22:14:37Z</dcterms:modified>
  <cp:category/>
</cp:coreProperties>
</file>