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0" r:id="rId2"/>
    <p:sldId id="312" r:id="rId3"/>
    <p:sldId id="316" r:id="rId4"/>
    <p:sldId id="318" r:id="rId5"/>
    <p:sldId id="319" r:id="rId6"/>
    <p:sldId id="302" r:id="rId7"/>
    <p:sldId id="320" r:id="rId8"/>
    <p:sldId id="281" r:id="rId9"/>
    <p:sldId id="290" r:id="rId10"/>
    <p:sldId id="291" r:id="rId11"/>
    <p:sldId id="287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70" d="100"/>
          <a:sy n="70" d="100"/>
        </p:scale>
        <p:origin x="1766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733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E961CE-E248-9347-B884-606B33DCE7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190509" y="6281669"/>
            <a:ext cx="1496290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longlearningteachers.blogspot.com/2011_07_01_archive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vgsilh.com/image/799448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vgsilh.com/image/799448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536"/>
            <a:ext cx="8229600" cy="661027"/>
          </a:xfrm>
        </p:spPr>
        <p:txBody>
          <a:bodyPr>
            <a:normAutofit/>
          </a:bodyPr>
          <a:lstStyle/>
          <a:p>
            <a:r>
              <a:rPr lang="en-US" sz="3600" dirty="0"/>
              <a:t>7-3 MATH TALKS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70084-56A3-4AC2-AC52-87DC5A94731A}"/>
              </a:ext>
            </a:extLst>
          </p:cNvPr>
          <p:cNvSpPr txBox="1"/>
          <p:nvPr/>
        </p:nvSpPr>
        <p:spPr>
          <a:xfrm>
            <a:off x="558209" y="1314689"/>
            <a:ext cx="57238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Data Talks (Slides 2-7)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Number Talks (Slides 8-10)</a:t>
            </a:r>
          </a:p>
          <a:p>
            <a:pPr>
              <a:tabLst>
                <a:tab pos="3657600" algn="l"/>
                <a:tab pos="5486400" algn="l"/>
              </a:tabLst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Picture Talks (Slides 11-13)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F0FDD3-061E-44E6-8E61-37C9553C8D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09499" y="3429000"/>
            <a:ext cx="2929935" cy="263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37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C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1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1875188-8322-4855-8100-5DC9BB633EE7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673565" y="1624381"/>
          <a:ext cx="1796870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983054" imgH="399862" progId="Equation.DSMT4">
                  <p:embed/>
                </p:oleObj>
              </mc:Choice>
              <mc:Fallback>
                <p:oleObj name="Equation" r:id="rId3" imgW="983054" imgH="399862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1875188-8322-4855-8100-5DC9BB633E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73565" y="1624381"/>
                        <a:ext cx="1796870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7E1B1695-B3E7-48FE-A61D-80A2027A88A3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528718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528718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75301" y="3695996"/>
                <a:ext cx="16289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2</a:t>
                </a:r>
                <a:endParaRPr lang="en-US" dirty="0"/>
              </a:p>
            </p:txBody>
          </p:sp>
        </p:grp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6930338-1D4B-4708-A1D4-365D9DD376B4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4015905" y="4282285"/>
            <a:ext cx="1744616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Equation" r:id="rId5" imgW="954554" imgH="399862" progId="Equation.DSMT4">
                    <p:embed/>
                  </p:oleObj>
                </mc:Choice>
                <mc:Fallback>
                  <p:oleObj name="Equation" r:id="rId5" imgW="954554" imgH="399862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C6930338-1D4B-4708-A1D4-365D9DD376B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015905" y="4282285"/>
                          <a:ext cx="1744616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6254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B8B7FE-8960-4038-860B-9A4B1889335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589020" y="1554705"/>
            <a:ext cx="1965960" cy="290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5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BCC1B6-4788-4856-9B79-62F503EE8D9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424428" y="1511186"/>
            <a:ext cx="2295144" cy="28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46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</a:t>
            </a:r>
            <a:r>
              <a:rPr lang="en-US" sz="2800"/>
              <a:t>TALK C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846979-A2A6-4382-B479-395DAE5BB40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39796" y="1651536"/>
            <a:ext cx="326440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13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5D977D2-0181-41AA-8476-1764F4BC9C9A}"/>
              </a:ext>
            </a:extLst>
          </p:cNvPr>
          <p:cNvSpPr/>
          <p:nvPr/>
        </p:nvSpPr>
        <p:spPr>
          <a:xfrm>
            <a:off x="5441535" y="1957796"/>
            <a:ext cx="2345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What’s happening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 this graph?</a:t>
            </a:r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9C2C859-9BFA-49C0-AFE4-B54CB2FF18B7}"/>
              </a:ext>
            </a:extLst>
          </p:cNvPr>
          <p:cNvSpPr/>
          <p:nvPr/>
        </p:nvSpPr>
        <p:spPr>
          <a:xfrm>
            <a:off x="5298150" y="3481973"/>
            <a:ext cx="291778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are some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quantities that might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have increased like this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from 1960 to 2020?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E9B105-7FA2-42BD-9C9C-71BFA25CE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615" y="935666"/>
            <a:ext cx="3440169" cy="547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89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C74170-BA6A-4EAE-8619-0A5921A4B4CD}"/>
              </a:ext>
            </a:extLst>
          </p:cNvPr>
          <p:cNvSpPr/>
          <p:nvPr/>
        </p:nvSpPr>
        <p:spPr>
          <a:xfrm>
            <a:off x="5302662" y="1874128"/>
            <a:ext cx="2913274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This food item debuted in 1967 in Pennsylvania.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It’s now available in over 100 countries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5F9151-C85B-4835-BB7E-22FCEAEE248F}"/>
              </a:ext>
            </a:extLst>
          </p:cNvPr>
          <p:cNvSpPr/>
          <p:nvPr/>
        </p:nvSpPr>
        <p:spPr>
          <a:xfrm>
            <a:off x="5302662" y="4051519"/>
            <a:ext cx="291327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One of its original names was the Aristocrat</a:t>
            </a:r>
            <a:endParaRPr lang="en-US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AB4B82-1F0C-492B-8A3F-5A9F9B3DF506}"/>
              </a:ext>
            </a:extLst>
          </p:cNvPr>
          <p:cNvSpPr txBox="1"/>
          <p:nvPr/>
        </p:nvSpPr>
        <p:spPr>
          <a:xfrm>
            <a:off x="5103682" y="1174064"/>
            <a:ext cx="378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Here are some clues: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65D86D-2650-4F00-8A25-99E717858F80}"/>
              </a:ext>
            </a:extLst>
          </p:cNvPr>
          <p:cNvSpPr txBox="1"/>
          <p:nvPr/>
        </p:nvSpPr>
        <p:spPr>
          <a:xfrm>
            <a:off x="5867089" y="5490247"/>
            <a:ext cx="195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ideas?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DE3625-5BC3-4327-A763-D8ADD7BE7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615" y="935666"/>
            <a:ext cx="3440169" cy="547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A696E8F3-6C81-4B3C-BBC5-ED83A5649DF6}"/>
              </a:ext>
            </a:extLst>
          </p:cNvPr>
          <p:cNvGrpSpPr/>
          <p:nvPr/>
        </p:nvGrpSpPr>
        <p:grpSpPr>
          <a:xfrm>
            <a:off x="746088" y="935666"/>
            <a:ext cx="3795696" cy="5475644"/>
            <a:chOff x="746088" y="935666"/>
            <a:chExt cx="3795696" cy="547564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969FE17-09DF-418F-9DB6-E9D33E1FD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6088" y="935666"/>
              <a:ext cx="369333" cy="4284653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7FA0DE48-99BE-4EFB-A519-A750EF7A8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01615" y="935666"/>
              <a:ext cx="3440169" cy="5475644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71B280-39B8-4ECF-8700-7EF5A0263B30}"/>
              </a:ext>
            </a:extLst>
          </p:cNvPr>
          <p:cNvSpPr/>
          <p:nvPr/>
        </p:nvSpPr>
        <p:spPr>
          <a:xfrm rot="19058238">
            <a:off x="1180281" y="519977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0.45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C94813-437E-42E9-A18B-133A34CC3369}"/>
              </a:ext>
            </a:extLst>
          </p:cNvPr>
          <p:cNvSpPr/>
          <p:nvPr/>
        </p:nvSpPr>
        <p:spPr>
          <a:xfrm rot="19058238">
            <a:off x="2014007" y="519978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0.65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C7460-207A-4755-AAFD-A046DD669483}"/>
              </a:ext>
            </a:extLst>
          </p:cNvPr>
          <p:cNvSpPr/>
          <p:nvPr/>
        </p:nvSpPr>
        <p:spPr>
          <a:xfrm rot="19058238">
            <a:off x="2021123" y="4194341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1.60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AD40EC-905A-4B34-871D-A5107FD5D507}"/>
              </a:ext>
            </a:extLst>
          </p:cNvPr>
          <p:cNvSpPr/>
          <p:nvPr/>
        </p:nvSpPr>
        <p:spPr>
          <a:xfrm>
            <a:off x="2522634" y="329716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2.45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6FD2AC-BDB1-44CC-87D3-EEB3FA4B872B}"/>
              </a:ext>
            </a:extLst>
          </p:cNvPr>
          <p:cNvSpPr/>
          <p:nvPr/>
        </p:nvSpPr>
        <p:spPr>
          <a:xfrm>
            <a:off x="3372910" y="370463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2.39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739B9D-592B-4B4A-86F7-F95EB2BFFCF0}"/>
              </a:ext>
            </a:extLst>
          </p:cNvPr>
          <p:cNvSpPr/>
          <p:nvPr/>
        </p:nvSpPr>
        <p:spPr>
          <a:xfrm>
            <a:off x="3330870" y="1699836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BA2C5D-08C8-41E9-B4EB-4931941A33A5}"/>
              </a:ext>
            </a:extLst>
          </p:cNvPr>
          <p:cNvSpPr/>
          <p:nvPr/>
        </p:nvSpPr>
        <p:spPr>
          <a:xfrm>
            <a:off x="4325585" y="113308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4.95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11CCC-EB36-4856-9B0B-D3DC24740E0D}"/>
              </a:ext>
            </a:extLst>
          </p:cNvPr>
          <p:cNvSpPr/>
          <p:nvPr/>
        </p:nvSpPr>
        <p:spPr>
          <a:xfrm>
            <a:off x="5452611" y="2102580"/>
            <a:ext cx="291327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These are average prices across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US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725F60D-B16D-4118-B8A5-E3BFB9C26B81}"/>
              </a:ext>
            </a:extLst>
          </p:cNvPr>
          <p:cNvSpPr/>
          <p:nvPr/>
        </p:nvSpPr>
        <p:spPr>
          <a:xfrm>
            <a:off x="5440960" y="3931340"/>
            <a:ext cx="2913274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It has 3 pieces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2124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of bread</a:t>
            </a:r>
            <a:endParaRPr lang="en-US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8FD2F9-6C65-4A3D-B312-C14EC614FA5D}"/>
              </a:ext>
            </a:extLst>
          </p:cNvPr>
          <p:cNvSpPr txBox="1"/>
          <p:nvPr/>
        </p:nvSpPr>
        <p:spPr>
          <a:xfrm>
            <a:off x="5586205" y="1307603"/>
            <a:ext cx="378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More Clues: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88A59C-AF69-4FC9-B78B-3BFF31D75203}"/>
              </a:ext>
            </a:extLst>
          </p:cNvPr>
          <p:cNvSpPr txBox="1"/>
          <p:nvPr/>
        </p:nvSpPr>
        <p:spPr>
          <a:xfrm>
            <a:off x="5673198" y="5246899"/>
            <a:ext cx="247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more ideas?</a:t>
            </a:r>
          </a:p>
        </p:txBody>
      </p:sp>
    </p:spTree>
    <p:extLst>
      <p:ext uri="{BB962C8B-B14F-4D97-AF65-F5344CB8AC3E}">
        <p14:creationId xmlns:p14="http://schemas.microsoft.com/office/powerpoint/2010/main" val="258546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 animBg="1"/>
      <p:bldP spid="20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E9FC9473-C7FA-430A-96E4-3E19219966EE}"/>
              </a:ext>
            </a:extLst>
          </p:cNvPr>
          <p:cNvGrpSpPr/>
          <p:nvPr/>
        </p:nvGrpSpPr>
        <p:grpSpPr>
          <a:xfrm>
            <a:off x="746088" y="935666"/>
            <a:ext cx="3795696" cy="5475644"/>
            <a:chOff x="746088" y="935666"/>
            <a:chExt cx="3795696" cy="547564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4D7AAFEA-D95C-4CF8-8098-0C7DAC075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6088" y="935666"/>
              <a:ext cx="369333" cy="4284653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988B095-E9E8-4B92-9F42-B6F495ABFA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1615" y="935666"/>
              <a:ext cx="3440169" cy="5475644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DATA TALK 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F92-3E88-4CDE-B34F-1A0096DFD978}"/>
              </a:ext>
            </a:extLst>
          </p:cNvPr>
          <p:cNvSpPr/>
          <p:nvPr/>
        </p:nvSpPr>
        <p:spPr>
          <a:xfrm rot="16200000">
            <a:off x="158352" y="2913380"/>
            <a:ext cx="106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71B280-39B8-4ECF-8700-7EF5A0263B30}"/>
              </a:ext>
            </a:extLst>
          </p:cNvPr>
          <p:cNvSpPr/>
          <p:nvPr/>
        </p:nvSpPr>
        <p:spPr>
          <a:xfrm rot="19058238">
            <a:off x="1180281" y="519977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0.45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C94813-437E-42E9-A18B-133A34CC3369}"/>
              </a:ext>
            </a:extLst>
          </p:cNvPr>
          <p:cNvSpPr/>
          <p:nvPr/>
        </p:nvSpPr>
        <p:spPr>
          <a:xfrm rot="19058238">
            <a:off x="1992987" y="519978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0.65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C7460-207A-4755-AAFD-A046DD669483}"/>
              </a:ext>
            </a:extLst>
          </p:cNvPr>
          <p:cNvSpPr/>
          <p:nvPr/>
        </p:nvSpPr>
        <p:spPr>
          <a:xfrm rot="19058238">
            <a:off x="2021123" y="4194341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1.60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AD40EC-905A-4B34-871D-A5107FD5D507}"/>
              </a:ext>
            </a:extLst>
          </p:cNvPr>
          <p:cNvSpPr/>
          <p:nvPr/>
        </p:nvSpPr>
        <p:spPr>
          <a:xfrm>
            <a:off x="2522634" y="329716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2.45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6FD2AC-BDB1-44CC-87D3-EEB3FA4B872B}"/>
              </a:ext>
            </a:extLst>
          </p:cNvPr>
          <p:cNvSpPr/>
          <p:nvPr/>
        </p:nvSpPr>
        <p:spPr>
          <a:xfrm>
            <a:off x="3404440" y="368361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2.39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739B9D-592B-4B4A-86F7-F95EB2BFFCF0}"/>
              </a:ext>
            </a:extLst>
          </p:cNvPr>
          <p:cNvSpPr/>
          <p:nvPr/>
        </p:nvSpPr>
        <p:spPr>
          <a:xfrm>
            <a:off x="3330870" y="1699836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BA2C5D-08C8-41E9-B4EB-4931941A33A5}"/>
              </a:ext>
            </a:extLst>
          </p:cNvPr>
          <p:cNvSpPr/>
          <p:nvPr/>
        </p:nvSpPr>
        <p:spPr>
          <a:xfrm>
            <a:off x="4325585" y="1133084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4.95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7A3D0B-743D-497E-A233-22467939B839}"/>
              </a:ext>
            </a:extLst>
          </p:cNvPr>
          <p:cNvSpPr/>
          <p:nvPr/>
        </p:nvSpPr>
        <p:spPr>
          <a:xfrm>
            <a:off x="1291231" y="913242"/>
            <a:ext cx="30088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 Mac Cost by Decade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(approximate average cost)</a:t>
            </a:r>
            <a:endParaRPr lang="en-US" sz="12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8C7DD9-60CA-41D3-8DF6-3C8B03CC2E23}"/>
              </a:ext>
            </a:extLst>
          </p:cNvPr>
          <p:cNvSpPr/>
          <p:nvPr/>
        </p:nvSpPr>
        <p:spPr>
          <a:xfrm>
            <a:off x="5455867" y="2069168"/>
            <a:ext cx="226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Anything </a:t>
            </a:r>
          </a:p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surprise you?</a:t>
            </a:r>
            <a:endParaRPr lang="en-US" sz="2400" dirty="0">
              <a:solidFill>
                <a:srgbClr val="0066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D2E2F-FD8F-4B9C-85E4-7322CF8DE99B}"/>
              </a:ext>
            </a:extLst>
          </p:cNvPr>
          <p:cNvGrpSpPr/>
          <p:nvPr/>
        </p:nvGrpSpPr>
        <p:grpSpPr>
          <a:xfrm>
            <a:off x="4062334" y="3217459"/>
            <a:ext cx="5081666" cy="769441"/>
            <a:chOff x="2862623" y="3127548"/>
            <a:chExt cx="5081666" cy="76944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E0B46A2-6ED6-49FC-BF96-2FAE5F079F43}"/>
                </a:ext>
              </a:extLst>
            </p:cNvPr>
            <p:cNvSpPr/>
            <p:nvPr/>
          </p:nvSpPr>
          <p:spPr>
            <a:xfrm>
              <a:off x="3269611" y="3127548"/>
              <a:ext cx="4674678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2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The average price went down.  </a:t>
              </a:r>
            </a:p>
            <a:p>
              <a:pPr algn="ctr"/>
              <a:r>
                <a:rPr lang="en-US" sz="22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Can you conjecture why?</a:t>
              </a:r>
              <a:endParaRPr lang="en-US" sz="2200" dirty="0">
                <a:solidFill>
                  <a:srgbClr val="0066FF"/>
                </a:solidFill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821CE2E-4C25-43ED-995D-670442AAFB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62623" y="3656763"/>
              <a:ext cx="828897" cy="184666"/>
            </a:xfrm>
            <a:prstGeom prst="straightConnector1">
              <a:avLst/>
            </a:prstGeom>
            <a:ln>
              <a:solidFill>
                <a:srgbClr val="0066FF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5457FBD2-7248-4541-AC50-20ACAB533C83}"/>
              </a:ext>
            </a:extLst>
          </p:cNvPr>
          <p:cNvSpPr/>
          <p:nvPr/>
        </p:nvSpPr>
        <p:spPr>
          <a:xfrm>
            <a:off x="4857126" y="4516115"/>
            <a:ext cx="34628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Research online to see if you are correct!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87312A-B732-4B3C-83CE-CF86372B3DA0}"/>
              </a:ext>
            </a:extLst>
          </p:cNvPr>
          <p:cNvSpPr txBox="1"/>
          <p:nvPr/>
        </p:nvSpPr>
        <p:spPr>
          <a:xfrm>
            <a:off x="4766420" y="5806366"/>
            <a:ext cx="40945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*Source: https://www.eatthis.com/big-mac-cost/</a:t>
            </a:r>
          </a:p>
        </p:txBody>
      </p:sp>
    </p:spTree>
    <p:extLst>
      <p:ext uri="{BB962C8B-B14F-4D97-AF65-F5344CB8AC3E}">
        <p14:creationId xmlns:p14="http://schemas.microsoft.com/office/powerpoint/2010/main" val="322409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DCF679-8E6E-44E8-A46E-C05ABED6493A}"/>
              </a:ext>
            </a:extLst>
          </p:cNvPr>
          <p:cNvSpPr/>
          <p:nvPr/>
        </p:nvSpPr>
        <p:spPr>
          <a:xfrm>
            <a:off x="488318" y="1280903"/>
            <a:ext cx="6352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TRUE      OR     FALSE?</a:t>
            </a:r>
          </a:p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Teens sometimes think you are confrontational 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when you are not.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38403-A88C-4980-A529-1D15E49F1650}"/>
              </a:ext>
            </a:extLst>
          </p:cNvPr>
          <p:cNvSpPr txBox="1"/>
          <p:nvPr/>
        </p:nvSpPr>
        <p:spPr>
          <a:xfrm>
            <a:off x="465911" y="6167387"/>
            <a:ext cx="8056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*Source: https://knoxvillemoms.com/weird-facts-to-help-us-better-understand-teens/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80B140-6BB5-4007-B848-7A1A48E7D413}"/>
              </a:ext>
            </a:extLst>
          </p:cNvPr>
          <p:cNvSpPr/>
          <p:nvPr/>
        </p:nvSpPr>
        <p:spPr>
          <a:xfrm>
            <a:off x="2139984" y="1192662"/>
            <a:ext cx="1038873" cy="54158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C070C-D5E2-4BE5-88B2-7002217F6A53}"/>
              </a:ext>
            </a:extLst>
          </p:cNvPr>
          <p:cNvSpPr/>
          <p:nvPr/>
        </p:nvSpPr>
        <p:spPr>
          <a:xfrm>
            <a:off x="448489" y="2725133"/>
            <a:ext cx="8229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33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rational part of teen brains is not totally developed. This means that teens rely more heavily on the primitive back parts of the brain to evaluate facial expressions.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24FE26-3F90-45B1-BD51-55FF8160A41F}"/>
              </a:ext>
            </a:extLst>
          </p:cNvPr>
          <p:cNvSpPr/>
          <p:nvPr/>
        </p:nvSpPr>
        <p:spPr>
          <a:xfrm>
            <a:off x="448489" y="3976967"/>
            <a:ext cx="8229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Because this part of the brain is more sensitive in detecting threats and danger, it is more likely to believe hostility is present even when it isn’t</a:t>
            </a:r>
            <a:r>
              <a:rPr lang="en-US" sz="2200" dirty="0">
                <a:solidFill>
                  <a:srgbClr val="222222"/>
                </a:solidFill>
                <a:latin typeface="Vernal"/>
                <a:ea typeface="Times New Roman" panose="02020603050405020304" pitchFamily="18" charset="0"/>
              </a:rPr>
              <a:t>. </a:t>
            </a:r>
            <a:endParaRPr lang="en-US" sz="2200" dirty="0">
              <a:latin typeface="Vernal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F6E54C-1263-42D5-B0E1-96060B4963FB}"/>
              </a:ext>
            </a:extLst>
          </p:cNvPr>
          <p:cNvSpPr/>
          <p:nvPr/>
        </p:nvSpPr>
        <p:spPr>
          <a:xfrm>
            <a:off x="457200" y="5280617"/>
            <a:ext cx="63006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Nagging and criticism can make a teen’s brain shut down</a:t>
            </a:r>
            <a:r>
              <a:rPr lang="en-US" sz="2200" dirty="0">
                <a:solidFill>
                  <a:srgbClr val="222222"/>
                </a:solidFill>
                <a:latin typeface="Vernal"/>
                <a:ea typeface="Times New Roman" panose="02020603050405020304" pitchFamily="18" charset="0"/>
              </a:rPr>
              <a:t>. </a:t>
            </a:r>
            <a:endParaRPr lang="en-US" sz="2200" dirty="0">
              <a:latin typeface="Vernal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EE8BCF2-5D27-4B71-A56D-CB5EF9A48B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649747" y="1125242"/>
            <a:ext cx="1743678" cy="151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2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DCF679-8E6E-44E8-A46E-C05ABED6493A}"/>
              </a:ext>
            </a:extLst>
          </p:cNvPr>
          <p:cNvSpPr/>
          <p:nvPr/>
        </p:nvSpPr>
        <p:spPr>
          <a:xfrm>
            <a:off x="253733" y="1327069"/>
            <a:ext cx="63529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Teens sometimes think you are confrontational 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when you are not.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38403-A88C-4980-A529-1D15E49F1650}"/>
              </a:ext>
            </a:extLst>
          </p:cNvPr>
          <p:cNvSpPr txBox="1"/>
          <p:nvPr/>
        </p:nvSpPr>
        <p:spPr>
          <a:xfrm>
            <a:off x="457199" y="5982251"/>
            <a:ext cx="8056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*Source: https://knoxvillemoms.com/weird-facts-to-help-us-better-understand-teens/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EAFF11-45B1-436B-A9F9-AB61ACF40B4F}"/>
              </a:ext>
            </a:extLst>
          </p:cNvPr>
          <p:cNvSpPr/>
          <p:nvPr/>
        </p:nvSpPr>
        <p:spPr>
          <a:xfrm>
            <a:off x="818651" y="3144020"/>
            <a:ext cx="74197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How can you avoid misreading</a:t>
            </a:r>
          </a:p>
          <a:p>
            <a:pPr algn="ctr"/>
            <a:r>
              <a:rPr lang="en-US" sz="2400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communication signals?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A0925B6-A370-4D31-ADF7-89B7625324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649747" y="1125242"/>
            <a:ext cx="1743678" cy="151165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D02426DB-C485-492B-B16D-82DF7AD1F7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1509" t="-157" r="22166" b="33663"/>
          <a:stretch/>
        </p:blipFill>
        <p:spPr>
          <a:xfrm>
            <a:off x="6802147" y="1277642"/>
            <a:ext cx="1743678" cy="151165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209E7A1-F5C5-4106-868B-8A2327969213}"/>
              </a:ext>
            </a:extLst>
          </p:cNvPr>
          <p:cNvSpPr/>
          <p:nvPr/>
        </p:nvSpPr>
        <p:spPr>
          <a:xfrm>
            <a:off x="818651" y="4689955"/>
            <a:ext cx="71907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aware of this and try to be positive.</a:t>
            </a:r>
          </a:p>
          <a:p>
            <a:pPr algn="ctr"/>
            <a:r>
              <a:rPr lang="en-US" sz="24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Recognize the behavior, and try to be reasonable.</a:t>
            </a:r>
          </a:p>
        </p:txBody>
      </p:sp>
    </p:spTree>
    <p:extLst>
      <p:ext uri="{BB962C8B-B14F-4D97-AF65-F5344CB8AC3E}">
        <p14:creationId xmlns:p14="http://schemas.microsoft.com/office/powerpoint/2010/main" val="129759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1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B131310-D894-4FE2-9CC8-9D90EA15156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756429" y="1544638"/>
          <a:ext cx="1631143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B131310-D894-4FE2-9CC8-9D90EA1515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6429" y="1544638"/>
                        <a:ext cx="1631143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D457CC4B-1E88-42CD-9EBE-A4180A98588A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319710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319710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75301" y="3695996"/>
                <a:ext cx="16289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2</a:t>
                </a:r>
                <a:endParaRPr lang="en-US" dirty="0"/>
              </a:p>
            </p:txBody>
          </p:sp>
        </p:grp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0D08B46E-A367-459C-B1BF-5466E2AA0D1D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3758906" y="4282285"/>
            <a:ext cx="1840599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Equation" r:id="rId5" imgW="990360" imgH="393480" progId="Equation.DSMT4">
                    <p:embed/>
                  </p:oleObj>
                </mc:Choice>
                <mc:Fallback>
                  <p:oleObj name="Equation" r:id="rId5" imgW="990360" imgH="39348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0D08B46E-A367-459C-B1BF-5466E2AA0D1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758906" y="4282285"/>
                          <a:ext cx="1840599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4207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1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9363816-4E01-4693-A125-45A818D7C18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717109" y="1572891"/>
          <a:ext cx="1709783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935434" imgH="399862" progId="Equation.DSMT4">
                  <p:embed/>
                </p:oleObj>
              </mc:Choice>
              <mc:Fallback>
                <p:oleObj name="Equation" r:id="rId3" imgW="935434" imgH="399862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9363816-4E01-4693-A125-45A818D7C1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17109" y="1572891"/>
                        <a:ext cx="1709783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3BDBFEC-1BF3-4603-BCE2-DEF069A3A5A1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337128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337128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64882" y="3695996"/>
                <a:ext cx="16289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2</a:t>
                </a:r>
                <a:endParaRPr lang="en-US" dirty="0"/>
              </a:p>
            </p:txBody>
          </p:sp>
        </p:grp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20B1012-2AE3-47F9-8C26-91BFDB181B46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3867856" y="4282285"/>
            <a:ext cx="1657534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3" name="Equation" r:id="rId5" imgW="906935" imgH="399862" progId="Equation.DSMT4">
                    <p:embed/>
                  </p:oleObj>
                </mc:Choice>
                <mc:Fallback>
                  <p:oleObj name="Equation" r:id="rId5" imgW="906935" imgH="399862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C20B1012-2AE3-47F9-8C26-91BFDB181B4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867856" y="4282285"/>
                          <a:ext cx="1657534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8024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1576</TotalTime>
  <Words>494</Words>
  <Application>Microsoft Office PowerPoint</Application>
  <PresentationFormat>On-screen Show (4:3)</PresentationFormat>
  <Paragraphs>101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Vernal</vt:lpstr>
      <vt:lpstr>MathLinks Template</vt:lpstr>
      <vt:lpstr>Equation</vt:lpstr>
      <vt:lpstr>7-3 MATH TALKS</vt:lpstr>
      <vt:lpstr>DATA TALK A</vt:lpstr>
      <vt:lpstr>DATA TALK A</vt:lpstr>
      <vt:lpstr>DATA TALK A</vt:lpstr>
      <vt:lpstr>DATA TALK A</vt:lpstr>
      <vt:lpstr>DATA TALK B</vt:lpstr>
      <vt:lpstr>DATA TALK B</vt:lpstr>
      <vt:lpstr>NUMBER TALK A</vt:lpstr>
      <vt:lpstr>NUMBER TALK B</vt:lpstr>
      <vt:lpstr>NUMBER TALK C</vt:lpstr>
      <vt:lpstr>PICTURE TALK A</vt:lpstr>
      <vt:lpstr>PICTURE TALK B</vt:lpstr>
      <vt:lpstr>PICTURE TALK 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Shelley Kriegler</cp:lastModifiedBy>
  <cp:revision>116</cp:revision>
  <dcterms:created xsi:type="dcterms:W3CDTF">2019-04-07T15:54:17Z</dcterms:created>
  <dcterms:modified xsi:type="dcterms:W3CDTF">2024-10-28T23:39:18Z</dcterms:modified>
</cp:coreProperties>
</file>