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7" r:id="rId2"/>
    <p:sldId id="259" r:id="rId3"/>
    <p:sldId id="260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2AD"/>
    <a:srgbClr val="0066FF"/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7" autoAdjust="0"/>
    <p:restoredTop sz="94643"/>
  </p:normalViewPr>
  <p:slideViewPr>
    <p:cSldViewPr snapToGrid="0" snapToObjects="1">
      <p:cViewPr varScale="1">
        <p:scale>
          <a:sx n="124" d="100"/>
          <a:sy n="124" d="100"/>
        </p:scale>
        <p:origin x="1656" y="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0C903-89FB-9443-B711-4C59B465CFB3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47C94-B8CF-AA44-A8FE-0545AAD2A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3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EB7C0-5FD3-C646-B2E6-8EA09444FF02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1161C-AFCC-4141-93A9-6068CEC8D7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20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893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99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78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6152"/>
            <a:ext cx="8229600" cy="489321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290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30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515"/>
            <a:ext cx="8229600" cy="500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436431"/>
            <a:ext cx="3173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0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1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428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043"/>
            <a:ext cx="4040188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28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043"/>
            <a:ext cx="4041775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25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30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6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3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27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7F10F1-6006-260F-DD18-A7A49BB4E6F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90509" y="6281669"/>
            <a:ext cx="1496291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762A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68960" y="6443318"/>
            <a:ext cx="406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3CD1320-F2A7-8244-BDAA-AC8AB44949C1}" type="slidenum">
              <a:rPr lang="en-US" sz="1000" smtClean="0">
                <a:latin typeface="Verdana"/>
                <a:cs typeface="Verdana"/>
              </a:rPr>
              <a:pPr/>
              <a:t>‹#›</a:t>
            </a:fld>
            <a:endParaRPr lang="en-US" sz="1000" dirty="0">
              <a:latin typeface="Verdana"/>
              <a:cs typeface="Verdan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2FAA1-A0EB-364E-BB2E-E1BEA12A032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57200" y="6281669"/>
            <a:ext cx="142027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9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4" r:id="rId3"/>
    <p:sldLayoutId id="2147483652" r:id="rId4"/>
    <p:sldLayoutId id="2147483653" r:id="rId5"/>
    <p:sldLayoutId id="2147483651" r:id="rId6"/>
    <p:sldLayoutId id="2147483649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Autofit/>
          </a:bodyPr>
          <a:lstStyle/>
          <a:p>
            <a:r>
              <a:rPr lang="en-US" sz="3600" dirty="0"/>
              <a:t>THE KEYCHAIN FUNDRAISER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F1DDFA-B5F9-4A4E-9863-17886D73C911}"/>
              </a:ext>
            </a:extLst>
          </p:cNvPr>
          <p:cNvSpPr txBox="1"/>
          <p:nvPr/>
        </p:nvSpPr>
        <p:spPr>
          <a:xfrm>
            <a:off x="406743" y="3416997"/>
            <a:ext cx="6803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/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(1b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)	Complete a table that relates the number of keychains (quantity) and cost.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709550-DC1D-4545-AFEA-BAB37DD39872}"/>
              </a:ext>
            </a:extLst>
          </p:cNvPr>
          <p:cNvSpPr txBox="1"/>
          <p:nvPr/>
        </p:nvSpPr>
        <p:spPr>
          <a:xfrm>
            <a:off x="406743" y="4580989"/>
            <a:ext cx="7761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/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(1c)	Write an input-output rule that relates quantity and cost.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83FBD5-C3C6-41B3-B3DE-E42F6156C6F0}"/>
              </a:ext>
            </a:extLst>
          </p:cNvPr>
          <p:cNvSpPr txBox="1"/>
          <p:nvPr/>
        </p:nvSpPr>
        <p:spPr>
          <a:xfrm>
            <a:off x="477749" y="1013837"/>
            <a:ext cx="8209051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The Lincoln Middle School fundraising committee wants to sell keychains to raise money for the big dance. </a:t>
            </a:r>
          </a:p>
          <a:p>
            <a:pPr algn="ctr"/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Keychains are packaged and sold in small quantities.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01FDE2-FF45-4D55-8C73-35060530B75A}"/>
              </a:ext>
            </a:extLst>
          </p:cNvPr>
          <p:cNvSpPr txBox="1"/>
          <p:nvPr/>
        </p:nvSpPr>
        <p:spPr>
          <a:xfrm>
            <a:off x="406743" y="5744980"/>
            <a:ext cx="5642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/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(1d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)	Complete a double number line.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30BCED-128A-A8E4-DFC7-5E8A7105367A}"/>
              </a:ext>
            </a:extLst>
          </p:cNvPr>
          <p:cNvGrpSpPr/>
          <p:nvPr/>
        </p:nvGrpSpPr>
        <p:grpSpPr>
          <a:xfrm>
            <a:off x="406743" y="2219697"/>
            <a:ext cx="8202438" cy="2272970"/>
            <a:chOff x="406743" y="2219697"/>
            <a:chExt cx="8202438" cy="227297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8FE178-4BA4-445C-B6A0-A4BC39E1140A}"/>
                </a:ext>
              </a:extLst>
            </p:cNvPr>
            <p:cNvGrpSpPr/>
            <p:nvPr/>
          </p:nvGrpSpPr>
          <p:grpSpPr>
            <a:xfrm>
              <a:off x="406743" y="2219697"/>
              <a:ext cx="7945609" cy="912892"/>
              <a:chOff x="317999" y="2671869"/>
              <a:chExt cx="7945609" cy="91289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17999" y="2815320"/>
                <a:ext cx="547925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39775" indent="-739775"/>
                <a:r>
                  <a:rPr lang="en-US" sz="2200" dirty="0">
                    <a:solidFill>
                      <a:srgbClr val="2C2CDC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(1a</a:t>
                </a:r>
                <a:r>
                  <a:rPr lang="en-US" sz="2200" dirty="0">
                    <a:solidFill>
                      <a:srgbClr val="2C2CD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)	Copy the pricing information for the Hi-Tops keychains.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FF7D77B-6723-433D-940D-8C5D24C2E876}"/>
                  </a:ext>
                </a:extLst>
              </p:cNvPr>
              <p:cNvGrpSpPr/>
              <p:nvPr/>
            </p:nvGrpSpPr>
            <p:grpSpPr>
              <a:xfrm>
                <a:off x="5977608" y="2671869"/>
                <a:ext cx="2286000" cy="822960"/>
                <a:chOff x="3102742" y="1596584"/>
                <a:chExt cx="2743200" cy="914400"/>
              </a:xfrm>
            </p:grpSpPr>
            <p:sp>
              <p:nvSpPr>
                <p:cNvPr id="6" name="Rounded Rectangle 5"/>
                <p:cNvSpPr/>
                <p:nvPr/>
              </p:nvSpPr>
              <p:spPr>
                <a:xfrm>
                  <a:off x="3102742" y="1596584"/>
                  <a:ext cx="2743200" cy="914400"/>
                </a:xfrm>
                <a:prstGeom prst="round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470627" y="1653382"/>
                  <a:ext cx="2164182" cy="854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u="sng" dirty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HI-TOPS</a:t>
                  </a:r>
                </a:p>
                <a:p>
                  <a:pPr algn="ctr"/>
                  <a:r>
                    <a:rPr lang="en-US" sz="2200" dirty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2 for $3.00</a:t>
                  </a: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DD267D7-F3A7-567D-7672-3557D30FFDE3}"/>
                </a:ext>
              </a:extLst>
            </p:cNvPr>
            <p:cNvGrpSpPr/>
            <p:nvPr/>
          </p:nvGrpSpPr>
          <p:grpSpPr>
            <a:xfrm>
              <a:off x="7154467" y="3267683"/>
              <a:ext cx="1454714" cy="1224984"/>
              <a:chOff x="7154467" y="3267683"/>
              <a:chExt cx="1454714" cy="122498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75706F1-10B9-34D2-14EE-FCA455218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54467" y="3578267"/>
                <a:ext cx="793268" cy="9144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AE9A8AF-AB94-1AF1-3521-AC6D5AA87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546" y="3267683"/>
                <a:ext cx="813635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334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/>
              <a:t>FROM NUMBER LINES TO GRAPHS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389D2D-4AAB-4642-B48C-1926663DFC38}"/>
              </a:ext>
            </a:extLst>
          </p:cNvPr>
          <p:cNvGrpSpPr/>
          <p:nvPr/>
        </p:nvGrpSpPr>
        <p:grpSpPr>
          <a:xfrm>
            <a:off x="2471900" y="1578555"/>
            <a:ext cx="6213482" cy="457200"/>
            <a:chOff x="2471900" y="2460297"/>
            <a:chExt cx="6213482" cy="457200"/>
          </a:xfrm>
        </p:grpSpPr>
        <p:sp>
          <p:nvSpPr>
            <p:cNvPr id="57" name="TextBox 56"/>
            <p:cNvSpPr txBox="1"/>
            <p:nvPr/>
          </p:nvSpPr>
          <p:spPr>
            <a:xfrm>
              <a:off x="2471900" y="2514216"/>
              <a:ext cx="1136070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Verdana"/>
                  <a:cs typeface="Verdana"/>
                </a:rPr>
                <a:t>Cost in $</a:t>
              </a:r>
              <a:r>
                <a:rPr lang="en-US" sz="1600" dirty="0">
                  <a:solidFill>
                    <a:srgbClr val="FF0000"/>
                  </a:solidFill>
                  <a:latin typeface="Verdana"/>
                  <a:cs typeface="Verdana"/>
                </a:rPr>
                <a:t>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B1AC2A-1EF7-4A67-B755-EB4D4A1CAB6D}"/>
                </a:ext>
              </a:extLst>
            </p:cNvPr>
            <p:cNvGrpSpPr/>
            <p:nvPr/>
          </p:nvGrpSpPr>
          <p:grpSpPr>
            <a:xfrm>
              <a:off x="3656182" y="2460297"/>
              <a:ext cx="5029200" cy="457200"/>
              <a:chOff x="3656182" y="2351437"/>
              <a:chExt cx="5029200" cy="45720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3656182" y="2351437"/>
                <a:ext cx="4638318" cy="457200"/>
                <a:chOff x="2514600" y="2057400"/>
                <a:chExt cx="914400" cy="533400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2514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667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8194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9718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31242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276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429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Arrow Connector 57"/>
              <p:cNvCxnSpPr/>
              <p:nvPr/>
            </p:nvCxnSpPr>
            <p:spPr>
              <a:xfrm>
                <a:off x="3664494" y="2536140"/>
                <a:ext cx="502088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/>
          <p:cNvGrpSpPr/>
          <p:nvPr/>
        </p:nvGrpSpPr>
        <p:grpSpPr>
          <a:xfrm>
            <a:off x="495726" y="1250435"/>
            <a:ext cx="733711" cy="4396676"/>
            <a:chOff x="904244" y="1632514"/>
            <a:chExt cx="733711" cy="4396676"/>
          </a:xfrm>
        </p:grpSpPr>
        <p:sp>
          <p:nvSpPr>
            <p:cNvPr id="95" name="TextBox 94"/>
            <p:cNvSpPr txBox="1"/>
            <p:nvPr/>
          </p:nvSpPr>
          <p:spPr>
            <a:xfrm rot="16200000">
              <a:off x="754522" y="3638739"/>
              <a:ext cx="637997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Verdana"/>
                  <a:cs typeface="Verdana"/>
                </a:rPr>
                <a:t>Cost</a:t>
              </a:r>
              <a:r>
                <a:rPr lang="en-US" sz="1400" dirty="0">
                  <a:solidFill>
                    <a:srgbClr val="FF0000"/>
                  </a:solidFill>
                  <a:latin typeface="Verdana"/>
                  <a:cs typeface="Verdana"/>
                </a:rPr>
                <a:t> 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180755" y="1632514"/>
              <a:ext cx="457200" cy="4396676"/>
              <a:chOff x="1145914" y="924772"/>
              <a:chExt cx="575167" cy="4917750"/>
            </a:xfrm>
          </p:grpSpPr>
          <p:grpSp>
            <p:nvGrpSpPr>
              <p:cNvPr id="93" name="Group 92"/>
              <p:cNvGrpSpPr/>
              <p:nvPr/>
            </p:nvGrpSpPr>
            <p:grpSpPr>
              <a:xfrm rot="16200000">
                <a:off x="-924698" y="3196743"/>
                <a:ext cx="4716391" cy="575167"/>
                <a:chOff x="2514600" y="2057400"/>
                <a:chExt cx="914400" cy="5334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2514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2667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28194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9718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31242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276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429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Straight Arrow Connector 95"/>
              <p:cNvCxnSpPr/>
              <p:nvPr/>
            </p:nvCxnSpPr>
            <p:spPr>
              <a:xfrm rot="16200000">
                <a:off x="-1021150" y="3379421"/>
                <a:ext cx="490929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5E6E7D1-AD01-4543-BAF6-96075B180249}"/>
              </a:ext>
            </a:extLst>
          </p:cNvPr>
          <p:cNvSpPr txBox="1"/>
          <p:nvPr/>
        </p:nvSpPr>
        <p:spPr>
          <a:xfrm>
            <a:off x="3838958" y="3081703"/>
            <a:ext cx="4481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2C2CDC"/>
                </a:solidFill>
                <a:latin typeface="Verdana"/>
                <a:cs typeface="Verdana"/>
              </a:rPr>
              <a:t>How do double number lines relate to coordinate planes?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9C7224-25D1-41AB-801A-6C27B3D474A6}"/>
              </a:ext>
            </a:extLst>
          </p:cNvPr>
          <p:cNvGrpSpPr/>
          <p:nvPr/>
        </p:nvGrpSpPr>
        <p:grpSpPr>
          <a:xfrm>
            <a:off x="2094696" y="1848849"/>
            <a:ext cx="6590686" cy="743217"/>
            <a:chOff x="2096114" y="2681783"/>
            <a:chExt cx="6590686" cy="7432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26E5D9-8210-4042-A2EB-5F268F6568DC}"/>
                </a:ext>
              </a:extLst>
            </p:cNvPr>
            <p:cNvGrpSpPr/>
            <p:nvPr/>
          </p:nvGrpSpPr>
          <p:grpSpPr>
            <a:xfrm>
              <a:off x="3497763" y="2681783"/>
              <a:ext cx="5189037" cy="743217"/>
              <a:chOff x="3497763" y="2681783"/>
              <a:chExt cx="5189037" cy="74321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A1FE278-AA30-4C32-A445-9B485A8F9395}"/>
                  </a:ext>
                </a:extLst>
              </p:cNvPr>
              <p:cNvGrpSpPr/>
              <p:nvPr/>
            </p:nvGrpSpPr>
            <p:grpSpPr>
              <a:xfrm>
                <a:off x="3657600" y="2681783"/>
                <a:ext cx="5029200" cy="457200"/>
                <a:chOff x="3657600" y="2692669"/>
                <a:chExt cx="5029200" cy="457200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3657600" y="2692669"/>
                  <a:ext cx="4638318" cy="457200"/>
                  <a:chOff x="2514600" y="2057400"/>
                  <a:chExt cx="914400" cy="533400"/>
                </a:xfrm>
              </p:grpSpPr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2514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2667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28194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29718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31242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3276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3429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3665912" y="2956189"/>
                  <a:ext cx="502088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TextBox 88"/>
              <p:cNvSpPr txBox="1"/>
              <p:nvPr/>
            </p:nvSpPr>
            <p:spPr>
              <a:xfrm>
                <a:off x="3497763" y="3117223"/>
                <a:ext cx="5166842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1038">
                  <a:tabLst>
                    <a:tab pos="804863" algn="ctr"/>
                    <a:tab pos="1592263" algn="ctr"/>
                    <a:tab pos="2343150" algn="ctr"/>
                    <a:tab pos="3094038" algn="ctr"/>
                    <a:tab pos="3881438" algn="ctr"/>
                    <a:tab pos="4686300" algn="ctr"/>
                  </a:tabLst>
                </a:pPr>
                <a:r>
                  <a:rPr lang="en-US" sz="1400" dirty="0">
                    <a:latin typeface="Verdana"/>
                    <a:cs typeface="Verdana"/>
                  </a:rPr>
                  <a:t>0           1           2          3           4           5          6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C46FE5-1281-455E-BE7D-F0913F03C4E9}"/>
                </a:ext>
              </a:extLst>
            </p:cNvPr>
            <p:cNvSpPr txBox="1"/>
            <p:nvPr/>
          </p:nvSpPr>
          <p:spPr>
            <a:xfrm>
              <a:off x="2096114" y="2762098"/>
              <a:ext cx="1517429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quantity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B02DB1-AD2E-4223-8491-90695C42D039}"/>
              </a:ext>
            </a:extLst>
          </p:cNvPr>
          <p:cNvGrpSpPr/>
          <p:nvPr/>
        </p:nvGrpSpPr>
        <p:grpSpPr>
          <a:xfrm>
            <a:off x="840663" y="5378274"/>
            <a:ext cx="5189037" cy="989495"/>
            <a:chOff x="3475568" y="4910326"/>
            <a:chExt cx="5189037" cy="989495"/>
          </a:xfrm>
        </p:grpSpPr>
        <p:sp>
          <p:nvSpPr>
            <p:cNvPr id="69" name="TextBox 68"/>
            <p:cNvSpPr txBox="1"/>
            <p:nvPr/>
          </p:nvSpPr>
          <p:spPr>
            <a:xfrm>
              <a:off x="5759945" y="5561267"/>
              <a:ext cx="1083657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quantity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8BDC83A-310A-44BF-987E-3B1EE357C625}"/>
                </a:ext>
              </a:extLst>
            </p:cNvPr>
            <p:cNvGrpSpPr/>
            <p:nvPr/>
          </p:nvGrpSpPr>
          <p:grpSpPr>
            <a:xfrm>
              <a:off x="3475568" y="4910326"/>
              <a:ext cx="5189037" cy="743217"/>
              <a:chOff x="3497763" y="2681783"/>
              <a:chExt cx="5189037" cy="743217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F19FD7A-DFB1-4D8A-AE09-BC99F231DDE0}"/>
                  </a:ext>
                </a:extLst>
              </p:cNvPr>
              <p:cNvGrpSpPr/>
              <p:nvPr/>
            </p:nvGrpSpPr>
            <p:grpSpPr>
              <a:xfrm>
                <a:off x="3657600" y="2681783"/>
                <a:ext cx="5029200" cy="457200"/>
                <a:chOff x="3657600" y="2692669"/>
                <a:chExt cx="5029200" cy="457200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47742CB-C64B-4BE5-977D-0D3C13EF758C}"/>
                    </a:ext>
                  </a:extLst>
                </p:cNvPr>
                <p:cNvGrpSpPr/>
                <p:nvPr/>
              </p:nvGrpSpPr>
              <p:grpSpPr>
                <a:xfrm>
                  <a:off x="3657600" y="2692669"/>
                  <a:ext cx="4638318" cy="457200"/>
                  <a:chOff x="2514600" y="2057400"/>
                  <a:chExt cx="914400" cy="5334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32EAD0BF-9456-4718-8816-D0E4002211B2}"/>
                      </a:ext>
                    </a:extLst>
                  </p:cNvPr>
                  <p:cNvCxnSpPr/>
                  <p:nvPr/>
                </p:nvCxnSpPr>
                <p:spPr>
                  <a:xfrm>
                    <a:off x="2514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1B401C38-40B0-4CF4-BB22-A464DFBA0D95}"/>
                      </a:ext>
                    </a:extLst>
                  </p:cNvPr>
                  <p:cNvCxnSpPr/>
                  <p:nvPr/>
                </p:nvCxnSpPr>
                <p:spPr>
                  <a:xfrm>
                    <a:off x="2667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B3597D64-1C2B-4792-9F7D-DB358513B884}"/>
                      </a:ext>
                    </a:extLst>
                  </p:cNvPr>
                  <p:cNvCxnSpPr/>
                  <p:nvPr/>
                </p:nvCxnSpPr>
                <p:spPr>
                  <a:xfrm>
                    <a:off x="28194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F03F9B6A-2A76-4D5E-8180-78C688134D65}"/>
                      </a:ext>
                    </a:extLst>
                  </p:cNvPr>
                  <p:cNvCxnSpPr/>
                  <p:nvPr/>
                </p:nvCxnSpPr>
                <p:spPr>
                  <a:xfrm>
                    <a:off x="29718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DC7B3371-E183-4E06-807C-B9A724DD033C}"/>
                      </a:ext>
                    </a:extLst>
                  </p:cNvPr>
                  <p:cNvCxnSpPr/>
                  <p:nvPr/>
                </p:nvCxnSpPr>
                <p:spPr>
                  <a:xfrm>
                    <a:off x="31242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573064A2-DAE7-4821-80A6-F000A2131C51}"/>
                      </a:ext>
                    </a:extLst>
                  </p:cNvPr>
                  <p:cNvCxnSpPr/>
                  <p:nvPr/>
                </p:nvCxnSpPr>
                <p:spPr>
                  <a:xfrm>
                    <a:off x="3276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5627AEA8-92A4-4A60-977B-CB74BA62529C}"/>
                      </a:ext>
                    </a:extLst>
                  </p:cNvPr>
                  <p:cNvCxnSpPr/>
                  <p:nvPr/>
                </p:nvCxnSpPr>
                <p:spPr>
                  <a:xfrm>
                    <a:off x="3429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88796E68-206F-47D4-95CF-B2B5B281FDE8}"/>
                    </a:ext>
                  </a:extLst>
                </p:cNvPr>
                <p:cNvCxnSpPr/>
                <p:nvPr/>
              </p:nvCxnSpPr>
              <p:spPr>
                <a:xfrm>
                  <a:off x="3665912" y="2956189"/>
                  <a:ext cx="502088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96551F5-8CBE-45CA-A69E-F301893E0FA3}"/>
                  </a:ext>
                </a:extLst>
              </p:cNvPr>
              <p:cNvSpPr txBox="1"/>
              <p:nvPr/>
            </p:nvSpPr>
            <p:spPr>
              <a:xfrm>
                <a:off x="3497763" y="3117223"/>
                <a:ext cx="5166842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1038">
                  <a:tabLst>
                    <a:tab pos="804863" algn="ctr"/>
                    <a:tab pos="1592263" algn="ctr"/>
                    <a:tab pos="2343150" algn="ctr"/>
                    <a:tab pos="3094038" algn="ctr"/>
                    <a:tab pos="3881438" algn="ctr"/>
                    <a:tab pos="4686300" algn="ctr"/>
                  </a:tabLst>
                </a:pPr>
                <a:r>
                  <a:rPr lang="en-US" sz="1400" dirty="0">
                    <a:latin typeface="Verdana"/>
                    <a:cs typeface="Verdana"/>
                  </a:rPr>
                  <a:t>0           1           2          3           4           5          6</a:t>
                </a: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2F9EDD4-5F28-4B8B-B069-CB3480DA2B7C}"/>
              </a:ext>
            </a:extLst>
          </p:cNvPr>
          <p:cNvSpPr txBox="1"/>
          <p:nvPr/>
        </p:nvSpPr>
        <p:spPr>
          <a:xfrm>
            <a:off x="2077239" y="4204109"/>
            <a:ext cx="3640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0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1e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)  Complete a graph.</a:t>
            </a:r>
          </a:p>
        </p:txBody>
      </p:sp>
    </p:spTree>
    <p:extLst>
      <p:ext uri="{BB962C8B-B14F-4D97-AF65-F5344CB8AC3E}">
        <p14:creationId xmlns:p14="http://schemas.microsoft.com/office/powerpoint/2010/main" val="13883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1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/>
              <a:t>UNIT PRICE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DDCE25-F0E9-414F-B362-D54DBD820CC5}"/>
              </a:ext>
            </a:extLst>
          </p:cNvPr>
          <p:cNvSpPr txBox="1"/>
          <p:nvPr/>
        </p:nvSpPr>
        <p:spPr>
          <a:xfrm>
            <a:off x="5190400" y="1060095"/>
            <a:ext cx="345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2C2CDC"/>
                </a:solidFill>
                <a:latin typeface="Verdana"/>
                <a:cs typeface="Verdana"/>
              </a:rPr>
              <a:t>What is the unit price and what does it mean in this context?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75ECF2-4788-495A-8BA4-8829716C535A}"/>
              </a:ext>
            </a:extLst>
          </p:cNvPr>
          <p:cNvGrpSpPr/>
          <p:nvPr/>
        </p:nvGrpSpPr>
        <p:grpSpPr>
          <a:xfrm>
            <a:off x="602802" y="1118300"/>
            <a:ext cx="2286000" cy="822960"/>
            <a:chOff x="1102624" y="1555481"/>
            <a:chExt cx="2743200" cy="914400"/>
          </a:xfrm>
        </p:grpSpPr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7C06CEC5-5626-4B18-837D-21C9E1B20B9A}"/>
                </a:ext>
              </a:extLst>
            </p:cNvPr>
            <p:cNvSpPr/>
            <p:nvPr/>
          </p:nvSpPr>
          <p:spPr>
            <a:xfrm>
              <a:off x="1102624" y="1555481"/>
              <a:ext cx="2743200" cy="9144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94990E-98B7-4AD5-A022-391B286DF05A}"/>
                </a:ext>
              </a:extLst>
            </p:cNvPr>
            <p:cNvSpPr txBox="1"/>
            <p:nvPr/>
          </p:nvSpPr>
          <p:spPr>
            <a:xfrm>
              <a:off x="1336448" y="1599210"/>
              <a:ext cx="2165750" cy="85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u="sng" dirty="0">
                  <a:solidFill>
                    <a:srgbClr val="FF0000"/>
                  </a:solidFill>
                  <a:latin typeface="Verdana"/>
                  <a:cs typeface="Verdana"/>
                </a:rPr>
                <a:t>HI-TOPS</a:t>
              </a:r>
            </a:p>
            <a:p>
              <a:pPr algn="ctr"/>
              <a:r>
                <a:rPr lang="en-US" sz="2200" dirty="0">
                  <a:solidFill>
                    <a:srgbClr val="FF0000"/>
                  </a:solidFill>
                  <a:latin typeface="Verdana"/>
                  <a:cs typeface="Verdana"/>
                </a:rPr>
                <a:t>2 for $3.00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D3E443-131D-4AF1-A900-9A46A0FCC593}"/>
              </a:ext>
            </a:extLst>
          </p:cNvPr>
          <p:cNvSpPr txBox="1"/>
          <p:nvPr/>
        </p:nvSpPr>
        <p:spPr>
          <a:xfrm>
            <a:off x="1464073" y="5429921"/>
            <a:ext cx="5988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1175" indent="-511175"/>
            <a:r>
              <a:rPr lang="en-US" sz="2200" i="1" dirty="0">
                <a:solidFill>
                  <a:srgbClr val="2C2CDC"/>
                </a:solidFill>
                <a:latin typeface="Verdana"/>
                <a:cs typeface="Verdana"/>
              </a:rPr>
              <a:t>Which keychain has the lower unit price? </a:t>
            </a:r>
            <a:r>
              <a:rPr lang="en-US" i="1" dirty="0">
                <a:solidFill>
                  <a:srgbClr val="2C2CDC"/>
                </a:solidFill>
                <a:latin typeface="Verdana"/>
                <a:cs typeface="Verdana"/>
              </a:rPr>
              <a:t>                                                                                                                                                   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D04307-C623-0A19-A9D8-6D87D2BE93D8}"/>
              </a:ext>
            </a:extLst>
          </p:cNvPr>
          <p:cNvGrpSpPr/>
          <p:nvPr/>
        </p:nvGrpSpPr>
        <p:grpSpPr>
          <a:xfrm>
            <a:off x="539942" y="2446673"/>
            <a:ext cx="8055622" cy="2672621"/>
            <a:chOff x="539942" y="2446673"/>
            <a:chExt cx="8055622" cy="26726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9A0973-D058-4132-8D50-777839184BC0}"/>
                </a:ext>
              </a:extLst>
            </p:cNvPr>
            <p:cNvGrpSpPr/>
            <p:nvPr/>
          </p:nvGrpSpPr>
          <p:grpSpPr>
            <a:xfrm>
              <a:off x="539942" y="2541409"/>
              <a:ext cx="8055622" cy="2577885"/>
              <a:chOff x="549713" y="2192864"/>
              <a:chExt cx="8055622" cy="257788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372A5A0-2723-462B-BCEA-3CD27A08B29D}"/>
                  </a:ext>
                </a:extLst>
              </p:cNvPr>
              <p:cNvGrpSpPr/>
              <p:nvPr/>
            </p:nvGrpSpPr>
            <p:grpSpPr>
              <a:xfrm>
                <a:off x="6319335" y="2192864"/>
                <a:ext cx="2286000" cy="825212"/>
                <a:chOff x="9982445" y="1038877"/>
                <a:chExt cx="2743200" cy="916902"/>
              </a:xfrm>
            </p:grpSpPr>
            <p:sp>
              <p:nvSpPr>
                <p:cNvPr id="19" name="Rounded Rectangle 8">
                  <a:extLst>
                    <a:ext uri="{FF2B5EF4-FFF2-40B4-BE49-F238E27FC236}">
                      <a16:creationId xmlns:a16="http://schemas.microsoft.com/office/drawing/2014/main" id="{9BF37438-788B-48BF-AB83-EA74986132AD}"/>
                    </a:ext>
                  </a:extLst>
                </p:cNvPr>
                <p:cNvSpPr/>
                <p:nvPr/>
              </p:nvSpPr>
              <p:spPr>
                <a:xfrm>
                  <a:off x="9982445" y="1038877"/>
                  <a:ext cx="2743200" cy="914400"/>
                </a:xfrm>
                <a:prstGeom prst="roundRect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97E5CF2-31FB-42A9-A973-98F7A318D1B5}"/>
                    </a:ext>
                  </a:extLst>
                </p:cNvPr>
                <p:cNvSpPr txBox="1"/>
                <p:nvPr/>
              </p:nvSpPr>
              <p:spPr>
                <a:xfrm>
                  <a:off x="10254292" y="1100845"/>
                  <a:ext cx="2199500" cy="8549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u="sng" dirty="0">
                      <a:solidFill>
                        <a:srgbClr val="00B05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DONUTS</a:t>
                  </a:r>
                </a:p>
                <a:p>
                  <a:pPr algn="ctr"/>
                  <a:r>
                    <a:rPr lang="en-US" sz="2200" dirty="0">
                      <a:solidFill>
                        <a:srgbClr val="00B05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3 for $4.00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CA0B7B-C7C1-48EE-8E0A-B9F85A005A36}"/>
                  </a:ext>
                </a:extLst>
              </p:cNvPr>
              <p:cNvSpPr txBox="1"/>
              <p:nvPr/>
            </p:nvSpPr>
            <p:spPr>
              <a:xfrm>
                <a:off x="549713" y="2345041"/>
                <a:ext cx="430698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84263" indent="-1084263"/>
                <a:r>
                  <a:rPr lang="en-US" sz="2200" dirty="0">
                    <a:solidFill>
                      <a:srgbClr val="2C2CDC"/>
                    </a:solidFill>
                    <a:latin typeface="Verdana"/>
                    <a:cs typeface="Verdana"/>
                  </a:rPr>
                  <a:t>(2a-2e) 	</a:t>
                </a:r>
              </a:p>
              <a:p>
                <a:pPr marL="1084263" indent="-1084263"/>
                <a:r>
                  <a:rPr lang="en-US" sz="2200" dirty="0">
                    <a:solidFill>
                      <a:srgbClr val="2C2CDC"/>
                    </a:solidFill>
                    <a:latin typeface="Verdana"/>
                    <a:cs typeface="Verdana"/>
                  </a:rPr>
                  <a:t>For the Donuts 	keychains: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D3813D-BD43-4EBC-BFC1-3021123DEE12}"/>
                  </a:ext>
                </a:extLst>
              </p:cNvPr>
              <p:cNvSpPr txBox="1"/>
              <p:nvPr/>
            </p:nvSpPr>
            <p:spPr>
              <a:xfrm>
                <a:off x="558411" y="3324199"/>
                <a:ext cx="6704671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  <a:latin typeface="Verdana"/>
                    <a:cs typeface="Verdana"/>
                  </a:rPr>
                  <a:t>Copy the pricing information.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200" dirty="0">
                  <a:solidFill>
                    <a:schemeClr val="accent6">
                      <a:lumMod val="75000"/>
                    </a:schemeClr>
                  </a:solidFill>
                  <a:latin typeface="Verdana"/>
                  <a:cs typeface="Verdan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3">
                        <a:lumMod val="75000"/>
                      </a:schemeClr>
                    </a:solidFill>
                    <a:latin typeface="Verdana"/>
                    <a:cs typeface="Verdana"/>
                  </a:rPr>
                  <a:t>Complete a table, equation, double number line, and graph (r</a:t>
                </a:r>
                <a:r>
                  <a:rPr lang="en-US" sz="2200" dirty="0">
                    <a:solidFill>
                      <a:schemeClr val="accent3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ound as needed).</a:t>
                </a:r>
                <a:endParaRPr lang="en-US" sz="2200" dirty="0">
                  <a:solidFill>
                    <a:schemeClr val="accent3">
                      <a:lumMod val="75000"/>
                    </a:schemeClr>
                  </a:solidFill>
                  <a:latin typeface="Verdana"/>
                  <a:cs typeface="Verdana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D4EC3C-FDD0-9398-EE4A-E5136B8F8456}"/>
                </a:ext>
              </a:extLst>
            </p:cNvPr>
            <p:cNvGrpSpPr/>
            <p:nvPr/>
          </p:nvGrpSpPr>
          <p:grpSpPr>
            <a:xfrm>
              <a:off x="4411279" y="2446673"/>
              <a:ext cx="1607637" cy="984685"/>
              <a:chOff x="6424358" y="3600207"/>
              <a:chExt cx="1607637" cy="98468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69C932D-BF00-54CC-6876-613682B95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8449868">
                <a:off x="7334765" y="3563011"/>
                <a:ext cx="480060" cy="9144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3DDE840-FA6C-E6D3-30E2-D22CD134D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4512000">
                <a:off x="6641528" y="3383037"/>
                <a:ext cx="480060" cy="9144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401FE04-BBBE-D4FA-DAB5-E4AC68D44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42459" y="3670492"/>
                <a:ext cx="474041" cy="9144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9F63A6-6FDE-2F67-DCD2-9B90904190C3}"/>
              </a:ext>
            </a:extLst>
          </p:cNvPr>
          <p:cNvGrpSpPr/>
          <p:nvPr/>
        </p:nvGrpSpPr>
        <p:grpSpPr>
          <a:xfrm>
            <a:off x="3173618" y="1060095"/>
            <a:ext cx="1454714" cy="1224984"/>
            <a:chOff x="7154467" y="3267683"/>
            <a:chExt cx="1454714" cy="12249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E893EAD-2487-4FC2-D7D1-991932A1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4467" y="3578267"/>
              <a:ext cx="793268" cy="9144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5847A3-CEFA-8DED-5249-C3269F2D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5546" y="3267683"/>
              <a:ext cx="813635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61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MathLink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" id="{3D203DAC-2682-6E4C-ABC0-360887DE3F9B}" vid="{D198DB34-55EC-374E-8D0C-97240D7B9A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6-3.1a Paint Mixtures</Template>
  <TotalTime>2262</TotalTime>
  <Words>199</Words>
  <Application>Microsoft Macintosh PowerPoint</Application>
  <PresentationFormat>On-screen Show (4:3)</PresentationFormat>
  <Paragraphs>30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Verdana</vt:lpstr>
      <vt:lpstr>MathLinks Template</vt:lpstr>
      <vt:lpstr>THE KEYCHAIN FUNDRAISER</vt:lpstr>
      <vt:lpstr>FROM NUMBER LINES TO GRAPHS</vt:lpstr>
      <vt:lpstr>UNIT PRICE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S6-7.2 The Keychain Fundraiser</dc:title>
  <dc:subject/>
  <dc:creator>Center for Mathematics and Teaching</dc:creator>
  <cp:keywords/>
  <dc:description/>
  <cp:lastModifiedBy>Cary Matthews</cp:lastModifiedBy>
  <cp:revision>142</cp:revision>
  <dcterms:created xsi:type="dcterms:W3CDTF">2019-04-07T15:54:17Z</dcterms:created>
  <dcterms:modified xsi:type="dcterms:W3CDTF">2023-07-03T22:03:36Z</dcterms:modified>
  <cp:category/>
</cp:coreProperties>
</file>