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7"/>
  </p:notesMasterIdLst>
  <p:handoutMasterIdLst>
    <p:handoutMasterId r:id="rId18"/>
  </p:handoutMasterIdLst>
  <p:sldIdLst>
    <p:sldId id="280" r:id="rId2"/>
    <p:sldId id="292" r:id="rId3"/>
    <p:sldId id="282" r:id="rId4"/>
    <p:sldId id="283" r:id="rId5"/>
    <p:sldId id="294" r:id="rId6"/>
    <p:sldId id="330" r:id="rId7"/>
    <p:sldId id="311" r:id="rId8"/>
    <p:sldId id="309" r:id="rId9"/>
    <p:sldId id="331" r:id="rId10"/>
    <p:sldId id="284" r:id="rId11"/>
    <p:sldId id="285" r:id="rId12"/>
    <p:sldId id="286" r:id="rId13"/>
    <p:sldId id="281" r:id="rId14"/>
    <p:sldId id="287" r:id="rId15"/>
    <p:sldId id="288" r:id="rId1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FF"/>
    <a:srgbClr val="FFFF99"/>
    <a:srgbClr val="FF3300"/>
    <a:srgbClr val="2762A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22838BEF-8BB2-4498-84A7-C5851F593DF1}" styleName="Medium Style 4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83" autoAdjust="0"/>
    <p:restoredTop sz="94643"/>
  </p:normalViewPr>
  <p:slideViewPr>
    <p:cSldViewPr snapToGrid="0" snapToObjects="1">
      <p:cViewPr varScale="1">
        <p:scale>
          <a:sx n="61" d="100"/>
          <a:sy n="61" d="100"/>
        </p:scale>
        <p:origin x="67" y="307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410C903-89FB-9443-B711-4C59B465CFB3}" type="datetimeFigureOut">
              <a:rPr lang="en-US" smtClean="0"/>
              <a:pPr/>
              <a:t>8/25/2024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2047C94-B8CF-AA44-A8FE-0545AAD2A74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783381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79EB7C0-5FD3-C646-B2E6-8EA09444FF02}" type="datetimeFigureOut">
              <a:rPr lang="en-US" smtClean="0"/>
              <a:pPr/>
              <a:t>8/25/2024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9D1161C-AFCC-4141-93A9-6068CEC8D79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522018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9D1161C-AFCC-4141-93A9-6068CEC8D79F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087565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9D1161C-AFCC-4141-93A9-6068CEC8D79F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377883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9D1161C-AFCC-4141-93A9-6068CEC8D79F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547166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9D1161C-AFCC-4141-93A9-6068CEC8D79F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03834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8937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969988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3507839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85800"/>
          </a:xfrm>
        </p:spPr>
        <p:txBody>
          <a:bodyPr>
            <a:normAutofit/>
          </a:bodyPr>
          <a:lstStyle>
            <a:lvl1pPr>
              <a:defRPr sz="2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216152"/>
            <a:ext cx="8229600" cy="4893216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90629047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3963002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85800"/>
          </a:xfrm>
        </p:spPr>
        <p:txBody>
          <a:bodyPr>
            <a:normAutofit/>
          </a:bodyPr>
          <a:lstStyle>
            <a:lvl1pPr>
              <a:defRPr sz="2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2515"/>
            <a:ext cx="8229600" cy="50038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</p:txBody>
      </p:sp>
      <p:sp>
        <p:nvSpPr>
          <p:cNvPr id="7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457200" y="6436431"/>
            <a:ext cx="317365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  <a:latin typeface="Verdana"/>
                <a:cs typeface="Verdana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25017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85800"/>
          </a:xfrm>
        </p:spPr>
        <p:txBody>
          <a:bodyPr>
            <a:normAutofit/>
          </a:bodyPr>
          <a:lstStyle>
            <a:lvl1pPr>
              <a:defRPr sz="2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0524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85800"/>
          </a:xfrm>
        </p:spPr>
        <p:txBody>
          <a:bodyPr>
            <a:normAutofit/>
          </a:bodyPr>
          <a:lstStyle>
            <a:lvl1pPr>
              <a:defRPr sz="2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12528"/>
            <a:ext cx="4038600" cy="495031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12528"/>
            <a:ext cx="4038600" cy="495031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959156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85800"/>
          </a:xfrm>
        </p:spPr>
        <p:txBody>
          <a:bodyPr>
            <a:normAutofit/>
          </a:bodyPr>
          <a:lstStyle>
            <a:lvl1pPr>
              <a:defRPr sz="2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14281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854043"/>
            <a:ext cx="4040188" cy="434890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214281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854043"/>
            <a:ext cx="4041775" cy="434890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6112567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0373082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97614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486397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422781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emf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7A521294-F3E7-C145-8AA0-C287374F3EF9}"/>
              </a:ext>
            </a:extLst>
          </p:cNvPr>
          <p:cNvPicPr>
            <a:picLocks noChangeAspect="1"/>
          </p:cNvPicPr>
          <p:nvPr userDrawn="1"/>
        </p:nvPicPr>
        <p:blipFill>
          <a:blip r:embed="rId14"/>
          <a:stretch>
            <a:fillRect/>
          </a:stretch>
        </p:blipFill>
        <p:spPr>
          <a:xfrm>
            <a:off x="7190509" y="6281669"/>
            <a:ext cx="1496291" cy="4572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solidFill>
            <a:srgbClr val="2762AD"/>
          </a:solidFill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4368960" y="6443318"/>
            <a:ext cx="406081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fld id="{53CD1320-F2A7-8244-BDAA-AC8AB44949C1}" type="slidenum">
              <a:rPr lang="en-US" sz="1000" smtClean="0">
                <a:latin typeface="Verdana"/>
                <a:cs typeface="Verdana"/>
              </a:rPr>
              <a:pPr/>
              <a:t>‹#›</a:t>
            </a:fld>
            <a:endParaRPr lang="en-US" sz="1000" dirty="0">
              <a:latin typeface="Verdana"/>
              <a:cs typeface="Verdana"/>
            </a:endParaRP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6682FAA1-A0EB-364E-BB2E-E1BEA12A032F}"/>
              </a:ext>
            </a:extLst>
          </p:cNvPr>
          <p:cNvPicPr>
            <a:picLocks noChangeAspect="1"/>
          </p:cNvPicPr>
          <p:nvPr userDrawn="1"/>
        </p:nvPicPr>
        <p:blipFill>
          <a:blip r:embed="rId15"/>
          <a:stretch>
            <a:fillRect/>
          </a:stretch>
        </p:blipFill>
        <p:spPr>
          <a:xfrm>
            <a:off x="457200" y="6281669"/>
            <a:ext cx="1420272" cy="457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59942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50" r:id="rId2"/>
    <p:sldLayoutId id="2147483654" r:id="rId3"/>
    <p:sldLayoutId id="2147483652" r:id="rId4"/>
    <p:sldLayoutId id="2147483653" r:id="rId5"/>
    <p:sldLayoutId id="2147483651" r:id="rId6"/>
    <p:sldLayoutId id="2147483649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hf sldNum="0"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bg1"/>
          </a:solidFill>
          <a:latin typeface="Verdana"/>
          <a:ea typeface="+mj-ea"/>
          <a:cs typeface="Verdana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Verdana"/>
          <a:ea typeface="+mn-ea"/>
          <a:cs typeface="Verdana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Verdana"/>
          <a:ea typeface="+mn-ea"/>
          <a:cs typeface="Verdana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Verdana"/>
          <a:ea typeface="+mn-ea"/>
          <a:cs typeface="Verdana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Verdana"/>
          <a:ea typeface="+mn-ea"/>
          <a:cs typeface="Verdana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Verdana"/>
          <a:ea typeface="+mn-ea"/>
          <a:cs typeface="Verdana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lifelonglearningteachers.blogspot.com/2011_07_01_archive.html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pixabay.com/en/people-person-child-boy-girl-tie-117198/" TargetMode="Externa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pixabay.com/en/people-person-child-boy-girl-tie-117198/" TargetMode="Externa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455C5A-3818-4CBF-ABDA-B28B73CC62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306536"/>
            <a:ext cx="8229600" cy="661027"/>
          </a:xfrm>
        </p:spPr>
        <p:txBody>
          <a:bodyPr>
            <a:normAutofit/>
          </a:bodyPr>
          <a:lstStyle/>
          <a:p>
            <a:r>
              <a:rPr lang="en-US" sz="3600" dirty="0"/>
              <a:t>6-7 MATH TALKS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9B70084-56A3-4AC2-AC52-87DC5A94731A}"/>
              </a:ext>
            </a:extLst>
          </p:cNvPr>
          <p:cNvSpPr txBox="1"/>
          <p:nvPr/>
        </p:nvSpPr>
        <p:spPr>
          <a:xfrm>
            <a:off x="558209" y="1421564"/>
            <a:ext cx="5783214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  <a:tabLst>
                <a:tab pos="3657600" algn="l"/>
                <a:tab pos="5486400" algn="l"/>
              </a:tabLst>
            </a:pPr>
            <a:r>
              <a:rPr lang="en-US" sz="2800" dirty="0">
                <a:latin typeface="Verdana" panose="020B0604030504040204" pitchFamily="34" charset="0"/>
                <a:ea typeface="Verdana" panose="020B0604030504040204" pitchFamily="34" charset="0"/>
              </a:rPr>
              <a:t>Data Talks (Slides 2-9)</a:t>
            </a:r>
          </a:p>
          <a:p>
            <a:pPr marL="457200" indent="-457200">
              <a:buFont typeface="Arial" panose="020B0604020202020204" pitchFamily="34" charset="0"/>
              <a:buChar char="•"/>
              <a:tabLst>
                <a:tab pos="3657600" algn="l"/>
                <a:tab pos="5486400" algn="l"/>
              </a:tabLst>
            </a:pPr>
            <a:endParaRPr lang="en-US" sz="28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  <a:tabLst>
                <a:tab pos="3657600" algn="l"/>
                <a:tab pos="5486400" algn="l"/>
              </a:tabLst>
            </a:pPr>
            <a:r>
              <a:rPr lang="en-US" sz="2800" dirty="0">
                <a:latin typeface="Verdana" panose="020B0604030504040204" pitchFamily="34" charset="0"/>
                <a:ea typeface="Verdana" panose="020B0604030504040204" pitchFamily="34" charset="0"/>
              </a:rPr>
              <a:t>Picture Talks (Slides 10-12)</a:t>
            </a:r>
          </a:p>
          <a:p>
            <a:pPr marL="457200" indent="-457200">
              <a:buFont typeface="Arial" panose="020B0604020202020204" pitchFamily="34" charset="0"/>
              <a:buChar char="•"/>
              <a:tabLst>
                <a:tab pos="5486400" algn="l"/>
              </a:tabLst>
            </a:pPr>
            <a:endParaRPr lang="en-US" sz="28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  <a:tabLst>
                <a:tab pos="5486400" algn="l"/>
              </a:tabLst>
            </a:pPr>
            <a:r>
              <a:rPr lang="en-US" sz="2800" dirty="0">
                <a:latin typeface="Verdana" panose="020B0604030504040204" pitchFamily="34" charset="0"/>
                <a:ea typeface="Verdana" panose="020B0604030504040204" pitchFamily="34" charset="0"/>
              </a:rPr>
              <a:t>Number Talks (Slides 13-15)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52F0FDD3-061E-44E6-8E61-37C9553C8D2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4750124" y="3607125"/>
            <a:ext cx="2929935" cy="26304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33787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76E5F3-6D2F-4CAA-9096-3B988B020D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800" dirty="0"/>
              <a:t>PICTURE TALK A</a:t>
            </a:r>
            <a:endParaRPr lang="en-US" sz="2800" dirty="0">
              <a:highlight>
                <a:srgbClr val="00FF00"/>
              </a:highlight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90B9275A-7392-44CB-88A2-DA2C38C080AD}"/>
              </a:ext>
            </a:extLst>
          </p:cNvPr>
          <p:cNvSpPr/>
          <p:nvPr/>
        </p:nvSpPr>
        <p:spPr>
          <a:xfrm>
            <a:off x="2712720" y="3044035"/>
            <a:ext cx="371856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0000FF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How is the pattern growing? </a:t>
            </a: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DFD06735-BED3-479F-8A4D-8D4CDFD0309B}"/>
              </a:ext>
            </a:extLst>
          </p:cNvPr>
          <p:cNvSpPr/>
          <p:nvPr/>
        </p:nvSpPr>
        <p:spPr>
          <a:xfrm>
            <a:off x="2840006" y="3614397"/>
            <a:ext cx="346398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0000FF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What will Step 4 look like? </a:t>
            </a:r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527DF7C2-0AE4-43ED-93D4-1E0862A6C86C}"/>
              </a:ext>
            </a:extLst>
          </p:cNvPr>
          <p:cNvSpPr/>
          <p:nvPr/>
        </p:nvSpPr>
        <p:spPr>
          <a:xfrm>
            <a:off x="2529257" y="4184759"/>
            <a:ext cx="408548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0000FF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How many objects are in Step 5? </a:t>
            </a:r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FC1604E1-B7F2-455A-8393-80FE05A025C2}"/>
              </a:ext>
            </a:extLst>
          </p:cNvPr>
          <p:cNvSpPr/>
          <p:nvPr/>
        </p:nvSpPr>
        <p:spPr>
          <a:xfrm>
            <a:off x="1508760" y="4755121"/>
            <a:ext cx="612648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0000FF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Use words or algebraic symbols to represent the number of objects in ANY step (a rule for Step n).</a:t>
            </a: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34F6E60E-2DAF-405A-ADE7-4931EBAD8760}"/>
              </a:ext>
            </a:extLst>
          </p:cNvPr>
          <p:cNvSpPr/>
          <p:nvPr/>
        </p:nvSpPr>
        <p:spPr>
          <a:xfrm>
            <a:off x="1905000" y="5602484"/>
            <a:ext cx="5334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0000FF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Does a rule make it easier to determine the number of objects in Step 5 or Step 12? 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C0491D89-43E1-4B13-BFB1-BAC60A51DF71}"/>
              </a:ext>
            </a:extLst>
          </p:cNvPr>
          <p:cNvGrpSpPr/>
          <p:nvPr/>
        </p:nvGrpSpPr>
        <p:grpSpPr>
          <a:xfrm>
            <a:off x="1489939" y="1465159"/>
            <a:ext cx="6252547" cy="1644517"/>
            <a:chOff x="1500900" y="1253884"/>
            <a:chExt cx="6252547" cy="1644517"/>
          </a:xfrm>
        </p:grpSpPr>
        <p:grpSp>
          <p:nvGrpSpPr>
            <p:cNvPr id="10" name="Group 9">
              <a:extLst>
                <a:ext uri="{FF2B5EF4-FFF2-40B4-BE49-F238E27FC236}">
                  <a16:creationId xmlns:a16="http://schemas.microsoft.com/office/drawing/2014/main" id="{7AB7B24F-4323-49FD-8AA1-64F6DFA74A76}"/>
                </a:ext>
              </a:extLst>
            </p:cNvPr>
            <p:cNvGrpSpPr/>
            <p:nvPr/>
          </p:nvGrpSpPr>
          <p:grpSpPr>
            <a:xfrm>
              <a:off x="1615859" y="1599953"/>
              <a:ext cx="749808" cy="603504"/>
              <a:chOff x="0" y="0"/>
              <a:chExt cx="485775" cy="342900"/>
            </a:xfrm>
          </p:grpSpPr>
          <p:sp>
            <p:nvSpPr>
              <p:cNvPr id="40" name="Rectangle 39">
                <a:extLst>
                  <a:ext uri="{FF2B5EF4-FFF2-40B4-BE49-F238E27FC236}">
                    <a16:creationId xmlns:a16="http://schemas.microsoft.com/office/drawing/2014/main" id="{FA8CE28C-B34C-4F82-9593-FEF0DE1D43F7}"/>
                  </a:ext>
                </a:extLst>
              </p:cNvPr>
              <p:cNvSpPr/>
              <p:nvPr/>
            </p:nvSpPr>
            <p:spPr>
              <a:xfrm>
                <a:off x="0" y="0"/>
                <a:ext cx="209550" cy="142875"/>
              </a:xfrm>
              <a:prstGeom prst="rect">
                <a:avLst/>
              </a:prstGeom>
              <a:solidFill>
                <a:schemeClr val="accent6">
                  <a:lumMod val="7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41" name="Rectangle 40">
                <a:extLst>
                  <a:ext uri="{FF2B5EF4-FFF2-40B4-BE49-F238E27FC236}">
                    <a16:creationId xmlns:a16="http://schemas.microsoft.com/office/drawing/2014/main" id="{02691D43-6217-4048-9C3A-28EF98731EE5}"/>
                  </a:ext>
                </a:extLst>
              </p:cNvPr>
              <p:cNvSpPr/>
              <p:nvPr/>
            </p:nvSpPr>
            <p:spPr>
              <a:xfrm>
                <a:off x="0" y="200025"/>
                <a:ext cx="209550" cy="142875"/>
              </a:xfrm>
              <a:prstGeom prst="rect">
                <a:avLst/>
              </a:prstGeom>
              <a:solidFill>
                <a:schemeClr val="accent6">
                  <a:lumMod val="7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42" name="Rectangle 41">
                <a:extLst>
                  <a:ext uri="{FF2B5EF4-FFF2-40B4-BE49-F238E27FC236}">
                    <a16:creationId xmlns:a16="http://schemas.microsoft.com/office/drawing/2014/main" id="{8DBD879A-9789-4F19-ACDE-B328B97DAFEF}"/>
                  </a:ext>
                </a:extLst>
              </p:cNvPr>
              <p:cNvSpPr/>
              <p:nvPr/>
            </p:nvSpPr>
            <p:spPr>
              <a:xfrm>
                <a:off x="276225" y="200025"/>
                <a:ext cx="209550" cy="142875"/>
              </a:xfrm>
              <a:prstGeom prst="rect">
                <a:avLst/>
              </a:prstGeom>
              <a:solidFill>
                <a:schemeClr val="accent6">
                  <a:lumMod val="7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/>
              </a:p>
            </p:txBody>
          </p:sp>
        </p:grpSp>
        <p:grpSp>
          <p:nvGrpSpPr>
            <p:cNvPr id="11" name="Group 10">
              <a:extLst>
                <a:ext uri="{FF2B5EF4-FFF2-40B4-BE49-F238E27FC236}">
                  <a16:creationId xmlns:a16="http://schemas.microsoft.com/office/drawing/2014/main" id="{B3E23057-D9DA-4449-B329-E6214EAF7E50}"/>
                </a:ext>
              </a:extLst>
            </p:cNvPr>
            <p:cNvGrpSpPr/>
            <p:nvPr/>
          </p:nvGrpSpPr>
          <p:grpSpPr>
            <a:xfrm>
              <a:off x="3075309" y="1599953"/>
              <a:ext cx="1572768" cy="950976"/>
              <a:chOff x="0" y="0"/>
              <a:chExt cx="1028700" cy="542925"/>
            </a:xfrm>
          </p:grpSpPr>
          <p:grpSp>
            <p:nvGrpSpPr>
              <p:cNvPr id="32" name="Group 31">
                <a:extLst>
                  <a:ext uri="{FF2B5EF4-FFF2-40B4-BE49-F238E27FC236}">
                    <a16:creationId xmlns:a16="http://schemas.microsoft.com/office/drawing/2014/main" id="{B5868F12-7588-47F3-8B26-0C0B74BA908F}"/>
                  </a:ext>
                </a:extLst>
              </p:cNvPr>
              <p:cNvGrpSpPr/>
              <p:nvPr/>
            </p:nvGrpSpPr>
            <p:grpSpPr>
              <a:xfrm>
                <a:off x="0" y="0"/>
                <a:ext cx="485775" cy="342900"/>
                <a:chOff x="0" y="0"/>
                <a:chExt cx="485775" cy="342900"/>
              </a:xfrm>
            </p:grpSpPr>
            <p:sp>
              <p:nvSpPr>
                <p:cNvPr id="37" name="Rectangle 36">
                  <a:extLst>
                    <a:ext uri="{FF2B5EF4-FFF2-40B4-BE49-F238E27FC236}">
                      <a16:creationId xmlns:a16="http://schemas.microsoft.com/office/drawing/2014/main" id="{90B979BB-A5E4-40B9-833F-6534EE1C92A7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209550" cy="142875"/>
                </a:xfrm>
                <a:prstGeom prst="rect">
                  <a:avLst/>
                </a:prstGeom>
                <a:solidFill>
                  <a:schemeClr val="accent6">
                    <a:lumMod val="75000"/>
                  </a:schemeClr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en-US"/>
                </a:p>
              </p:txBody>
            </p:sp>
            <p:sp>
              <p:nvSpPr>
                <p:cNvPr id="38" name="Rectangle 37">
                  <a:extLst>
                    <a:ext uri="{FF2B5EF4-FFF2-40B4-BE49-F238E27FC236}">
                      <a16:creationId xmlns:a16="http://schemas.microsoft.com/office/drawing/2014/main" id="{09E625B8-293E-45A4-8D90-197AE8760EA8}"/>
                    </a:ext>
                  </a:extLst>
                </p:cNvPr>
                <p:cNvSpPr/>
                <p:nvPr/>
              </p:nvSpPr>
              <p:spPr>
                <a:xfrm>
                  <a:off x="0" y="200025"/>
                  <a:ext cx="209550" cy="142875"/>
                </a:xfrm>
                <a:prstGeom prst="rect">
                  <a:avLst/>
                </a:prstGeom>
                <a:solidFill>
                  <a:schemeClr val="accent6">
                    <a:lumMod val="75000"/>
                  </a:schemeClr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en-US"/>
                </a:p>
              </p:txBody>
            </p:sp>
            <p:sp>
              <p:nvSpPr>
                <p:cNvPr id="39" name="Rectangle 38">
                  <a:extLst>
                    <a:ext uri="{FF2B5EF4-FFF2-40B4-BE49-F238E27FC236}">
                      <a16:creationId xmlns:a16="http://schemas.microsoft.com/office/drawing/2014/main" id="{05F0492F-1BD0-476D-8858-398945A984BC}"/>
                    </a:ext>
                  </a:extLst>
                </p:cNvPr>
                <p:cNvSpPr/>
                <p:nvPr/>
              </p:nvSpPr>
              <p:spPr>
                <a:xfrm>
                  <a:off x="276225" y="200025"/>
                  <a:ext cx="209550" cy="142875"/>
                </a:xfrm>
                <a:prstGeom prst="rect">
                  <a:avLst/>
                </a:prstGeom>
                <a:solidFill>
                  <a:schemeClr val="accent6">
                    <a:lumMod val="75000"/>
                  </a:schemeClr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33" name="Group 32">
                <a:extLst>
                  <a:ext uri="{FF2B5EF4-FFF2-40B4-BE49-F238E27FC236}">
                    <a16:creationId xmlns:a16="http://schemas.microsoft.com/office/drawing/2014/main" id="{5370088A-1BB2-4374-8C0B-1F39F5C86422}"/>
                  </a:ext>
                </a:extLst>
              </p:cNvPr>
              <p:cNvGrpSpPr/>
              <p:nvPr/>
            </p:nvGrpSpPr>
            <p:grpSpPr>
              <a:xfrm>
                <a:off x="542925" y="200025"/>
                <a:ext cx="485775" cy="342900"/>
                <a:chOff x="0" y="0"/>
                <a:chExt cx="485775" cy="342900"/>
              </a:xfrm>
            </p:grpSpPr>
            <p:sp>
              <p:nvSpPr>
                <p:cNvPr id="34" name="Rectangle 33">
                  <a:extLst>
                    <a:ext uri="{FF2B5EF4-FFF2-40B4-BE49-F238E27FC236}">
                      <a16:creationId xmlns:a16="http://schemas.microsoft.com/office/drawing/2014/main" id="{8F88B089-A556-4A57-B7FE-1BB92C19111F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209550" cy="142875"/>
                </a:xfrm>
                <a:prstGeom prst="rect">
                  <a:avLst/>
                </a:prstGeom>
                <a:solidFill>
                  <a:schemeClr val="accent6">
                    <a:lumMod val="75000"/>
                  </a:schemeClr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en-US"/>
                </a:p>
              </p:txBody>
            </p:sp>
            <p:sp>
              <p:nvSpPr>
                <p:cNvPr id="35" name="Rectangle 34">
                  <a:extLst>
                    <a:ext uri="{FF2B5EF4-FFF2-40B4-BE49-F238E27FC236}">
                      <a16:creationId xmlns:a16="http://schemas.microsoft.com/office/drawing/2014/main" id="{F8D3F4B7-426D-47CA-A949-A0A53EB33BA3}"/>
                    </a:ext>
                  </a:extLst>
                </p:cNvPr>
                <p:cNvSpPr/>
                <p:nvPr/>
              </p:nvSpPr>
              <p:spPr>
                <a:xfrm>
                  <a:off x="0" y="200025"/>
                  <a:ext cx="209550" cy="142875"/>
                </a:xfrm>
                <a:prstGeom prst="rect">
                  <a:avLst/>
                </a:prstGeom>
                <a:solidFill>
                  <a:schemeClr val="accent6">
                    <a:lumMod val="75000"/>
                  </a:schemeClr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en-US"/>
                </a:p>
              </p:txBody>
            </p:sp>
            <p:sp>
              <p:nvSpPr>
                <p:cNvPr id="36" name="Rectangle 35">
                  <a:extLst>
                    <a:ext uri="{FF2B5EF4-FFF2-40B4-BE49-F238E27FC236}">
                      <a16:creationId xmlns:a16="http://schemas.microsoft.com/office/drawing/2014/main" id="{16B50FB8-BD02-4D6F-B9AE-4B18887912CA}"/>
                    </a:ext>
                  </a:extLst>
                </p:cNvPr>
                <p:cNvSpPr/>
                <p:nvPr/>
              </p:nvSpPr>
              <p:spPr>
                <a:xfrm>
                  <a:off x="276225" y="200025"/>
                  <a:ext cx="209550" cy="142875"/>
                </a:xfrm>
                <a:prstGeom prst="rect">
                  <a:avLst/>
                </a:prstGeom>
                <a:solidFill>
                  <a:schemeClr val="accent6">
                    <a:lumMod val="75000"/>
                  </a:schemeClr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en-US"/>
                </a:p>
              </p:txBody>
            </p:sp>
          </p:grpSp>
        </p:grpSp>
        <p:grpSp>
          <p:nvGrpSpPr>
            <p:cNvPr id="12" name="Group 11">
              <a:extLst>
                <a:ext uri="{FF2B5EF4-FFF2-40B4-BE49-F238E27FC236}">
                  <a16:creationId xmlns:a16="http://schemas.microsoft.com/office/drawing/2014/main" id="{99D92A89-E354-48F9-8438-E10075D3BC6B}"/>
                </a:ext>
              </a:extLst>
            </p:cNvPr>
            <p:cNvGrpSpPr/>
            <p:nvPr/>
          </p:nvGrpSpPr>
          <p:grpSpPr>
            <a:xfrm>
              <a:off x="5357719" y="1599953"/>
              <a:ext cx="2395728" cy="1298448"/>
              <a:chOff x="0" y="0"/>
              <a:chExt cx="1562100" cy="742950"/>
            </a:xfrm>
          </p:grpSpPr>
          <p:grpSp>
            <p:nvGrpSpPr>
              <p:cNvPr id="13" name="Group 12">
                <a:extLst>
                  <a:ext uri="{FF2B5EF4-FFF2-40B4-BE49-F238E27FC236}">
                    <a16:creationId xmlns:a16="http://schemas.microsoft.com/office/drawing/2014/main" id="{0E6DDB99-4D20-42ED-8E55-6B031A37020F}"/>
                  </a:ext>
                </a:extLst>
              </p:cNvPr>
              <p:cNvGrpSpPr/>
              <p:nvPr/>
            </p:nvGrpSpPr>
            <p:grpSpPr>
              <a:xfrm>
                <a:off x="0" y="0"/>
                <a:ext cx="1028700" cy="542925"/>
                <a:chOff x="0" y="0"/>
                <a:chExt cx="1028700" cy="542925"/>
              </a:xfrm>
            </p:grpSpPr>
            <p:grpSp>
              <p:nvGrpSpPr>
                <p:cNvPr id="24" name="Group 23">
                  <a:extLst>
                    <a:ext uri="{FF2B5EF4-FFF2-40B4-BE49-F238E27FC236}">
                      <a16:creationId xmlns:a16="http://schemas.microsoft.com/office/drawing/2014/main" id="{EBD580A5-5C18-4553-A356-2BD52D6CE44D}"/>
                    </a:ext>
                  </a:extLst>
                </p:cNvPr>
                <p:cNvGrpSpPr/>
                <p:nvPr/>
              </p:nvGrpSpPr>
              <p:grpSpPr>
                <a:xfrm>
                  <a:off x="0" y="0"/>
                  <a:ext cx="485775" cy="342900"/>
                  <a:chOff x="0" y="0"/>
                  <a:chExt cx="485775" cy="342900"/>
                </a:xfrm>
              </p:grpSpPr>
              <p:sp>
                <p:nvSpPr>
                  <p:cNvPr id="29" name="Rectangle 28">
                    <a:extLst>
                      <a:ext uri="{FF2B5EF4-FFF2-40B4-BE49-F238E27FC236}">
                        <a16:creationId xmlns:a16="http://schemas.microsoft.com/office/drawing/2014/main" id="{21F3C657-44B6-40F4-9FEF-5C4D9FBDC659}"/>
                      </a:ext>
                    </a:extLst>
                  </p:cNvPr>
                  <p:cNvSpPr/>
                  <p:nvPr/>
                </p:nvSpPr>
                <p:spPr>
                  <a:xfrm>
                    <a:off x="0" y="0"/>
                    <a:ext cx="209550" cy="142875"/>
                  </a:xfrm>
                  <a:prstGeom prst="rect">
                    <a:avLst/>
                  </a:prstGeom>
                  <a:solidFill>
                    <a:schemeClr val="accent6">
                      <a:lumMod val="75000"/>
                    </a:schemeClr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ot="0" spcFirstLastPara="0" vert="horz" wrap="square" lIns="91440" tIns="45720" rIns="91440" bIns="4572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30" name="Rectangle 29">
                    <a:extLst>
                      <a:ext uri="{FF2B5EF4-FFF2-40B4-BE49-F238E27FC236}">
                        <a16:creationId xmlns:a16="http://schemas.microsoft.com/office/drawing/2014/main" id="{1ED3EB85-22E1-44B4-94C9-6AED01F9EEBC}"/>
                      </a:ext>
                    </a:extLst>
                  </p:cNvPr>
                  <p:cNvSpPr/>
                  <p:nvPr/>
                </p:nvSpPr>
                <p:spPr>
                  <a:xfrm>
                    <a:off x="0" y="200025"/>
                    <a:ext cx="209550" cy="142875"/>
                  </a:xfrm>
                  <a:prstGeom prst="rect">
                    <a:avLst/>
                  </a:prstGeom>
                  <a:solidFill>
                    <a:schemeClr val="accent6">
                      <a:lumMod val="75000"/>
                    </a:schemeClr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ot="0" spcFirstLastPara="0" vert="horz" wrap="square" lIns="91440" tIns="45720" rIns="91440" bIns="4572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31" name="Rectangle 30">
                    <a:extLst>
                      <a:ext uri="{FF2B5EF4-FFF2-40B4-BE49-F238E27FC236}">
                        <a16:creationId xmlns:a16="http://schemas.microsoft.com/office/drawing/2014/main" id="{83A97E14-096F-43E2-A5BA-24B1956A9BF8}"/>
                      </a:ext>
                    </a:extLst>
                  </p:cNvPr>
                  <p:cNvSpPr/>
                  <p:nvPr/>
                </p:nvSpPr>
                <p:spPr>
                  <a:xfrm>
                    <a:off x="276225" y="200025"/>
                    <a:ext cx="209550" cy="142875"/>
                  </a:xfrm>
                  <a:prstGeom prst="rect">
                    <a:avLst/>
                  </a:prstGeom>
                  <a:solidFill>
                    <a:schemeClr val="accent6">
                      <a:lumMod val="75000"/>
                    </a:schemeClr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ot="0" spcFirstLastPara="0" vert="horz" wrap="square" lIns="91440" tIns="45720" rIns="91440" bIns="4572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25" name="Group 24">
                  <a:extLst>
                    <a:ext uri="{FF2B5EF4-FFF2-40B4-BE49-F238E27FC236}">
                      <a16:creationId xmlns:a16="http://schemas.microsoft.com/office/drawing/2014/main" id="{2340C4D6-AC54-4B0B-9A6B-0DB5594E4FD7}"/>
                    </a:ext>
                  </a:extLst>
                </p:cNvPr>
                <p:cNvGrpSpPr/>
                <p:nvPr/>
              </p:nvGrpSpPr>
              <p:grpSpPr>
                <a:xfrm>
                  <a:off x="542925" y="200025"/>
                  <a:ext cx="485775" cy="342900"/>
                  <a:chOff x="0" y="0"/>
                  <a:chExt cx="485775" cy="342900"/>
                </a:xfrm>
              </p:grpSpPr>
              <p:sp>
                <p:nvSpPr>
                  <p:cNvPr id="26" name="Rectangle 25">
                    <a:extLst>
                      <a:ext uri="{FF2B5EF4-FFF2-40B4-BE49-F238E27FC236}">
                        <a16:creationId xmlns:a16="http://schemas.microsoft.com/office/drawing/2014/main" id="{D2D39ED1-F65A-4215-A41F-B469455FD10E}"/>
                      </a:ext>
                    </a:extLst>
                  </p:cNvPr>
                  <p:cNvSpPr/>
                  <p:nvPr/>
                </p:nvSpPr>
                <p:spPr>
                  <a:xfrm>
                    <a:off x="0" y="0"/>
                    <a:ext cx="209550" cy="142875"/>
                  </a:xfrm>
                  <a:prstGeom prst="rect">
                    <a:avLst/>
                  </a:prstGeom>
                  <a:solidFill>
                    <a:schemeClr val="accent6">
                      <a:lumMod val="75000"/>
                    </a:schemeClr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ot="0" spcFirstLastPara="0" vert="horz" wrap="square" lIns="91440" tIns="45720" rIns="91440" bIns="4572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27" name="Rectangle 26">
                    <a:extLst>
                      <a:ext uri="{FF2B5EF4-FFF2-40B4-BE49-F238E27FC236}">
                        <a16:creationId xmlns:a16="http://schemas.microsoft.com/office/drawing/2014/main" id="{A56CF8D9-1276-499C-94BC-8CC505A99F9C}"/>
                      </a:ext>
                    </a:extLst>
                  </p:cNvPr>
                  <p:cNvSpPr/>
                  <p:nvPr/>
                </p:nvSpPr>
                <p:spPr>
                  <a:xfrm>
                    <a:off x="0" y="200025"/>
                    <a:ext cx="209550" cy="142875"/>
                  </a:xfrm>
                  <a:prstGeom prst="rect">
                    <a:avLst/>
                  </a:prstGeom>
                  <a:solidFill>
                    <a:schemeClr val="accent6">
                      <a:lumMod val="75000"/>
                    </a:schemeClr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ot="0" spcFirstLastPara="0" vert="horz" wrap="square" lIns="91440" tIns="45720" rIns="91440" bIns="4572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28" name="Rectangle 27">
                    <a:extLst>
                      <a:ext uri="{FF2B5EF4-FFF2-40B4-BE49-F238E27FC236}">
                        <a16:creationId xmlns:a16="http://schemas.microsoft.com/office/drawing/2014/main" id="{91402FD0-52CE-45FA-8D63-A2CD96F6F2D2}"/>
                      </a:ext>
                    </a:extLst>
                  </p:cNvPr>
                  <p:cNvSpPr/>
                  <p:nvPr/>
                </p:nvSpPr>
                <p:spPr>
                  <a:xfrm>
                    <a:off x="276225" y="200025"/>
                    <a:ext cx="209550" cy="142875"/>
                  </a:xfrm>
                  <a:prstGeom prst="rect">
                    <a:avLst/>
                  </a:prstGeom>
                  <a:solidFill>
                    <a:schemeClr val="accent6">
                      <a:lumMod val="75000"/>
                    </a:schemeClr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ot="0" spcFirstLastPara="0" vert="horz" wrap="square" lIns="91440" tIns="45720" rIns="91440" bIns="4572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endParaRPr lang="en-US"/>
                  </a:p>
                </p:txBody>
              </p:sp>
            </p:grpSp>
          </p:grpSp>
          <p:grpSp>
            <p:nvGrpSpPr>
              <p:cNvPr id="14" name="Group 13">
                <a:extLst>
                  <a:ext uri="{FF2B5EF4-FFF2-40B4-BE49-F238E27FC236}">
                    <a16:creationId xmlns:a16="http://schemas.microsoft.com/office/drawing/2014/main" id="{8C769632-7960-49C4-88E5-6EBC42AF0FD6}"/>
                  </a:ext>
                </a:extLst>
              </p:cNvPr>
              <p:cNvGrpSpPr/>
              <p:nvPr/>
            </p:nvGrpSpPr>
            <p:grpSpPr>
              <a:xfrm>
                <a:off x="1076325" y="400050"/>
                <a:ext cx="485775" cy="342900"/>
                <a:chOff x="0" y="0"/>
                <a:chExt cx="485775" cy="342900"/>
              </a:xfrm>
            </p:grpSpPr>
            <p:sp>
              <p:nvSpPr>
                <p:cNvPr id="15" name="Rectangle 14">
                  <a:extLst>
                    <a:ext uri="{FF2B5EF4-FFF2-40B4-BE49-F238E27FC236}">
                      <a16:creationId xmlns:a16="http://schemas.microsoft.com/office/drawing/2014/main" id="{67C1637E-0B31-4D96-B166-CD6DA113D291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209550" cy="142875"/>
                </a:xfrm>
                <a:prstGeom prst="rect">
                  <a:avLst/>
                </a:prstGeom>
                <a:solidFill>
                  <a:schemeClr val="accent6">
                    <a:lumMod val="75000"/>
                  </a:schemeClr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en-US"/>
                </a:p>
              </p:txBody>
            </p:sp>
            <p:sp>
              <p:nvSpPr>
                <p:cNvPr id="16" name="Rectangle 15">
                  <a:extLst>
                    <a:ext uri="{FF2B5EF4-FFF2-40B4-BE49-F238E27FC236}">
                      <a16:creationId xmlns:a16="http://schemas.microsoft.com/office/drawing/2014/main" id="{35CDE064-4928-4350-B550-B34602713885}"/>
                    </a:ext>
                  </a:extLst>
                </p:cNvPr>
                <p:cNvSpPr/>
                <p:nvPr/>
              </p:nvSpPr>
              <p:spPr>
                <a:xfrm>
                  <a:off x="0" y="200025"/>
                  <a:ext cx="209550" cy="142875"/>
                </a:xfrm>
                <a:prstGeom prst="rect">
                  <a:avLst/>
                </a:prstGeom>
                <a:solidFill>
                  <a:schemeClr val="accent6">
                    <a:lumMod val="75000"/>
                  </a:schemeClr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en-US"/>
                </a:p>
              </p:txBody>
            </p:sp>
            <p:sp>
              <p:nvSpPr>
                <p:cNvPr id="17" name="Rectangle 16">
                  <a:extLst>
                    <a:ext uri="{FF2B5EF4-FFF2-40B4-BE49-F238E27FC236}">
                      <a16:creationId xmlns:a16="http://schemas.microsoft.com/office/drawing/2014/main" id="{5E435CBF-33D5-448D-83A8-870B7B2491ED}"/>
                    </a:ext>
                  </a:extLst>
                </p:cNvPr>
                <p:cNvSpPr/>
                <p:nvPr/>
              </p:nvSpPr>
              <p:spPr>
                <a:xfrm>
                  <a:off x="276225" y="200025"/>
                  <a:ext cx="209550" cy="142875"/>
                </a:xfrm>
                <a:prstGeom prst="rect">
                  <a:avLst/>
                </a:prstGeom>
                <a:solidFill>
                  <a:schemeClr val="accent6">
                    <a:lumMod val="75000"/>
                  </a:schemeClr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en-US"/>
                </a:p>
              </p:txBody>
            </p:sp>
          </p:grpSp>
        </p:grpSp>
        <p:sp>
          <p:nvSpPr>
            <p:cNvPr id="47" name="Rectangle 46">
              <a:extLst>
                <a:ext uri="{FF2B5EF4-FFF2-40B4-BE49-F238E27FC236}">
                  <a16:creationId xmlns:a16="http://schemas.microsoft.com/office/drawing/2014/main" id="{4BB9E168-F54A-470E-BB67-FF424CAD2E2E}"/>
                </a:ext>
              </a:extLst>
            </p:cNvPr>
            <p:cNvSpPr/>
            <p:nvPr/>
          </p:nvSpPr>
          <p:spPr>
            <a:xfrm>
              <a:off x="1500900" y="1253884"/>
              <a:ext cx="808394" cy="30777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400" dirty="0">
                  <a:solidFill>
                    <a:srgbClr val="00B050"/>
                  </a:solidFill>
                  <a:latin typeface="Verdana" panose="020B0604030504040204" pitchFamily="34" charset="0"/>
                  <a:ea typeface="Verdana" panose="020B0604030504040204" pitchFamily="34" charset="0"/>
                  <a:cs typeface="Arial" panose="020B0604020202020204" pitchFamily="34" charset="0"/>
                </a:rPr>
                <a:t>Step 1</a:t>
              </a:r>
            </a:p>
          </p:txBody>
        </p:sp>
        <p:sp>
          <p:nvSpPr>
            <p:cNvPr id="48" name="Rectangle 47">
              <a:extLst>
                <a:ext uri="{FF2B5EF4-FFF2-40B4-BE49-F238E27FC236}">
                  <a16:creationId xmlns:a16="http://schemas.microsoft.com/office/drawing/2014/main" id="{64066131-EFA5-4D17-8C62-25550768ECCE}"/>
                </a:ext>
              </a:extLst>
            </p:cNvPr>
            <p:cNvSpPr/>
            <p:nvPr/>
          </p:nvSpPr>
          <p:spPr>
            <a:xfrm>
              <a:off x="5230585" y="1253884"/>
              <a:ext cx="808394" cy="30777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400" dirty="0">
                  <a:solidFill>
                    <a:srgbClr val="00B050"/>
                  </a:solidFill>
                  <a:latin typeface="Verdana" panose="020B0604030504040204" pitchFamily="34" charset="0"/>
                  <a:ea typeface="Verdana" panose="020B0604030504040204" pitchFamily="34" charset="0"/>
                  <a:cs typeface="Arial" panose="020B0604020202020204" pitchFamily="34" charset="0"/>
                </a:rPr>
                <a:t>Step 3</a:t>
              </a:r>
            </a:p>
          </p:txBody>
        </p:sp>
        <p:sp>
          <p:nvSpPr>
            <p:cNvPr id="49" name="Rectangle 48">
              <a:extLst>
                <a:ext uri="{FF2B5EF4-FFF2-40B4-BE49-F238E27FC236}">
                  <a16:creationId xmlns:a16="http://schemas.microsoft.com/office/drawing/2014/main" id="{A894F30C-C16A-42F7-92EA-458CE0166BF2}"/>
                </a:ext>
              </a:extLst>
            </p:cNvPr>
            <p:cNvSpPr/>
            <p:nvPr/>
          </p:nvSpPr>
          <p:spPr>
            <a:xfrm>
              <a:off x="2951761" y="1253884"/>
              <a:ext cx="808394" cy="30777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400" dirty="0">
                  <a:solidFill>
                    <a:srgbClr val="00B050"/>
                  </a:solidFill>
                  <a:latin typeface="Verdana" panose="020B0604030504040204" pitchFamily="34" charset="0"/>
                  <a:ea typeface="Verdana" panose="020B0604030504040204" pitchFamily="34" charset="0"/>
                  <a:cs typeface="Arial" panose="020B0604020202020204" pitchFamily="34" charset="0"/>
                </a:rPr>
                <a:t>Step 2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9148481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" grpId="0"/>
      <p:bldP spid="44" grpId="0"/>
      <p:bldP spid="45" grpId="0"/>
      <p:bldP spid="4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76E5F3-6D2F-4CAA-9096-3B988B020D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800" dirty="0"/>
              <a:t>PICTURE TALK B</a:t>
            </a:r>
            <a:endParaRPr lang="en-US" sz="2800" dirty="0">
              <a:highlight>
                <a:srgbClr val="00FF00"/>
              </a:highlight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90B9275A-7392-44CB-88A2-DA2C38C080AD}"/>
              </a:ext>
            </a:extLst>
          </p:cNvPr>
          <p:cNvSpPr/>
          <p:nvPr/>
        </p:nvSpPr>
        <p:spPr>
          <a:xfrm>
            <a:off x="2712720" y="3044035"/>
            <a:ext cx="371856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0000FF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How is the pattern growing? </a:t>
            </a:r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FC1604E1-B7F2-455A-8393-80FE05A025C2}"/>
              </a:ext>
            </a:extLst>
          </p:cNvPr>
          <p:cNvSpPr/>
          <p:nvPr/>
        </p:nvSpPr>
        <p:spPr>
          <a:xfrm>
            <a:off x="1508760" y="4755121"/>
            <a:ext cx="612648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0000FF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Use words or algebraic symbols to represent the number of objects in ANY step (a rule for Step n).</a:t>
            </a: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34F6E60E-2DAF-405A-ADE7-4931EBAD8760}"/>
              </a:ext>
            </a:extLst>
          </p:cNvPr>
          <p:cNvSpPr/>
          <p:nvPr/>
        </p:nvSpPr>
        <p:spPr>
          <a:xfrm>
            <a:off x="1905000" y="5602484"/>
            <a:ext cx="5334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0000FF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Does a rule make it easier to determine the number of objects in Step 5 or Step 12? </a:t>
            </a: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9150B26C-A959-4138-BDB1-EA1C9EF97001}"/>
              </a:ext>
            </a:extLst>
          </p:cNvPr>
          <p:cNvSpPr/>
          <p:nvPr/>
        </p:nvSpPr>
        <p:spPr>
          <a:xfrm>
            <a:off x="2840006" y="3614397"/>
            <a:ext cx="346398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0000FF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What will Step 4 look like? </a:t>
            </a: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3F57493F-E61F-4E65-8BD0-5CF32D73F0E9}"/>
              </a:ext>
            </a:extLst>
          </p:cNvPr>
          <p:cNvSpPr/>
          <p:nvPr/>
        </p:nvSpPr>
        <p:spPr>
          <a:xfrm>
            <a:off x="2529257" y="4184759"/>
            <a:ext cx="408548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0000FF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How many objects are in Step 5? 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0DC64582-C11E-469D-8842-FFF40970EA03}"/>
              </a:ext>
            </a:extLst>
          </p:cNvPr>
          <p:cNvGrpSpPr/>
          <p:nvPr/>
        </p:nvGrpSpPr>
        <p:grpSpPr>
          <a:xfrm>
            <a:off x="1679704" y="1562736"/>
            <a:ext cx="6229438" cy="1145973"/>
            <a:chOff x="1773580" y="1365733"/>
            <a:chExt cx="6229438" cy="1145973"/>
          </a:xfrm>
        </p:grpSpPr>
        <p:grpSp>
          <p:nvGrpSpPr>
            <p:cNvPr id="47" name="Group 46">
              <a:extLst>
                <a:ext uri="{FF2B5EF4-FFF2-40B4-BE49-F238E27FC236}">
                  <a16:creationId xmlns:a16="http://schemas.microsoft.com/office/drawing/2014/main" id="{1E126CF6-6E3C-439E-9B7F-3BEA10778D87}"/>
                </a:ext>
              </a:extLst>
            </p:cNvPr>
            <p:cNvGrpSpPr/>
            <p:nvPr/>
          </p:nvGrpSpPr>
          <p:grpSpPr>
            <a:xfrm>
              <a:off x="1803337" y="1725322"/>
              <a:ext cx="694946" cy="768096"/>
              <a:chOff x="-53011" y="0"/>
              <a:chExt cx="438151" cy="485775"/>
            </a:xfrm>
          </p:grpSpPr>
          <p:sp>
            <p:nvSpPr>
              <p:cNvPr id="67" name="Oval 66">
                <a:extLst>
                  <a:ext uri="{FF2B5EF4-FFF2-40B4-BE49-F238E27FC236}">
                    <a16:creationId xmlns:a16="http://schemas.microsoft.com/office/drawing/2014/main" id="{3E323E0F-E6A2-48C2-B53A-F6F6F078D4AC}"/>
                  </a:ext>
                </a:extLst>
              </p:cNvPr>
              <p:cNvSpPr/>
              <p:nvPr/>
            </p:nvSpPr>
            <p:spPr>
              <a:xfrm>
                <a:off x="99390" y="180975"/>
                <a:ext cx="123825" cy="133350"/>
              </a:xfrm>
              <a:prstGeom prst="ellipse">
                <a:avLst/>
              </a:prstGeom>
              <a:solidFill>
                <a:schemeClr val="accent1">
                  <a:lumMod val="7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68" name="Oval 67">
                <a:extLst>
                  <a:ext uri="{FF2B5EF4-FFF2-40B4-BE49-F238E27FC236}">
                    <a16:creationId xmlns:a16="http://schemas.microsoft.com/office/drawing/2014/main" id="{538BACD8-D78B-4C76-A45C-BFEBCAC7AB46}"/>
                  </a:ext>
                </a:extLst>
              </p:cNvPr>
              <p:cNvSpPr/>
              <p:nvPr/>
            </p:nvSpPr>
            <p:spPr>
              <a:xfrm>
                <a:off x="99390" y="0"/>
                <a:ext cx="123825" cy="133350"/>
              </a:xfrm>
              <a:prstGeom prst="ellipse">
                <a:avLst/>
              </a:prstGeom>
              <a:solidFill>
                <a:schemeClr val="accent1">
                  <a:lumMod val="7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69" name="Oval 68">
                <a:extLst>
                  <a:ext uri="{FF2B5EF4-FFF2-40B4-BE49-F238E27FC236}">
                    <a16:creationId xmlns:a16="http://schemas.microsoft.com/office/drawing/2014/main" id="{734727EE-4987-4CE9-A193-F86AC1ACEC00}"/>
                  </a:ext>
                </a:extLst>
              </p:cNvPr>
              <p:cNvSpPr/>
              <p:nvPr/>
            </p:nvSpPr>
            <p:spPr>
              <a:xfrm>
                <a:off x="99390" y="352425"/>
                <a:ext cx="123825" cy="133350"/>
              </a:xfrm>
              <a:prstGeom prst="ellipse">
                <a:avLst/>
              </a:prstGeom>
              <a:solidFill>
                <a:schemeClr val="accent1">
                  <a:lumMod val="7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70" name="Oval 69">
                <a:extLst>
                  <a:ext uri="{FF2B5EF4-FFF2-40B4-BE49-F238E27FC236}">
                    <a16:creationId xmlns:a16="http://schemas.microsoft.com/office/drawing/2014/main" id="{499E380E-EF90-4083-A834-9D496F720349}"/>
                  </a:ext>
                </a:extLst>
              </p:cNvPr>
              <p:cNvSpPr/>
              <p:nvPr/>
            </p:nvSpPr>
            <p:spPr>
              <a:xfrm>
                <a:off x="261315" y="180975"/>
                <a:ext cx="123825" cy="133350"/>
              </a:xfrm>
              <a:prstGeom prst="ellipse">
                <a:avLst/>
              </a:prstGeom>
              <a:solidFill>
                <a:schemeClr val="accent1">
                  <a:lumMod val="7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71" name="Oval 70">
                <a:extLst>
                  <a:ext uri="{FF2B5EF4-FFF2-40B4-BE49-F238E27FC236}">
                    <a16:creationId xmlns:a16="http://schemas.microsoft.com/office/drawing/2014/main" id="{13AD967A-9FE2-431E-91F3-BB804052B248}"/>
                  </a:ext>
                </a:extLst>
              </p:cNvPr>
              <p:cNvSpPr/>
              <p:nvPr/>
            </p:nvSpPr>
            <p:spPr>
              <a:xfrm>
                <a:off x="-53011" y="180975"/>
                <a:ext cx="123825" cy="133350"/>
              </a:xfrm>
              <a:prstGeom prst="ellipse">
                <a:avLst/>
              </a:prstGeom>
              <a:solidFill>
                <a:schemeClr val="accent1">
                  <a:lumMod val="7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/>
              </a:p>
            </p:txBody>
          </p:sp>
        </p:grpSp>
        <p:grpSp>
          <p:nvGrpSpPr>
            <p:cNvPr id="48" name="Group 47">
              <a:extLst>
                <a:ext uri="{FF2B5EF4-FFF2-40B4-BE49-F238E27FC236}">
                  <a16:creationId xmlns:a16="http://schemas.microsoft.com/office/drawing/2014/main" id="{9A6274A8-F7F8-4753-B192-F7ED52357711}"/>
                </a:ext>
              </a:extLst>
            </p:cNvPr>
            <p:cNvGrpSpPr/>
            <p:nvPr/>
          </p:nvGrpSpPr>
          <p:grpSpPr>
            <a:xfrm>
              <a:off x="4030705" y="1725322"/>
              <a:ext cx="1207007" cy="786384"/>
              <a:chOff x="241857" y="0"/>
              <a:chExt cx="771524" cy="495300"/>
            </a:xfrm>
          </p:grpSpPr>
          <p:sp>
            <p:nvSpPr>
              <p:cNvPr id="60" name="Oval 59">
                <a:extLst>
                  <a:ext uri="{FF2B5EF4-FFF2-40B4-BE49-F238E27FC236}">
                    <a16:creationId xmlns:a16="http://schemas.microsoft.com/office/drawing/2014/main" id="{C891657C-E9CA-46D0-B807-867BB4C1B54F}"/>
                  </a:ext>
                </a:extLst>
              </p:cNvPr>
              <p:cNvSpPr/>
              <p:nvPr/>
            </p:nvSpPr>
            <p:spPr>
              <a:xfrm>
                <a:off x="241857" y="180975"/>
                <a:ext cx="123825" cy="133350"/>
              </a:xfrm>
              <a:prstGeom prst="ellipse">
                <a:avLst/>
              </a:prstGeom>
              <a:solidFill>
                <a:schemeClr val="accent1">
                  <a:lumMod val="7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61" name="Oval 60">
                <a:extLst>
                  <a:ext uri="{FF2B5EF4-FFF2-40B4-BE49-F238E27FC236}">
                    <a16:creationId xmlns:a16="http://schemas.microsoft.com/office/drawing/2014/main" id="{D3B07CD5-08D5-4A31-9736-2C487E627F01}"/>
                  </a:ext>
                </a:extLst>
              </p:cNvPr>
              <p:cNvSpPr/>
              <p:nvPr/>
            </p:nvSpPr>
            <p:spPr>
              <a:xfrm>
                <a:off x="575232" y="180975"/>
                <a:ext cx="123825" cy="133350"/>
              </a:xfrm>
              <a:prstGeom prst="ellipse">
                <a:avLst/>
              </a:prstGeom>
              <a:solidFill>
                <a:schemeClr val="accent1">
                  <a:lumMod val="7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62" name="Oval 61">
                <a:extLst>
                  <a:ext uri="{FF2B5EF4-FFF2-40B4-BE49-F238E27FC236}">
                    <a16:creationId xmlns:a16="http://schemas.microsoft.com/office/drawing/2014/main" id="{B9F5D704-E043-431B-8EA6-83E9683988F2}"/>
                  </a:ext>
                </a:extLst>
              </p:cNvPr>
              <p:cNvSpPr/>
              <p:nvPr/>
            </p:nvSpPr>
            <p:spPr>
              <a:xfrm>
                <a:off x="575232" y="0"/>
                <a:ext cx="123825" cy="133350"/>
              </a:xfrm>
              <a:prstGeom prst="ellipse">
                <a:avLst/>
              </a:prstGeom>
              <a:solidFill>
                <a:schemeClr val="accent1">
                  <a:lumMod val="7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63" name="Oval 62">
                <a:extLst>
                  <a:ext uri="{FF2B5EF4-FFF2-40B4-BE49-F238E27FC236}">
                    <a16:creationId xmlns:a16="http://schemas.microsoft.com/office/drawing/2014/main" id="{B8E1A9DD-08B2-4F88-9583-152B2034C6A4}"/>
                  </a:ext>
                </a:extLst>
              </p:cNvPr>
              <p:cNvSpPr/>
              <p:nvPr/>
            </p:nvSpPr>
            <p:spPr>
              <a:xfrm>
                <a:off x="575232" y="361950"/>
                <a:ext cx="123825" cy="133350"/>
              </a:xfrm>
              <a:prstGeom prst="ellipse">
                <a:avLst/>
              </a:prstGeom>
              <a:solidFill>
                <a:schemeClr val="accent1">
                  <a:lumMod val="7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64" name="Oval 63">
                <a:extLst>
                  <a:ext uri="{FF2B5EF4-FFF2-40B4-BE49-F238E27FC236}">
                    <a16:creationId xmlns:a16="http://schemas.microsoft.com/office/drawing/2014/main" id="{6DC0A7EE-39AF-410D-B7A1-A8121FAE0130}"/>
                  </a:ext>
                </a:extLst>
              </p:cNvPr>
              <p:cNvSpPr/>
              <p:nvPr/>
            </p:nvSpPr>
            <p:spPr>
              <a:xfrm>
                <a:off x="727631" y="180975"/>
                <a:ext cx="123825" cy="133350"/>
              </a:xfrm>
              <a:prstGeom prst="ellipse">
                <a:avLst/>
              </a:prstGeom>
              <a:solidFill>
                <a:schemeClr val="accent1">
                  <a:lumMod val="7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65" name="Oval 64">
                <a:extLst>
                  <a:ext uri="{FF2B5EF4-FFF2-40B4-BE49-F238E27FC236}">
                    <a16:creationId xmlns:a16="http://schemas.microsoft.com/office/drawing/2014/main" id="{12A01460-5FBD-4A18-BBC2-172FF0AA677B}"/>
                  </a:ext>
                </a:extLst>
              </p:cNvPr>
              <p:cNvSpPr/>
              <p:nvPr/>
            </p:nvSpPr>
            <p:spPr>
              <a:xfrm>
                <a:off x="403782" y="180975"/>
                <a:ext cx="123825" cy="133350"/>
              </a:xfrm>
              <a:prstGeom prst="ellipse">
                <a:avLst/>
              </a:prstGeom>
              <a:solidFill>
                <a:schemeClr val="accent1">
                  <a:lumMod val="7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66" name="Oval 65">
                <a:extLst>
                  <a:ext uri="{FF2B5EF4-FFF2-40B4-BE49-F238E27FC236}">
                    <a16:creationId xmlns:a16="http://schemas.microsoft.com/office/drawing/2014/main" id="{1083C687-F6AD-4AAA-AB44-E3AC54C299B5}"/>
                  </a:ext>
                </a:extLst>
              </p:cNvPr>
              <p:cNvSpPr/>
              <p:nvPr/>
            </p:nvSpPr>
            <p:spPr>
              <a:xfrm>
                <a:off x="889556" y="180975"/>
                <a:ext cx="123825" cy="133350"/>
              </a:xfrm>
              <a:prstGeom prst="ellipse">
                <a:avLst/>
              </a:prstGeom>
              <a:solidFill>
                <a:schemeClr val="accent1">
                  <a:lumMod val="7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/>
              </a:p>
            </p:txBody>
          </p:sp>
        </p:grpSp>
        <p:grpSp>
          <p:nvGrpSpPr>
            <p:cNvPr id="49" name="Group 48">
              <a:extLst>
                <a:ext uri="{FF2B5EF4-FFF2-40B4-BE49-F238E27FC236}">
                  <a16:creationId xmlns:a16="http://schemas.microsoft.com/office/drawing/2014/main" id="{16AFCEE6-4091-407B-8D39-70CBCA19321F}"/>
                </a:ext>
              </a:extLst>
            </p:cNvPr>
            <p:cNvGrpSpPr/>
            <p:nvPr/>
          </p:nvGrpSpPr>
          <p:grpSpPr>
            <a:xfrm>
              <a:off x="6265658" y="1725322"/>
              <a:ext cx="1737360" cy="786384"/>
              <a:chOff x="213898" y="0"/>
              <a:chExt cx="1104900" cy="495300"/>
            </a:xfrm>
          </p:grpSpPr>
          <p:grpSp>
            <p:nvGrpSpPr>
              <p:cNvPr id="50" name="Group 49">
                <a:extLst>
                  <a:ext uri="{FF2B5EF4-FFF2-40B4-BE49-F238E27FC236}">
                    <a16:creationId xmlns:a16="http://schemas.microsoft.com/office/drawing/2014/main" id="{2F7D6F9A-3113-4772-8CAA-B285442172C4}"/>
                  </a:ext>
                </a:extLst>
              </p:cNvPr>
              <p:cNvGrpSpPr/>
              <p:nvPr/>
            </p:nvGrpSpPr>
            <p:grpSpPr>
              <a:xfrm>
                <a:off x="375823" y="0"/>
                <a:ext cx="771525" cy="495300"/>
                <a:chOff x="213898" y="0"/>
                <a:chExt cx="771525" cy="495300"/>
              </a:xfrm>
            </p:grpSpPr>
            <p:sp>
              <p:nvSpPr>
                <p:cNvPr id="53" name="Oval 52">
                  <a:extLst>
                    <a:ext uri="{FF2B5EF4-FFF2-40B4-BE49-F238E27FC236}">
                      <a16:creationId xmlns:a16="http://schemas.microsoft.com/office/drawing/2014/main" id="{E59A4E74-D9CC-4F17-9DE9-D39CB3AB7FA0}"/>
                    </a:ext>
                  </a:extLst>
                </p:cNvPr>
                <p:cNvSpPr/>
                <p:nvPr/>
              </p:nvSpPr>
              <p:spPr>
                <a:xfrm>
                  <a:off x="213898" y="180975"/>
                  <a:ext cx="123825" cy="133350"/>
                </a:xfrm>
                <a:prstGeom prst="ellipse">
                  <a:avLst/>
                </a:prstGeom>
                <a:solidFill>
                  <a:schemeClr val="accent1">
                    <a:lumMod val="75000"/>
                  </a:schemeClr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en-US"/>
                </a:p>
              </p:txBody>
            </p:sp>
            <p:sp>
              <p:nvSpPr>
                <p:cNvPr id="54" name="Oval 53">
                  <a:extLst>
                    <a:ext uri="{FF2B5EF4-FFF2-40B4-BE49-F238E27FC236}">
                      <a16:creationId xmlns:a16="http://schemas.microsoft.com/office/drawing/2014/main" id="{7EE9CFD4-0B69-4CC6-971A-1E4A61B962A3}"/>
                    </a:ext>
                  </a:extLst>
                </p:cNvPr>
                <p:cNvSpPr/>
                <p:nvPr/>
              </p:nvSpPr>
              <p:spPr>
                <a:xfrm>
                  <a:off x="547273" y="180975"/>
                  <a:ext cx="123825" cy="133350"/>
                </a:xfrm>
                <a:prstGeom prst="ellipse">
                  <a:avLst/>
                </a:prstGeom>
                <a:solidFill>
                  <a:schemeClr val="accent1">
                    <a:lumMod val="75000"/>
                  </a:schemeClr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en-US"/>
                </a:p>
              </p:txBody>
            </p:sp>
            <p:sp>
              <p:nvSpPr>
                <p:cNvPr id="55" name="Oval 54">
                  <a:extLst>
                    <a:ext uri="{FF2B5EF4-FFF2-40B4-BE49-F238E27FC236}">
                      <a16:creationId xmlns:a16="http://schemas.microsoft.com/office/drawing/2014/main" id="{37996638-48D1-4408-9A6F-264D72AC432D}"/>
                    </a:ext>
                  </a:extLst>
                </p:cNvPr>
                <p:cNvSpPr/>
                <p:nvPr/>
              </p:nvSpPr>
              <p:spPr>
                <a:xfrm>
                  <a:off x="547273" y="0"/>
                  <a:ext cx="123825" cy="133350"/>
                </a:xfrm>
                <a:prstGeom prst="ellipse">
                  <a:avLst/>
                </a:prstGeom>
                <a:solidFill>
                  <a:schemeClr val="accent1">
                    <a:lumMod val="75000"/>
                  </a:schemeClr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en-US"/>
                </a:p>
              </p:txBody>
            </p:sp>
            <p:sp>
              <p:nvSpPr>
                <p:cNvPr id="56" name="Oval 55">
                  <a:extLst>
                    <a:ext uri="{FF2B5EF4-FFF2-40B4-BE49-F238E27FC236}">
                      <a16:creationId xmlns:a16="http://schemas.microsoft.com/office/drawing/2014/main" id="{2C4D80FA-919A-49C6-9AF6-2DC71BE923FA}"/>
                    </a:ext>
                  </a:extLst>
                </p:cNvPr>
                <p:cNvSpPr/>
                <p:nvPr/>
              </p:nvSpPr>
              <p:spPr>
                <a:xfrm>
                  <a:off x="547273" y="361950"/>
                  <a:ext cx="123825" cy="133350"/>
                </a:xfrm>
                <a:prstGeom prst="ellipse">
                  <a:avLst/>
                </a:prstGeom>
                <a:solidFill>
                  <a:schemeClr val="accent1">
                    <a:lumMod val="75000"/>
                  </a:schemeClr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en-US"/>
                </a:p>
              </p:txBody>
            </p:sp>
            <p:sp>
              <p:nvSpPr>
                <p:cNvPr id="57" name="Oval 56">
                  <a:extLst>
                    <a:ext uri="{FF2B5EF4-FFF2-40B4-BE49-F238E27FC236}">
                      <a16:creationId xmlns:a16="http://schemas.microsoft.com/office/drawing/2014/main" id="{9B2A5058-7678-4CF3-B0A8-D33E3F0EDB20}"/>
                    </a:ext>
                  </a:extLst>
                </p:cNvPr>
                <p:cNvSpPr/>
                <p:nvPr/>
              </p:nvSpPr>
              <p:spPr>
                <a:xfrm>
                  <a:off x="699673" y="180975"/>
                  <a:ext cx="123825" cy="133350"/>
                </a:xfrm>
                <a:prstGeom prst="ellipse">
                  <a:avLst/>
                </a:prstGeom>
                <a:solidFill>
                  <a:schemeClr val="accent1">
                    <a:lumMod val="75000"/>
                  </a:schemeClr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en-US"/>
                </a:p>
              </p:txBody>
            </p:sp>
            <p:sp>
              <p:nvSpPr>
                <p:cNvPr id="58" name="Oval 57">
                  <a:extLst>
                    <a:ext uri="{FF2B5EF4-FFF2-40B4-BE49-F238E27FC236}">
                      <a16:creationId xmlns:a16="http://schemas.microsoft.com/office/drawing/2014/main" id="{515523E6-CE40-47F7-B5D5-BFEFDF6189A1}"/>
                    </a:ext>
                  </a:extLst>
                </p:cNvPr>
                <p:cNvSpPr/>
                <p:nvPr/>
              </p:nvSpPr>
              <p:spPr>
                <a:xfrm>
                  <a:off x="375822" y="180975"/>
                  <a:ext cx="123825" cy="133350"/>
                </a:xfrm>
                <a:prstGeom prst="ellipse">
                  <a:avLst/>
                </a:prstGeom>
                <a:solidFill>
                  <a:schemeClr val="accent1">
                    <a:lumMod val="75000"/>
                  </a:schemeClr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en-US"/>
                </a:p>
              </p:txBody>
            </p:sp>
            <p:sp>
              <p:nvSpPr>
                <p:cNvPr id="59" name="Oval 58">
                  <a:extLst>
                    <a:ext uri="{FF2B5EF4-FFF2-40B4-BE49-F238E27FC236}">
                      <a16:creationId xmlns:a16="http://schemas.microsoft.com/office/drawing/2014/main" id="{45D7F12D-857F-4F2F-AC30-6FAB6AB9DE2C}"/>
                    </a:ext>
                  </a:extLst>
                </p:cNvPr>
                <p:cNvSpPr/>
                <p:nvPr/>
              </p:nvSpPr>
              <p:spPr>
                <a:xfrm>
                  <a:off x="861598" y="180975"/>
                  <a:ext cx="123825" cy="133350"/>
                </a:xfrm>
                <a:prstGeom prst="ellipse">
                  <a:avLst/>
                </a:prstGeom>
                <a:solidFill>
                  <a:schemeClr val="accent1">
                    <a:lumMod val="75000"/>
                  </a:schemeClr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en-US"/>
                </a:p>
              </p:txBody>
            </p:sp>
          </p:grpSp>
          <p:sp>
            <p:nvSpPr>
              <p:cNvPr id="51" name="Oval 50">
                <a:extLst>
                  <a:ext uri="{FF2B5EF4-FFF2-40B4-BE49-F238E27FC236}">
                    <a16:creationId xmlns:a16="http://schemas.microsoft.com/office/drawing/2014/main" id="{31444D53-9042-4DA1-8368-677A2F8482CC}"/>
                  </a:ext>
                </a:extLst>
              </p:cNvPr>
              <p:cNvSpPr/>
              <p:nvPr/>
            </p:nvSpPr>
            <p:spPr>
              <a:xfrm>
                <a:off x="213898" y="180975"/>
                <a:ext cx="123825" cy="133350"/>
              </a:xfrm>
              <a:prstGeom prst="ellipse">
                <a:avLst/>
              </a:prstGeom>
              <a:solidFill>
                <a:schemeClr val="accent1">
                  <a:lumMod val="7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52" name="Oval 51">
                <a:extLst>
                  <a:ext uri="{FF2B5EF4-FFF2-40B4-BE49-F238E27FC236}">
                    <a16:creationId xmlns:a16="http://schemas.microsoft.com/office/drawing/2014/main" id="{C4304C91-FBCE-4723-B20F-193809235C95}"/>
                  </a:ext>
                </a:extLst>
              </p:cNvPr>
              <p:cNvSpPr/>
              <p:nvPr/>
            </p:nvSpPr>
            <p:spPr>
              <a:xfrm>
                <a:off x="1194973" y="171450"/>
                <a:ext cx="123825" cy="133350"/>
              </a:xfrm>
              <a:prstGeom prst="ellipse">
                <a:avLst/>
              </a:prstGeom>
              <a:solidFill>
                <a:schemeClr val="accent1">
                  <a:lumMod val="7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/>
              </a:p>
            </p:txBody>
          </p:sp>
        </p:grpSp>
        <p:sp>
          <p:nvSpPr>
            <p:cNvPr id="36" name="Rectangle 35">
              <a:extLst>
                <a:ext uri="{FF2B5EF4-FFF2-40B4-BE49-F238E27FC236}">
                  <a16:creationId xmlns:a16="http://schemas.microsoft.com/office/drawing/2014/main" id="{3FEF2497-1E4D-45B9-AC89-525BA6874410}"/>
                </a:ext>
              </a:extLst>
            </p:cNvPr>
            <p:cNvSpPr/>
            <p:nvPr/>
          </p:nvSpPr>
          <p:spPr>
            <a:xfrm>
              <a:off x="1773580" y="1365733"/>
              <a:ext cx="808394" cy="30777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400" dirty="0">
                  <a:solidFill>
                    <a:srgbClr val="00B050"/>
                  </a:solidFill>
                  <a:latin typeface="Verdana" panose="020B0604030504040204" pitchFamily="34" charset="0"/>
                  <a:ea typeface="Verdana" panose="020B0604030504040204" pitchFamily="34" charset="0"/>
                  <a:cs typeface="Arial" panose="020B0604020202020204" pitchFamily="34" charset="0"/>
                </a:rPr>
                <a:t>Step 1</a:t>
              </a:r>
            </a:p>
          </p:txBody>
        </p:sp>
        <p:sp>
          <p:nvSpPr>
            <p:cNvPr id="37" name="Rectangle 36">
              <a:extLst>
                <a:ext uri="{FF2B5EF4-FFF2-40B4-BE49-F238E27FC236}">
                  <a16:creationId xmlns:a16="http://schemas.microsoft.com/office/drawing/2014/main" id="{DC698A4E-3612-4C85-A916-BE7C30BD9892}"/>
                </a:ext>
              </a:extLst>
            </p:cNvPr>
            <p:cNvSpPr/>
            <p:nvPr/>
          </p:nvSpPr>
          <p:spPr>
            <a:xfrm>
              <a:off x="6749778" y="1365733"/>
              <a:ext cx="808394" cy="30777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400" dirty="0">
                  <a:solidFill>
                    <a:srgbClr val="00B050"/>
                  </a:solidFill>
                  <a:latin typeface="Verdana" panose="020B0604030504040204" pitchFamily="34" charset="0"/>
                  <a:ea typeface="Verdana" panose="020B0604030504040204" pitchFamily="34" charset="0"/>
                  <a:cs typeface="Arial" panose="020B0604020202020204" pitchFamily="34" charset="0"/>
                </a:rPr>
                <a:t>Step 3</a:t>
              </a:r>
            </a:p>
          </p:txBody>
        </p:sp>
        <p:sp>
          <p:nvSpPr>
            <p:cNvPr id="38" name="Rectangle 37">
              <a:extLst>
                <a:ext uri="{FF2B5EF4-FFF2-40B4-BE49-F238E27FC236}">
                  <a16:creationId xmlns:a16="http://schemas.microsoft.com/office/drawing/2014/main" id="{F8B978D5-CC67-4169-98B5-0D7D64E9BAB4}"/>
                </a:ext>
              </a:extLst>
            </p:cNvPr>
            <p:cNvSpPr/>
            <p:nvPr/>
          </p:nvSpPr>
          <p:spPr>
            <a:xfrm>
              <a:off x="4261679" y="1365733"/>
              <a:ext cx="808394" cy="30777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400" dirty="0">
                  <a:solidFill>
                    <a:srgbClr val="00B050"/>
                  </a:solidFill>
                  <a:latin typeface="Verdana" panose="020B0604030504040204" pitchFamily="34" charset="0"/>
                  <a:ea typeface="Verdana" panose="020B0604030504040204" pitchFamily="34" charset="0"/>
                  <a:cs typeface="Arial" panose="020B0604020202020204" pitchFamily="34" charset="0"/>
                </a:rPr>
                <a:t>Step 2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171000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" grpId="0"/>
      <p:bldP spid="46" grpId="0"/>
      <p:bldP spid="34" grpId="0"/>
      <p:bldP spid="3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76E5F3-6D2F-4CAA-9096-3B988B020D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800" dirty="0"/>
              <a:t>PICTURE TALK C</a:t>
            </a:r>
            <a:endParaRPr lang="en-US" sz="2800" dirty="0">
              <a:highlight>
                <a:srgbClr val="00FF00"/>
              </a:highlight>
            </a:endParaRPr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FC1604E1-B7F2-455A-8393-80FE05A025C2}"/>
              </a:ext>
            </a:extLst>
          </p:cNvPr>
          <p:cNvSpPr/>
          <p:nvPr/>
        </p:nvSpPr>
        <p:spPr>
          <a:xfrm>
            <a:off x="1508760" y="4755121"/>
            <a:ext cx="612648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0000FF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Use words or algebraic symbols to represent the number of objects in ANY step (a rule for Step n).</a:t>
            </a: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34F6E60E-2DAF-405A-ADE7-4931EBAD8760}"/>
              </a:ext>
            </a:extLst>
          </p:cNvPr>
          <p:cNvSpPr/>
          <p:nvPr/>
        </p:nvSpPr>
        <p:spPr>
          <a:xfrm>
            <a:off x="1905000" y="5602484"/>
            <a:ext cx="5334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0000FF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Does a rule make it easier to determine the number of objects in Step 5 or Step 12? </a:t>
            </a: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DCC589D4-5B00-4DB2-8CF7-CC44580A029B}"/>
              </a:ext>
            </a:extLst>
          </p:cNvPr>
          <p:cNvSpPr/>
          <p:nvPr/>
        </p:nvSpPr>
        <p:spPr>
          <a:xfrm>
            <a:off x="2840006" y="3614397"/>
            <a:ext cx="346398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0000FF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What will Step 4 look like? 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86DE38A9-C1CB-4043-B0BA-965B511FABE5}"/>
              </a:ext>
            </a:extLst>
          </p:cNvPr>
          <p:cNvSpPr/>
          <p:nvPr/>
        </p:nvSpPr>
        <p:spPr>
          <a:xfrm>
            <a:off x="2529257" y="4184759"/>
            <a:ext cx="408548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0000FF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How many objects are in Step 5? 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E9ADCCBE-CEE8-45C7-AAB8-02F458138C55}"/>
              </a:ext>
            </a:extLst>
          </p:cNvPr>
          <p:cNvGrpSpPr/>
          <p:nvPr/>
        </p:nvGrpSpPr>
        <p:grpSpPr>
          <a:xfrm>
            <a:off x="2451244" y="1528211"/>
            <a:ext cx="4535801" cy="1446202"/>
            <a:chOff x="2427403" y="1513744"/>
            <a:chExt cx="4535801" cy="1446202"/>
          </a:xfrm>
        </p:grpSpPr>
        <p:grpSp>
          <p:nvGrpSpPr>
            <p:cNvPr id="47" name="Group 46">
              <a:extLst>
                <a:ext uri="{FF2B5EF4-FFF2-40B4-BE49-F238E27FC236}">
                  <a16:creationId xmlns:a16="http://schemas.microsoft.com/office/drawing/2014/main" id="{785928DE-921E-47A0-A9FB-1D4A80B444CE}"/>
                </a:ext>
              </a:extLst>
            </p:cNvPr>
            <p:cNvGrpSpPr/>
            <p:nvPr/>
          </p:nvGrpSpPr>
          <p:grpSpPr>
            <a:xfrm>
              <a:off x="4158496" y="2008970"/>
              <a:ext cx="766678" cy="621792"/>
              <a:chOff x="94887" y="0"/>
              <a:chExt cx="532414" cy="428625"/>
            </a:xfrm>
          </p:grpSpPr>
          <p:sp>
            <p:nvSpPr>
              <p:cNvPr id="61" name="Star: 5 Points 60">
                <a:extLst>
                  <a:ext uri="{FF2B5EF4-FFF2-40B4-BE49-F238E27FC236}">
                    <a16:creationId xmlns:a16="http://schemas.microsoft.com/office/drawing/2014/main" id="{49EF2A89-BF4B-4CA2-97B6-75F4F485EF2B}"/>
                  </a:ext>
                </a:extLst>
              </p:cNvPr>
              <p:cNvSpPr/>
              <p:nvPr/>
            </p:nvSpPr>
            <p:spPr>
              <a:xfrm>
                <a:off x="266957" y="123825"/>
                <a:ext cx="190500" cy="190500"/>
              </a:xfrm>
              <a:prstGeom prst="star5">
                <a:avLst/>
              </a:prstGeom>
              <a:solidFill>
                <a:srgbClr val="FFFF00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/>
              </a:p>
            </p:txBody>
          </p:sp>
          <p:grpSp>
            <p:nvGrpSpPr>
              <p:cNvPr id="62" name="Group 61">
                <a:extLst>
                  <a:ext uri="{FF2B5EF4-FFF2-40B4-BE49-F238E27FC236}">
                    <a16:creationId xmlns:a16="http://schemas.microsoft.com/office/drawing/2014/main" id="{88809E53-E75C-49BD-AD0F-AAA041D088E5}"/>
                  </a:ext>
                </a:extLst>
              </p:cNvPr>
              <p:cNvGrpSpPr/>
              <p:nvPr/>
            </p:nvGrpSpPr>
            <p:grpSpPr>
              <a:xfrm>
                <a:off x="94887" y="0"/>
                <a:ext cx="532414" cy="428625"/>
                <a:chOff x="94887" y="0"/>
                <a:chExt cx="532414" cy="428625"/>
              </a:xfrm>
            </p:grpSpPr>
            <p:sp>
              <p:nvSpPr>
                <p:cNvPr id="63" name="Star: 5 Points 62">
                  <a:extLst>
                    <a:ext uri="{FF2B5EF4-FFF2-40B4-BE49-F238E27FC236}">
                      <a16:creationId xmlns:a16="http://schemas.microsoft.com/office/drawing/2014/main" id="{461CEB39-4AEE-41C1-A09F-507F3179C8DF}"/>
                    </a:ext>
                  </a:extLst>
                </p:cNvPr>
                <p:cNvSpPr/>
                <p:nvPr/>
              </p:nvSpPr>
              <p:spPr>
                <a:xfrm>
                  <a:off x="94887" y="238125"/>
                  <a:ext cx="190500" cy="190500"/>
                </a:xfrm>
                <a:prstGeom prst="star5">
                  <a:avLst/>
                </a:prstGeom>
                <a:solidFill>
                  <a:srgbClr val="FFFF00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en-US"/>
                </a:p>
              </p:txBody>
            </p:sp>
            <p:sp>
              <p:nvSpPr>
                <p:cNvPr id="64" name="Star: 5 Points 63">
                  <a:extLst>
                    <a:ext uri="{FF2B5EF4-FFF2-40B4-BE49-F238E27FC236}">
                      <a16:creationId xmlns:a16="http://schemas.microsoft.com/office/drawing/2014/main" id="{69FFC243-09AF-4E90-9548-331CC75FF5F2}"/>
                    </a:ext>
                  </a:extLst>
                </p:cNvPr>
                <p:cNvSpPr/>
                <p:nvPr/>
              </p:nvSpPr>
              <p:spPr>
                <a:xfrm>
                  <a:off x="417124" y="238125"/>
                  <a:ext cx="190500" cy="190500"/>
                </a:xfrm>
                <a:prstGeom prst="star5">
                  <a:avLst/>
                </a:prstGeom>
                <a:solidFill>
                  <a:srgbClr val="FFFF00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en-US"/>
                </a:p>
              </p:txBody>
            </p:sp>
            <p:sp>
              <p:nvSpPr>
                <p:cNvPr id="65" name="Star: 5 Points 64">
                  <a:extLst>
                    <a:ext uri="{FF2B5EF4-FFF2-40B4-BE49-F238E27FC236}">
                      <a16:creationId xmlns:a16="http://schemas.microsoft.com/office/drawing/2014/main" id="{47D98D85-C35D-45D8-A844-D3B1AFE62E84}"/>
                    </a:ext>
                  </a:extLst>
                </p:cNvPr>
                <p:cNvSpPr/>
                <p:nvPr/>
              </p:nvSpPr>
              <p:spPr>
                <a:xfrm>
                  <a:off x="436801" y="0"/>
                  <a:ext cx="190500" cy="190500"/>
                </a:xfrm>
                <a:prstGeom prst="star5">
                  <a:avLst/>
                </a:prstGeom>
                <a:solidFill>
                  <a:srgbClr val="FFFF00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en-US"/>
                </a:p>
              </p:txBody>
            </p:sp>
            <p:sp>
              <p:nvSpPr>
                <p:cNvPr id="66" name="Star: 5 Points 65">
                  <a:extLst>
                    <a:ext uri="{FF2B5EF4-FFF2-40B4-BE49-F238E27FC236}">
                      <a16:creationId xmlns:a16="http://schemas.microsoft.com/office/drawing/2014/main" id="{F8CDF7D8-5B87-4FE1-8615-A689B6C2EC10}"/>
                    </a:ext>
                  </a:extLst>
                </p:cNvPr>
                <p:cNvSpPr/>
                <p:nvPr/>
              </p:nvSpPr>
              <p:spPr>
                <a:xfrm>
                  <a:off x="104412" y="0"/>
                  <a:ext cx="190500" cy="190500"/>
                </a:xfrm>
                <a:prstGeom prst="star5">
                  <a:avLst/>
                </a:prstGeom>
                <a:solidFill>
                  <a:srgbClr val="FFFF00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en-US"/>
                </a:p>
              </p:txBody>
            </p:sp>
          </p:grpSp>
        </p:grpSp>
        <p:grpSp>
          <p:nvGrpSpPr>
            <p:cNvPr id="48" name="Group 47">
              <a:extLst>
                <a:ext uri="{FF2B5EF4-FFF2-40B4-BE49-F238E27FC236}">
                  <a16:creationId xmlns:a16="http://schemas.microsoft.com/office/drawing/2014/main" id="{4B45EB5F-21CF-477A-A25A-B83AAFABF675}"/>
                </a:ext>
              </a:extLst>
            </p:cNvPr>
            <p:cNvGrpSpPr/>
            <p:nvPr/>
          </p:nvGrpSpPr>
          <p:grpSpPr>
            <a:xfrm>
              <a:off x="5704785" y="2008970"/>
              <a:ext cx="1258419" cy="950976"/>
              <a:chOff x="-58896" y="0"/>
              <a:chExt cx="881434" cy="666750"/>
            </a:xfrm>
          </p:grpSpPr>
          <p:grpSp>
            <p:nvGrpSpPr>
              <p:cNvPr id="50" name="Group 49">
                <a:extLst>
                  <a:ext uri="{FF2B5EF4-FFF2-40B4-BE49-F238E27FC236}">
                    <a16:creationId xmlns:a16="http://schemas.microsoft.com/office/drawing/2014/main" id="{DE130DF5-DF42-49A9-8A8B-92AABB3E6428}"/>
                  </a:ext>
                </a:extLst>
              </p:cNvPr>
              <p:cNvGrpSpPr/>
              <p:nvPr/>
            </p:nvGrpSpPr>
            <p:grpSpPr>
              <a:xfrm>
                <a:off x="113427" y="123825"/>
                <a:ext cx="544151" cy="428625"/>
                <a:chOff x="-29448" y="0"/>
                <a:chExt cx="544151" cy="428625"/>
              </a:xfrm>
            </p:grpSpPr>
            <p:sp>
              <p:nvSpPr>
                <p:cNvPr id="55" name="Star: 5 Points 54">
                  <a:extLst>
                    <a:ext uri="{FF2B5EF4-FFF2-40B4-BE49-F238E27FC236}">
                      <a16:creationId xmlns:a16="http://schemas.microsoft.com/office/drawing/2014/main" id="{B24B80AD-095F-4F16-846F-733C2D828B46}"/>
                    </a:ext>
                  </a:extLst>
                </p:cNvPr>
                <p:cNvSpPr/>
                <p:nvPr/>
              </p:nvSpPr>
              <p:spPr>
                <a:xfrm>
                  <a:off x="142875" y="123825"/>
                  <a:ext cx="192142" cy="190500"/>
                </a:xfrm>
                <a:prstGeom prst="star5">
                  <a:avLst/>
                </a:prstGeom>
                <a:solidFill>
                  <a:srgbClr val="FFFF00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en-US"/>
                </a:p>
              </p:txBody>
            </p:sp>
            <p:grpSp>
              <p:nvGrpSpPr>
                <p:cNvPr id="56" name="Group 55">
                  <a:extLst>
                    <a:ext uri="{FF2B5EF4-FFF2-40B4-BE49-F238E27FC236}">
                      <a16:creationId xmlns:a16="http://schemas.microsoft.com/office/drawing/2014/main" id="{B54B3446-65C5-4440-9494-7191AC4D9CDE}"/>
                    </a:ext>
                  </a:extLst>
                </p:cNvPr>
                <p:cNvGrpSpPr/>
                <p:nvPr/>
              </p:nvGrpSpPr>
              <p:grpSpPr>
                <a:xfrm>
                  <a:off x="-29448" y="0"/>
                  <a:ext cx="544151" cy="428625"/>
                  <a:chOff x="-29448" y="0"/>
                  <a:chExt cx="544151" cy="428625"/>
                </a:xfrm>
              </p:grpSpPr>
              <p:sp>
                <p:nvSpPr>
                  <p:cNvPr id="57" name="Star: 5 Points 56">
                    <a:extLst>
                      <a:ext uri="{FF2B5EF4-FFF2-40B4-BE49-F238E27FC236}">
                        <a16:creationId xmlns:a16="http://schemas.microsoft.com/office/drawing/2014/main" id="{C5DE003A-3147-4E08-8FD0-F24D3CA91B1C}"/>
                      </a:ext>
                    </a:extLst>
                  </p:cNvPr>
                  <p:cNvSpPr/>
                  <p:nvPr/>
                </p:nvSpPr>
                <p:spPr>
                  <a:xfrm>
                    <a:off x="-29448" y="238125"/>
                    <a:ext cx="192142" cy="190500"/>
                  </a:xfrm>
                  <a:prstGeom prst="star5">
                    <a:avLst/>
                  </a:prstGeom>
                  <a:solidFill>
                    <a:srgbClr val="FFFF00"/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ot="0" spcFirstLastPara="0" vert="horz" wrap="square" lIns="91440" tIns="45720" rIns="91440" bIns="4572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58" name="Star: 5 Points 57">
                    <a:extLst>
                      <a:ext uri="{FF2B5EF4-FFF2-40B4-BE49-F238E27FC236}">
                        <a16:creationId xmlns:a16="http://schemas.microsoft.com/office/drawing/2014/main" id="{B39B2AD9-B6F7-4F4F-BB79-CB9D75C7EE67}"/>
                      </a:ext>
                    </a:extLst>
                  </p:cNvPr>
                  <p:cNvSpPr/>
                  <p:nvPr/>
                </p:nvSpPr>
                <p:spPr>
                  <a:xfrm>
                    <a:off x="322561" y="238125"/>
                    <a:ext cx="192142" cy="190500"/>
                  </a:xfrm>
                  <a:prstGeom prst="star5">
                    <a:avLst/>
                  </a:prstGeom>
                  <a:solidFill>
                    <a:srgbClr val="FFFF00"/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ot="0" spcFirstLastPara="0" vert="horz" wrap="square" lIns="91440" tIns="45720" rIns="91440" bIns="4572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59" name="Star: 5 Points 58">
                    <a:extLst>
                      <a:ext uri="{FF2B5EF4-FFF2-40B4-BE49-F238E27FC236}">
                        <a16:creationId xmlns:a16="http://schemas.microsoft.com/office/drawing/2014/main" id="{44BB9DDE-21DC-4B2D-AEAF-9EA865E9C8A6}"/>
                      </a:ext>
                    </a:extLst>
                  </p:cNvPr>
                  <p:cNvSpPr/>
                  <p:nvPr/>
                </p:nvSpPr>
                <p:spPr>
                  <a:xfrm>
                    <a:off x="313035" y="0"/>
                    <a:ext cx="192142" cy="190500"/>
                  </a:xfrm>
                  <a:prstGeom prst="star5">
                    <a:avLst/>
                  </a:prstGeom>
                  <a:solidFill>
                    <a:srgbClr val="FFFF00"/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ot="0" spcFirstLastPara="0" vert="horz" wrap="square" lIns="91440" tIns="45720" rIns="91440" bIns="4572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60" name="Star: 5 Points 59">
                    <a:extLst>
                      <a:ext uri="{FF2B5EF4-FFF2-40B4-BE49-F238E27FC236}">
                        <a16:creationId xmlns:a16="http://schemas.microsoft.com/office/drawing/2014/main" id="{DCDBF031-EFB1-40E7-8452-10DB14C87720}"/>
                      </a:ext>
                    </a:extLst>
                  </p:cNvPr>
                  <p:cNvSpPr/>
                  <p:nvPr/>
                </p:nvSpPr>
                <p:spPr>
                  <a:xfrm>
                    <a:off x="-19922" y="0"/>
                    <a:ext cx="192142" cy="190500"/>
                  </a:xfrm>
                  <a:prstGeom prst="star5">
                    <a:avLst/>
                  </a:prstGeom>
                  <a:solidFill>
                    <a:srgbClr val="FFFF00"/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ot="0" spcFirstLastPara="0" vert="horz" wrap="square" lIns="91440" tIns="45720" rIns="91440" bIns="4572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endParaRPr lang="en-US"/>
                  </a:p>
                </p:txBody>
              </p:sp>
            </p:grpSp>
          </p:grpSp>
          <p:sp>
            <p:nvSpPr>
              <p:cNvPr id="51" name="Star: 5 Points 50">
                <a:extLst>
                  <a:ext uri="{FF2B5EF4-FFF2-40B4-BE49-F238E27FC236}">
                    <a16:creationId xmlns:a16="http://schemas.microsoft.com/office/drawing/2014/main" id="{FE7A889F-3F37-43A9-9CE7-AC0D4E2269DB}"/>
                  </a:ext>
                </a:extLst>
              </p:cNvPr>
              <p:cNvSpPr/>
              <p:nvPr/>
            </p:nvSpPr>
            <p:spPr>
              <a:xfrm>
                <a:off x="630396" y="0"/>
                <a:ext cx="192142" cy="190500"/>
              </a:xfrm>
              <a:prstGeom prst="star5">
                <a:avLst/>
              </a:prstGeom>
              <a:solidFill>
                <a:srgbClr val="FFFF00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52" name="Star: 5 Points 51">
                <a:extLst>
                  <a:ext uri="{FF2B5EF4-FFF2-40B4-BE49-F238E27FC236}">
                    <a16:creationId xmlns:a16="http://schemas.microsoft.com/office/drawing/2014/main" id="{2D0AF15C-8A11-4078-9B58-76913319F073}"/>
                  </a:ext>
                </a:extLst>
              </p:cNvPr>
              <p:cNvSpPr/>
              <p:nvPr/>
            </p:nvSpPr>
            <p:spPr>
              <a:xfrm>
                <a:off x="620870" y="476250"/>
                <a:ext cx="192142" cy="190500"/>
              </a:xfrm>
              <a:prstGeom prst="star5">
                <a:avLst/>
              </a:prstGeom>
              <a:solidFill>
                <a:srgbClr val="FFFF00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53" name="Star: 5 Points 52">
                <a:extLst>
                  <a:ext uri="{FF2B5EF4-FFF2-40B4-BE49-F238E27FC236}">
                    <a16:creationId xmlns:a16="http://schemas.microsoft.com/office/drawing/2014/main" id="{49D83AEA-E5EE-4934-AC59-B557EC1224BE}"/>
                  </a:ext>
                </a:extLst>
              </p:cNvPr>
              <p:cNvSpPr/>
              <p:nvPr/>
            </p:nvSpPr>
            <p:spPr>
              <a:xfrm>
                <a:off x="-49370" y="476250"/>
                <a:ext cx="192142" cy="190500"/>
              </a:xfrm>
              <a:prstGeom prst="star5">
                <a:avLst/>
              </a:prstGeom>
              <a:solidFill>
                <a:srgbClr val="FFFF00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54" name="Star: 5 Points 53">
                <a:extLst>
                  <a:ext uri="{FF2B5EF4-FFF2-40B4-BE49-F238E27FC236}">
                    <a16:creationId xmlns:a16="http://schemas.microsoft.com/office/drawing/2014/main" id="{BB4708BB-CBFD-4BD3-BC7E-2A71444FB388}"/>
                  </a:ext>
                </a:extLst>
              </p:cNvPr>
              <p:cNvSpPr/>
              <p:nvPr/>
            </p:nvSpPr>
            <p:spPr>
              <a:xfrm>
                <a:off x="-58896" y="0"/>
                <a:ext cx="192142" cy="190500"/>
              </a:xfrm>
              <a:prstGeom prst="star5">
                <a:avLst/>
              </a:prstGeom>
              <a:solidFill>
                <a:srgbClr val="FFFF00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/>
              </a:p>
            </p:txBody>
          </p:sp>
        </p:grpSp>
        <p:sp>
          <p:nvSpPr>
            <p:cNvPr id="49" name="Star: 5 Points 48">
              <a:extLst>
                <a:ext uri="{FF2B5EF4-FFF2-40B4-BE49-F238E27FC236}">
                  <a16:creationId xmlns:a16="http://schemas.microsoft.com/office/drawing/2014/main" id="{36F6A0DE-B0A7-43AD-A04F-5EE340E5F3EA}"/>
                </a:ext>
              </a:extLst>
            </p:cNvPr>
            <p:cNvSpPr/>
            <p:nvPr/>
          </p:nvSpPr>
          <p:spPr>
            <a:xfrm>
              <a:off x="2675467" y="2008970"/>
              <a:ext cx="274320" cy="274320"/>
            </a:xfrm>
            <a:prstGeom prst="star5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31" name="Rectangle 30">
              <a:extLst>
                <a:ext uri="{FF2B5EF4-FFF2-40B4-BE49-F238E27FC236}">
                  <a16:creationId xmlns:a16="http://schemas.microsoft.com/office/drawing/2014/main" id="{82898E8A-2812-4BEC-B4B5-398C136C7E08}"/>
                </a:ext>
              </a:extLst>
            </p:cNvPr>
            <p:cNvSpPr/>
            <p:nvPr/>
          </p:nvSpPr>
          <p:spPr>
            <a:xfrm>
              <a:off x="2427403" y="1513744"/>
              <a:ext cx="808394" cy="30777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400" dirty="0">
                  <a:solidFill>
                    <a:srgbClr val="00B050"/>
                  </a:solidFill>
                  <a:latin typeface="Verdana" panose="020B0604030504040204" pitchFamily="34" charset="0"/>
                  <a:ea typeface="Verdana" panose="020B0604030504040204" pitchFamily="34" charset="0"/>
                  <a:cs typeface="Arial" panose="020B0604020202020204" pitchFamily="34" charset="0"/>
                </a:rPr>
                <a:t>Step 1</a:t>
              </a:r>
            </a:p>
          </p:txBody>
        </p:sp>
        <p:sp>
          <p:nvSpPr>
            <p:cNvPr id="32" name="Rectangle 31">
              <a:extLst>
                <a:ext uri="{FF2B5EF4-FFF2-40B4-BE49-F238E27FC236}">
                  <a16:creationId xmlns:a16="http://schemas.microsoft.com/office/drawing/2014/main" id="{D8567180-669B-496C-8C42-79C32CA2EEC3}"/>
                </a:ext>
              </a:extLst>
            </p:cNvPr>
            <p:cNvSpPr/>
            <p:nvPr/>
          </p:nvSpPr>
          <p:spPr>
            <a:xfrm>
              <a:off x="5913241" y="1513744"/>
              <a:ext cx="808394" cy="30777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400" dirty="0">
                  <a:solidFill>
                    <a:srgbClr val="00B050"/>
                  </a:solidFill>
                  <a:latin typeface="Verdana" panose="020B0604030504040204" pitchFamily="34" charset="0"/>
                  <a:ea typeface="Verdana" panose="020B0604030504040204" pitchFamily="34" charset="0"/>
                  <a:cs typeface="Arial" panose="020B0604020202020204" pitchFamily="34" charset="0"/>
                </a:rPr>
                <a:t>Step 3</a:t>
              </a:r>
            </a:p>
          </p:txBody>
        </p:sp>
        <p:sp>
          <p:nvSpPr>
            <p:cNvPr id="33" name="Rectangle 32">
              <a:extLst>
                <a:ext uri="{FF2B5EF4-FFF2-40B4-BE49-F238E27FC236}">
                  <a16:creationId xmlns:a16="http://schemas.microsoft.com/office/drawing/2014/main" id="{A832F363-A360-457C-9D35-EF329C1AD6FF}"/>
                </a:ext>
              </a:extLst>
            </p:cNvPr>
            <p:cNvSpPr/>
            <p:nvPr/>
          </p:nvSpPr>
          <p:spPr>
            <a:xfrm>
              <a:off x="4170322" y="1513744"/>
              <a:ext cx="808394" cy="30777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400" dirty="0">
                  <a:solidFill>
                    <a:srgbClr val="00B050"/>
                  </a:solidFill>
                  <a:latin typeface="Verdana" panose="020B0604030504040204" pitchFamily="34" charset="0"/>
                  <a:ea typeface="Verdana" panose="020B0604030504040204" pitchFamily="34" charset="0"/>
                  <a:cs typeface="Arial" panose="020B0604020202020204" pitchFamily="34" charset="0"/>
                </a:rPr>
                <a:t>Step 2</a:t>
              </a:r>
            </a:p>
          </p:txBody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93FC339D-4768-4E02-A8B0-0C598EE92DD5}"/>
              </a:ext>
            </a:extLst>
          </p:cNvPr>
          <p:cNvSpPr/>
          <p:nvPr/>
        </p:nvSpPr>
        <p:spPr>
          <a:xfrm>
            <a:off x="2712720" y="3074929"/>
            <a:ext cx="371856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0000FF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How is the pattern growing? </a:t>
            </a:r>
          </a:p>
        </p:txBody>
      </p:sp>
    </p:spTree>
    <p:extLst>
      <p:ext uri="{BB962C8B-B14F-4D97-AF65-F5344CB8AC3E}">
        <p14:creationId xmlns:p14="http://schemas.microsoft.com/office/powerpoint/2010/main" val="9735433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" grpId="0"/>
      <p:bldP spid="46" grpId="0"/>
      <p:bldP spid="29" grpId="0"/>
      <p:bldP spid="30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76E5F3-6D2F-4CAA-9096-3B988B020D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800" dirty="0"/>
              <a:t>NUMBER TALK A</a:t>
            </a:r>
            <a:endParaRPr lang="en-US" sz="2800" dirty="0">
              <a:highlight>
                <a:srgbClr val="00FF00"/>
              </a:highlight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90B9275A-7392-44CB-88A2-DA2C38C080AD}"/>
              </a:ext>
            </a:extLst>
          </p:cNvPr>
          <p:cNvSpPr/>
          <p:nvPr/>
        </p:nvSpPr>
        <p:spPr>
          <a:xfrm>
            <a:off x="2229922" y="3764065"/>
            <a:ext cx="468415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0000FF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Which option would you choose? </a:t>
            </a:r>
          </a:p>
          <a:p>
            <a:pPr algn="ctr"/>
            <a:r>
              <a:rPr lang="en-US" i="1" dirty="0">
                <a:solidFill>
                  <a:srgbClr val="0000FF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Be prepared to explain your reasoning.</a:t>
            </a:r>
            <a:endParaRPr lang="en-US" dirty="0"/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E5BFF0B6-B6C1-4FEF-928D-D0F2F766ACD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45179265"/>
              </p:ext>
            </p:extLst>
          </p:nvPr>
        </p:nvGraphicFramePr>
        <p:xfrm>
          <a:off x="640080" y="1327331"/>
          <a:ext cx="7863840" cy="1554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11680">
                  <a:extLst>
                    <a:ext uri="{9D8B030D-6E8A-4147-A177-3AD203B41FA5}">
                      <a16:colId xmlns:a16="http://schemas.microsoft.com/office/drawing/2014/main" val="4222145517"/>
                    </a:ext>
                  </a:extLst>
                </a:gridCol>
                <a:gridCol w="2926080">
                  <a:extLst>
                    <a:ext uri="{9D8B030D-6E8A-4147-A177-3AD203B41FA5}">
                      <a16:colId xmlns:a16="http://schemas.microsoft.com/office/drawing/2014/main" val="3865910394"/>
                    </a:ext>
                  </a:extLst>
                </a:gridCol>
                <a:gridCol w="2926080">
                  <a:extLst>
                    <a:ext uri="{9D8B030D-6E8A-4147-A177-3AD203B41FA5}">
                      <a16:colId xmlns:a16="http://schemas.microsoft.com/office/drawing/2014/main" val="3024518278"/>
                    </a:ext>
                  </a:extLst>
                </a:gridCol>
              </a:tblGrid>
              <a:tr h="457200">
                <a:tc rowSpan="2">
                  <a:txBody>
                    <a:bodyPr/>
                    <a:lstStyle/>
                    <a:p>
                      <a:pPr algn="ctr"/>
                      <a:endParaRPr lang="en-US" dirty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  <a:p>
                      <a:pPr algn="ctr"/>
                      <a:r>
                        <a:rPr lang="en-US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Is it </a:t>
                      </a:r>
                    </a:p>
                    <a:p>
                      <a:pPr algn="ctr"/>
                      <a:r>
                        <a:rPr lang="en-US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better to…</a:t>
                      </a:r>
                    </a:p>
                  </a:txBody>
                  <a:tcPr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Option 1</a:t>
                      </a:r>
                    </a:p>
                  </a:txBody>
                  <a:tcPr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Option 2</a:t>
                      </a:r>
                    </a:p>
                  </a:txBody>
                  <a:tcPr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31309797"/>
                  </a:ext>
                </a:extLst>
              </a:tr>
              <a:tr h="1097280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share $50 </a:t>
                      </a:r>
                    </a:p>
                    <a:p>
                      <a:pPr algn="ctr"/>
                      <a:r>
                        <a:rPr lang="en-US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among 8 friends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share $96 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among 16 friends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10557508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4207040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76E5F3-6D2F-4CAA-9096-3B988B020D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800" dirty="0"/>
              <a:t>NUMBER TALK B</a:t>
            </a:r>
            <a:endParaRPr lang="en-US" sz="2800" dirty="0">
              <a:highlight>
                <a:srgbClr val="00FF00"/>
              </a:highlight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90B9275A-7392-44CB-88A2-DA2C38C080AD}"/>
              </a:ext>
            </a:extLst>
          </p:cNvPr>
          <p:cNvSpPr/>
          <p:nvPr/>
        </p:nvSpPr>
        <p:spPr>
          <a:xfrm>
            <a:off x="2229922" y="3916465"/>
            <a:ext cx="468415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0000FF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Which option would you choose? </a:t>
            </a:r>
          </a:p>
          <a:p>
            <a:pPr algn="ctr"/>
            <a:r>
              <a:rPr lang="en-US" i="1" dirty="0">
                <a:solidFill>
                  <a:srgbClr val="0000FF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Be prepared to explain your reasoning.</a:t>
            </a:r>
            <a:endParaRPr lang="en-US" dirty="0"/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E5BFF0B6-B6C1-4FEF-928D-D0F2F766ACD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31380689"/>
              </p:ext>
            </p:extLst>
          </p:nvPr>
        </p:nvGraphicFramePr>
        <p:xfrm>
          <a:off x="640080" y="1287416"/>
          <a:ext cx="7863840" cy="1737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11680">
                  <a:extLst>
                    <a:ext uri="{9D8B030D-6E8A-4147-A177-3AD203B41FA5}">
                      <a16:colId xmlns:a16="http://schemas.microsoft.com/office/drawing/2014/main" val="4222145517"/>
                    </a:ext>
                  </a:extLst>
                </a:gridCol>
                <a:gridCol w="2926080">
                  <a:extLst>
                    <a:ext uri="{9D8B030D-6E8A-4147-A177-3AD203B41FA5}">
                      <a16:colId xmlns:a16="http://schemas.microsoft.com/office/drawing/2014/main" val="3865910394"/>
                    </a:ext>
                  </a:extLst>
                </a:gridCol>
                <a:gridCol w="2926080">
                  <a:extLst>
                    <a:ext uri="{9D8B030D-6E8A-4147-A177-3AD203B41FA5}">
                      <a16:colId xmlns:a16="http://schemas.microsoft.com/office/drawing/2014/main" val="3024518278"/>
                    </a:ext>
                  </a:extLst>
                </a:gridCol>
              </a:tblGrid>
              <a:tr h="457200">
                <a:tc rowSpan="2">
                  <a:txBody>
                    <a:bodyPr/>
                    <a:lstStyle/>
                    <a:p>
                      <a:pPr algn="ctr"/>
                      <a:endParaRPr lang="en-US" dirty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  <a:p>
                      <a:pPr algn="ctr"/>
                      <a:r>
                        <a:rPr lang="en-US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Is it </a:t>
                      </a:r>
                    </a:p>
                    <a:p>
                      <a:pPr algn="ctr"/>
                      <a:r>
                        <a:rPr lang="en-US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faster to…</a:t>
                      </a:r>
                    </a:p>
                  </a:txBody>
                  <a:tcPr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Option 1</a:t>
                      </a:r>
                    </a:p>
                  </a:txBody>
                  <a:tcPr anchor="ctr"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Option 2</a:t>
                      </a:r>
                    </a:p>
                  </a:txBody>
                  <a:tcPr anchor="ctr">
                    <a:solidFill>
                      <a:schemeClr val="accent4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31309797"/>
                  </a:ext>
                </a:extLst>
              </a:tr>
              <a:tr h="1280160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read a 360-page book </a:t>
                      </a:r>
                    </a:p>
                    <a:p>
                      <a:pPr algn="ctr"/>
                      <a:r>
                        <a:rPr lang="en-US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over 5 days </a:t>
                      </a:r>
                    </a:p>
                    <a:p>
                      <a:pPr algn="ctr"/>
                      <a:r>
                        <a:rPr lang="en-US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(same amount per day)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read a 240-page book 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over 5 days 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(same amount per day)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10557508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8882992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76E5F3-6D2F-4CAA-9096-3B988B020D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800" dirty="0"/>
              <a:t>NUMBER TALK C</a:t>
            </a:r>
            <a:endParaRPr lang="en-US" sz="2800" dirty="0">
              <a:highlight>
                <a:srgbClr val="00FF00"/>
              </a:highlight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90B9275A-7392-44CB-88A2-DA2C38C080AD}"/>
              </a:ext>
            </a:extLst>
          </p:cNvPr>
          <p:cNvSpPr/>
          <p:nvPr/>
        </p:nvSpPr>
        <p:spPr>
          <a:xfrm>
            <a:off x="2229922" y="3868840"/>
            <a:ext cx="468415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0000FF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Which option would you choose? </a:t>
            </a:r>
          </a:p>
          <a:p>
            <a:pPr algn="ctr"/>
            <a:r>
              <a:rPr lang="en-US" i="1" dirty="0">
                <a:solidFill>
                  <a:srgbClr val="0000FF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Be prepared to explain your reasoning.</a:t>
            </a:r>
            <a:endParaRPr lang="en-US" dirty="0"/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E5BFF0B6-B6C1-4FEF-928D-D0F2F766ACD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51764498"/>
              </p:ext>
            </p:extLst>
          </p:nvPr>
        </p:nvGraphicFramePr>
        <p:xfrm>
          <a:off x="640080" y="1324661"/>
          <a:ext cx="7863840" cy="1559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11680">
                  <a:extLst>
                    <a:ext uri="{9D8B030D-6E8A-4147-A177-3AD203B41FA5}">
                      <a16:colId xmlns:a16="http://schemas.microsoft.com/office/drawing/2014/main" val="4222145517"/>
                    </a:ext>
                  </a:extLst>
                </a:gridCol>
                <a:gridCol w="2926080">
                  <a:extLst>
                    <a:ext uri="{9D8B030D-6E8A-4147-A177-3AD203B41FA5}">
                      <a16:colId xmlns:a16="http://schemas.microsoft.com/office/drawing/2014/main" val="3865910394"/>
                    </a:ext>
                  </a:extLst>
                </a:gridCol>
                <a:gridCol w="2926080">
                  <a:extLst>
                    <a:ext uri="{9D8B030D-6E8A-4147-A177-3AD203B41FA5}">
                      <a16:colId xmlns:a16="http://schemas.microsoft.com/office/drawing/2014/main" val="3024518278"/>
                    </a:ext>
                  </a:extLst>
                </a:gridCol>
              </a:tblGrid>
              <a:tr h="370840">
                <a:tc rowSpan="2">
                  <a:txBody>
                    <a:bodyPr/>
                    <a:lstStyle/>
                    <a:p>
                      <a:pPr algn="ctr"/>
                      <a:endParaRPr lang="en-US" dirty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  <a:p>
                      <a:pPr algn="ctr"/>
                      <a:r>
                        <a:rPr lang="en-US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Is it </a:t>
                      </a:r>
                    </a:p>
                    <a:p>
                      <a:pPr algn="ctr"/>
                      <a:r>
                        <a:rPr lang="en-US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more to…</a:t>
                      </a:r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Option 1</a:t>
                      </a:r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Option 2</a:t>
                      </a:r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31309797"/>
                  </a:ext>
                </a:extLst>
              </a:tr>
              <a:tr h="1188720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run 60 miles </a:t>
                      </a:r>
                    </a:p>
                    <a:p>
                      <a:pPr algn="ctr"/>
                      <a:r>
                        <a:rPr lang="en-US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over 15 days </a:t>
                      </a:r>
                    </a:p>
                    <a:p>
                      <a:pPr algn="ctr"/>
                      <a:r>
                        <a:rPr lang="en-US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(same amount per day)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run 40 miles 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over 12 days 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(same amount per day)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10557508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5978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Rectangle 100">
            <a:extLst>
              <a:ext uri="{FF2B5EF4-FFF2-40B4-BE49-F238E27FC236}">
                <a16:creationId xmlns:a16="http://schemas.microsoft.com/office/drawing/2014/main" id="{95D977D2-0181-41AA-8476-1764F4BC9C9A}"/>
              </a:ext>
            </a:extLst>
          </p:cNvPr>
          <p:cNvSpPr/>
          <p:nvPr/>
        </p:nvSpPr>
        <p:spPr>
          <a:xfrm>
            <a:off x="6839959" y="1148503"/>
            <a:ext cx="1556429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0000FF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What’s happening </a:t>
            </a:r>
          </a:p>
          <a:p>
            <a:pPr algn="ctr"/>
            <a:r>
              <a:rPr lang="en-US" i="1" dirty="0">
                <a:solidFill>
                  <a:srgbClr val="0000FF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with this graph?</a:t>
            </a:r>
            <a:endParaRPr lang="en-US" dirty="0"/>
          </a:p>
        </p:txBody>
      </p:sp>
      <p:sp>
        <p:nvSpPr>
          <p:cNvPr id="102" name="Rectangle 101">
            <a:extLst>
              <a:ext uri="{FF2B5EF4-FFF2-40B4-BE49-F238E27FC236}">
                <a16:creationId xmlns:a16="http://schemas.microsoft.com/office/drawing/2014/main" id="{09C2C859-9BFA-49C0-AFE4-B54CB2FF18B7}"/>
              </a:ext>
            </a:extLst>
          </p:cNvPr>
          <p:cNvSpPr/>
          <p:nvPr/>
        </p:nvSpPr>
        <p:spPr>
          <a:xfrm>
            <a:off x="6685270" y="3108146"/>
            <a:ext cx="1936176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0000FF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What are some </a:t>
            </a:r>
          </a:p>
          <a:p>
            <a:pPr algn="ctr"/>
            <a:r>
              <a:rPr lang="en-US" i="1" dirty="0">
                <a:solidFill>
                  <a:srgbClr val="0000FF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quantities that might </a:t>
            </a:r>
          </a:p>
          <a:p>
            <a:pPr algn="ctr"/>
            <a:r>
              <a:rPr lang="en-US" i="1" dirty="0">
                <a:solidFill>
                  <a:srgbClr val="0000FF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have increased like this</a:t>
            </a:r>
          </a:p>
          <a:p>
            <a:pPr algn="ctr"/>
            <a:r>
              <a:rPr lang="en-US" i="1" dirty="0">
                <a:solidFill>
                  <a:srgbClr val="0000FF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from 1950 to 2020?</a:t>
            </a:r>
            <a:endParaRPr 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C3E544A6-43FD-405E-98BD-F63AE4C56E8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92097" y="1417852"/>
            <a:ext cx="4857750" cy="4257675"/>
          </a:xfrm>
          <a:prstGeom prst="rect">
            <a:avLst/>
          </a:prstGeom>
        </p:spPr>
      </p:pic>
      <p:grpSp>
        <p:nvGrpSpPr>
          <p:cNvPr id="14" name="Group 13">
            <a:extLst>
              <a:ext uri="{FF2B5EF4-FFF2-40B4-BE49-F238E27FC236}">
                <a16:creationId xmlns:a16="http://schemas.microsoft.com/office/drawing/2014/main" id="{4CAB6096-0315-4F4E-A388-AD6CE5D1462F}"/>
              </a:ext>
            </a:extLst>
          </p:cNvPr>
          <p:cNvGrpSpPr/>
          <p:nvPr/>
        </p:nvGrpSpPr>
        <p:grpSpPr>
          <a:xfrm>
            <a:off x="2199992" y="1827255"/>
            <a:ext cx="3686028" cy="3269846"/>
            <a:chOff x="2199992" y="1827255"/>
            <a:chExt cx="3686028" cy="3269846"/>
          </a:xfrm>
        </p:grpSpPr>
        <p:sp>
          <p:nvSpPr>
            <p:cNvPr id="4" name="Freeform: Shape 3">
              <a:extLst>
                <a:ext uri="{FF2B5EF4-FFF2-40B4-BE49-F238E27FC236}">
                  <a16:creationId xmlns:a16="http://schemas.microsoft.com/office/drawing/2014/main" id="{1E54AD31-3286-4936-BD3E-B177E065AD89}"/>
                </a:ext>
              </a:extLst>
            </p:cNvPr>
            <p:cNvSpPr/>
            <p:nvPr/>
          </p:nvSpPr>
          <p:spPr>
            <a:xfrm>
              <a:off x="2199992" y="3630440"/>
              <a:ext cx="2625505" cy="1466661"/>
            </a:xfrm>
            <a:custGeom>
              <a:avLst/>
              <a:gdLst>
                <a:gd name="connsiteX0" fmla="*/ 0 w 2625505"/>
                <a:gd name="connsiteY0" fmla="*/ 1466661 h 1466661"/>
                <a:gd name="connsiteX1" fmla="*/ 561315 w 2625505"/>
                <a:gd name="connsiteY1" fmla="*/ 1448554 h 1466661"/>
                <a:gd name="connsiteX2" fmla="*/ 1077362 w 2625505"/>
                <a:gd name="connsiteY2" fmla="*/ 1421394 h 1466661"/>
                <a:gd name="connsiteX3" fmla="*/ 1575303 w 2625505"/>
                <a:gd name="connsiteY3" fmla="*/ 1394233 h 1466661"/>
                <a:gd name="connsiteX4" fmla="*/ 2100404 w 2625505"/>
                <a:gd name="connsiteY4" fmla="*/ 1140736 h 1466661"/>
                <a:gd name="connsiteX5" fmla="*/ 2625505 w 2625505"/>
                <a:gd name="connsiteY5" fmla="*/ 0 h 14666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625505" h="1466661">
                  <a:moveTo>
                    <a:pt x="0" y="1466661"/>
                  </a:moveTo>
                  <a:lnTo>
                    <a:pt x="561315" y="1448554"/>
                  </a:lnTo>
                  <a:cubicBezTo>
                    <a:pt x="740875" y="1441010"/>
                    <a:pt x="1077362" y="1421394"/>
                    <a:pt x="1077362" y="1421394"/>
                  </a:cubicBezTo>
                  <a:lnTo>
                    <a:pt x="1575303" y="1394233"/>
                  </a:lnTo>
                  <a:cubicBezTo>
                    <a:pt x="1745810" y="1347457"/>
                    <a:pt x="1925370" y="1373108"/>
                    <a:pt x="2100404" y="1140736"/>
                  </a:cubicBezTo>
                  <a:cubicBezTo>
                    <a:pt x="2275438" y="908364"/>
                    <a:pt x="2450471" y="454182"/>
                    <a:pt x="2625505" y="0"/>
                  </a:cubicBezTo>
                </a:path>
              </a:pathLst>
            </a:custGeom>
            <a:noFill/>
            <a:ln w="190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155C3E56-8023-4BD0-BD52-F06C0F1B2388}"/>
                </a:ext>
              </a:extLst>
            </p:cNvPr>
            <p:cNvCxnSpPr/>
            <p:nvPr/>
          </p:nvCxnSpPr>
          <p:spPr>
            <a:xfrm flipV="1">
              <a:off x="4825497" y="3223034"/>
              <a:ext cx="497941" cy="407406"/>
            </a:xfrm>
            <a:prstGeom prst="line">
              <a:avLst/>
            </a:prstGeom>
            <a:ln w="19050"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84FCBD00-5990-48C7-99CA-57F87107D2F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350597" y="1827255"/>
              <a:ext cx="535423" cy="1371600"/>
            </a:xfrm>
            <a:prstGeom prst="line">
              <a:avLst/>
            </a:prstGeom>
            <a:ln w="19050"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2" name="Title 1">
            <a:extLst>
              <a:ext uri="{FF2B5EF4-FFF2-40B4-BE49-F238E27FC236}">
                <a16:creationId xmlns:a16="http://schemas.microsoft.com/office/drawing/2014/main" id="{A1C06425-6CF2-49B4-A408-45FD8D1316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85800"/>
          </a:xfrm>
        </p:spPr>
        <p:txBody>
          <a:bodyPr>
            <a:noAutofit/>
          </a:bodyPr>
          <a:lstStyle/>
          <a:p>
            <a:r>
              <a:rPr lang="en-US" sz="2800" dirty="0"/>
              <a:t>DATA TALK A</a:t>
            </a:r>
            <a:endParaRPr lang="en-US" sz="2800" dirty="0">
              <a:highlight>
                <a:srgbClr val="00FF00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22353544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18117DA9-717D-4A12-B6C0-EB0C7EC61275}"/>
              </a:ext>
            </a:extLst>
          </p:cNvPr>
          <p:cNvSpPr/>
          <p:nvPr/>
        </p:nvSpPr>
        <p:spPr>
          <a:xfrm>
            <a:off x="413675" y="2813797"/>
            <a:ext cx="976550" cy="80021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dollars</a:t>
            </a:r>
          </a:p>
          <a:p>
            <a:pPr algn="ctr"/>
            <a:r>
              <a:rPr lang="en-US" sz="1400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in </a:t>
            </a:r>
          </a:p>
          <a:p>
            <a:pPr algn="ctr"/>
            <a:r>
              <a:rPr lang="en-US" sz="1400" b="1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millions</a:t>
            </a:r>
            <a:endParaRPr lang="en-US" sz="1400" b="1" dirty="0">
              <a:solidFill>
                <a:srgbClr val="C00000"/>
              </a:solidFill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4BA9911-E7CD-4F99-B23E-96DF4FFE8E22}"/>
              </a:ext>
            </a:extLst>
          </p:cNvPr>
          <p:cNvSpPr/>
          <p:nvPr/>
        </p:nvSpPr>
        <p:spPr>
          <a:xfrm>
            <a:off x="6635175" y="2567575"/>
            <a:ext cx="138691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i="1" dirty="0">
                <a:solidFill>
                  <a:srgbClr val="0000FF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Any more </a:t>
            </a:r>
          </a:p>
          <a:p>
            <a:pPr algn="ctr"/>
            <a:r>
              <a:rPr lang="en-US" i="1" dirty="0">
                <a:solidFill>
                  <a:srgbClr val="0000FF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thoughts?</a:t>
            </a:r>
            <a:endParaRPr lang="en-US" dirty="0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204E8FE9-2D5F-4034-97DA-AE007D01E1E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92097" y="1417852"/>
            <a:ext cx="4857750" cy="4257675"/>
          </a:xfrm>
          <a:prstGeom prst="rect">
            <a:avLst/>
          </a:prstGeom>
        </p:spPr>
      </p:pic>
      <p:grpSp>
        <p:nvGrpSpPr>
          <p:cNvPr id="11" name="Group 10">
            <a:extLst>
              <a:ext uri="{FF2B5EF4-FFF2-40B4-BE49-F238E27FC236}">
                <a16:creationId xmlns:a16="http://schemas.microsoft.com/office/drawing/2014/main" id="{0EDE50A9-34AA-4002-8845-4F967B13290D}"/>
              </a:ext>
            </a:extLst>
          </p:cNvPr>
          <p:cNvGrpSpPr/>
          <p:nvPr/>
        </p:nvGrpSpPr>
        <p:grpSpPr>
          <a:xfrm>
            <a:off x="2199992" y="1827255"/>
            <a:ext cx="3686028" cy="3269846"/>
            <a:chOff x="2199992" y="1827255"/>
            <a:chExt cx="3686028" cy="3269846"/>
          </a:xfrm>
        </p:grpSpPr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972BAE1C-5E83-488C-B0B5-181E596BF962}"/>
                </a:ext>
              </a:extLst>
            </p:cNvPr>
            <p:cNvSpPr/>
            <p:nvPr/>
          </p:nvSpPr>
          <p:spPr>
            <a:xfrm>
              <a:off x="2199992" y="3630440"/>
              <a:ext cx="2625505" cy="1466661"/>
            </a:xfrm>
            <a:custGeom>
              <a:avLst/>
              <a:gdLst>
                <a:gd name="connsiteX0" fmla="*/ 0 w 2625505"/>
                <a:gd name="connsiteY0" fmla="*/ 1466661 h 1466661"/>
                <a:gd name="connsiteX1" fmla="*/ 561315 w 2625505"/>
                <a:gd name="connsiteY1" fmla="*/ 1448554 h 1466661"/>
                <a:gd name="connsiteX2" fmla="*/ 1077362 w 2625505"/>
                <a:gd name="connsiteY2" fmla="*/ 1421394 h 1466661"/>
                <a:gd name="connsiteX3" fmla="*/ 1575303 w 2625505"/>
                <a:gd name="connsiteY3" fmla="*/ 1394233 h 1466661"/>
                <a:gd name="connsiteX4" fmla="*/ 2100404 w 2625505"/>
                <a:gd name="connsiteY4" fmla="*/ 1140736 h 1466661"/>
                <a:gd name="connsiteX5" fmla="*/ 2625505 w 2625505"/>
                <a:gd name="connsiteY5" fmla="*/ 0 h 14666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625505" h="1466661">
                  <a:moveTo>
                    <a:pt x="0" y="1466661"/>
                  </a:moveTo>
                  <a:lnTo>
                    <a:pt x="561315" y="1448554"/>
                  </a:lnTo>
                  <a:cubicBezTo>
                    <a:pt x="740875" y="1441010"/>
                    <a:pt x="1077362" y="1421394"/>
                    <a:pt x="1077362" y="1421394"/>
                  </a:cubicBezTo>
                  <a:lnTo>
                    <a:pt x="1575303" y="1394233"/>
                  </a:lnTo>
                  <a:cubicBezTo>
                    <a:pt x="1745810" y="1347457"/>
                    <a:pt x="1925370" y="1373108"/>
                    <a:pt x="2100404" y="1140736"/>
                  </a:cubicBezTo>
                  <a:cubicBezTo>
                    <a:pt x="2275438" y="908364"/>
                    <a:pt x="2450471" y="454182"/>
                    <a:pt x="2625505" y="0"/>
                  </a:cubicBezTo>
                </a:path>
              </a:pathLst>
            </a:custGeom>
            <a:noFill/>
            <a:ln w="190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E7207392-3A5F-430E-9D89-D1BFDA42B31B}"/>
                </a:ext>
              </a:extLst>
            </p:cNvPr>
            <p:cNvCxnSpPr/>
            <p:nvPr/>
          </p:nvCxnSpPr>
          <p:spPr>
            <a:xfrm flipV="1">
              <a:off x="4825497" y="3223034"/>
              <a:ext cx="497941" cy="407406"/>
            </a:xfrm>
            <a:prstGeom prst="line">
              <a:avLst/>
            </a:prstGeom>
            <a:ln w="19050"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CD6FC162-04FF-4A0F-B7B0-1E67C312D2B6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350597" y="1827255"/>
              <a:ext cx="535423" cy="1371600"/>
            </a:xfrm>
            <a:prstGeom prst="line">
              <a:avLst/>
            </a:prstGeom>
            <a:ln w="19050"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5" name="Title 1">
            <a:extLst>
              <a:ext uri="{FF2B5EF4-FFF2-40B4-BE49-F238E27FC236}">
                <a16:creationId xmlns:a16="http://schemas.microsoft.com/office/drawing/2014/main" id="{83A4FFF0-AC73-4CB0-ABA3-2A1145D512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85800"/>
          </a:xfrm>
        </p:spPr>
        <p:txBody>
          <a:bodyPr>
            <a:noAutofit/>
          </a:bodyPr>
          <a:lstStyle/>
          <a:p>
            <a:r>
              <a:rPr lang="en-US" sz="2800" dirty="0"/>
              <a:t>DATA TALK A</a:t>
            </a:r>
            <a:endParaRPr lang="en-US" sz="2800" dirty="0">
              <a:highlight>
                <a:srgbClr val="00FF00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19922561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18117DA9-717D-4A12-B6C0-EB0C7EC61275}"/>
              </a:ext>
            </a:extLst>
          </p:cNvPr>
          <p:cNvSpPr/>
          <p:nvPr/>
        </p:nvSpPr>
        <p:spPr>
          <a:xfrm>
            <a:off x="400574" y="2806877"/>
            <a:ext cx="976550" cy="80021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dollars</a:t>
            </a:r>
          </a:p>
          <a:p>
            <a:pPr algn="ctr"/>
            <a:r>
              <a:rPr lang="en-US" sz="1400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in </a:t>
            </a:r>
          </a:p>
          <a:p>
            <a:pPr algn="ctr"/>
            <a:r>
              <a:rPr lang="en-US" sz="1400" b="1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millions</a:t>
            </a:r>
            <a:endParaRPr lang="en-US" sz="1400" b="1" dirty="0">
              <a:solidFill>
                <a:srgbClr val="C00000"/>
              </a:solidFill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2FAC6BB1-C874-48C2-91D9-7057332218AF}"/>
              </a:ext>
            </a:extLst>
          </p:cNvPr>
          <p:cNvSpPr/>
          <p:nvPr/>
        </p:nvSpPr>
        <p:spPr>
          <a:xfrm>
            <a:off x="1441271" y="890298"/>
            <a:ext cx="584780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>
                <a:solidFill>
                  <a:srgbClr val="C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Highest paid NBA player at the start of each decade </a:t>
            </a:r>
          </a:p>
          <a:p>
            <a:pPr algn="ctr"/>
            <a:r>
              <a:rPr lang="en-US" sz="1400" b="1" dirty="0">
                <a:solidFill>
                  <a:srgbClr val="C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(annual salary)</a:t>
            </a:r>
            <a:endParaRPr lang="en-US" sz="1200" dirty="0">
              <a:solidFill>
                <a:srgbClr val="C0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618FD6D9-35E3-470D-BC89-E45B5BCCA81D}"/>
              </a:ext>
            </a:extLst>
          </p:cNvPr>
          <p:cNvSpPr/>
          <p:nvPr/>
        </p:nvSpPr>
        <p:spPr>
          <a:xfrm>
            <a:off x="6836146" y="2477692"/>
            <a:ext cx="1742785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i="1" dirty="0">
                <a:solidFill>
                  <a:srgbClr val="0000FF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Anything </a:t>
            </a:r>
          </a:p>
          <a:p>
            <a:pPr algn="ctr"/>
            <a:r>
              <a:rPr lang="en-US" i="1" dirty="0">
                <a:solidFill>
                  <a:srgbClr val="0000FF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surprise you?</a:t>
            </a:r>
            <a:endParaRPr lang="en-US" dirty="0"/>
          </a:p>
        </p:txBody>
      </p:sp>
      <p:pic>
        <p:nvPicPr>
          <p:cNvPr id="19" name="Picture 18">
            <a:extLst>
              <a:ext uri="{FF2B5EF4-FFF2-40B4-BE49-F238E27FC236}">
                <a16:creationId xmlns:a16="http://schemas.microsoft.com/office/drawing/2014/main" id="{122E3B52-7661-4235-89DE-A6FC382DA97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92097" y="1417852"/>
            <a:ext cx="4857750" cy="4257675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DB81D45B-7270-41D1-A7C9-508C7E02466C}"/>
              </a:ext>
            </a:extLst>
          </p:cNvPr>
          <p:cNvSpPr/>
          <p:nvPr/>
        </p:nvSpPr>
        <p:spPr>
          <a:xfrm rot="19058238">
            <a:off x="2028503" y="4573620"/>
            <a:ext cx="758541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600" b="1" dirty="0">
                <a:solidFill>
                  <a:schemeClr val="accent5">
                    <a:lumMod val="75000"/>
                  </a:schemeClr>
                </a:solidFill>
              </a:rPr>
              <a:t>15,000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83DA6D2-0100-4DE5-B168-F8BD4A8ADCFF}"/>
              </a:ext>
            </a:extLst>
          </p:cNvPr>
          <p:cNvSpPr/>
          <p:nvPr/>
        </p:nvSpPr>
        <p:spPr>
          <a:xfrm rot="19058238">
            <a:off x="2568744" y="4547203"/>
            <a:ext cx="758541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600" b="1" dirty="0">
                <a:solidFill>
                  <a:schemeClr val="accent5">
                    <a:lumMod val="75000"/>
                  </a:schemeClr>
                </a:solidFill>
              </a:rPr>
              <a:t>65,000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847F54AF-37BF-4B8E-AE18-3C31D00F630A}"/>
              </a:ext>
            </a:extLst>
          </p:cNvPr>
          <p:cNvSpPr/>
          <p:nvPr/>
        </p:nvSpPr>
        <p:spPr>
          <a:xfrm rot="19058238">
            <a:off x="3051872" y="4526508"/>
            <a:ext cx="862737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600" b="1" dirty="0">
                <a:solidFill>
                  <a:schemeClr val="accent5">
                    <a:lumMod val="75000"/>
                  </a:schemeClr>
                </a:solidFill>
              </a:rPr>
              <a:t>380,000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A12C2F97-D5D7-478D-9D59-74451B732C9C}"/>
              </a:ext>
            </a:extLst>
          </p:cNvPr>
          <p:cNvSpPr/>
          <p:nvPr/>
        </p:nvSpPr>
        <p:spPr>
          <a:xfrm rot="18872719">
            <a:off x="3492918" y="4445281"/>
            <a:ext cx="1019831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600" b="1" dirty="0">
                <a:solidFill>
                  <a:schemeClr val="accent5">
                    <a:lumMod val="75000"/>
                  </a:schemeClr>
                </a:solidFill>
              </a:rPr>
              <a:t>1,000,000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63B08F1A-D134-420F-BAC2-455600DAE290}"/>
              </a:ext>
            </a:extLst>
          </p:cNvPr>
          <p:cNvSpPr/>
          <p:nvPr/>
        </p:nvSpPr>
        <p:spPr>
          <a:xfrm>
            <a:off x="4333826" y="4546913"/>
            <a:ext cx="1019831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600" b="1" dirty="0">
                <a:solidFill>
                  <a:schemeClr val="accent5">
                    <a:lumMod val="75000"/>
                  </a:schemeClr>
                </a:solidFill>
              </a:rPr>
              <a:t>4,250,000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000CF46-A938-4B70-9C41-5C591841600B}"/>
              </a:ext>
            </a:extLst>
          </p:cNvPr>
          <p:cNvSpPr/>
          <p:nvPr/>
        </p:nvSpPr>
        <p:spPr>
          <a:xfrm>
            <a:off x="4863626" y="3444354"/>
            <a:ext cx="1124026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600" b="1" dirty="0">
                <a:solidFill>
                  <a:schemeClr val="accent5">
                    <a:lumMod val="75000"/>
                  </a:schemeClr>
                </a:solidFill>
              </a:rPr>
              <a:t>19,600,000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D3A0F0DD-ADFC-4C94-8B85-D221C7FFE651}"/>
              </a:ext>
            </a:extLst>
          </p:cNvPr>
          <p:cNvSpPr/>
          <p:nvPr/>
        </p:nvSpPr>
        <p:spPr>
          <a:xfrm>
            <a:off x="5405761" y="3042894"/>
            <a:ext cx="1124026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600" b="1" dirty="0">
                <a:solidFill>
                  <a:schemeClr val="accent5">
                    <a:lumMod val="75000"/>
                  </a:schemeClr>
                </a:solidFill>
              </a:rPr>
              <a:t>24,806,250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2CE9C50A-6450-4398-A41D-BD841B8D4315}"/>
              </a:ext>
            </a:extLst>
          </p:cNvPr>
          <p:cNvSpPr/>
          <p:nvPr/>
        </p:nvSpPr>
        <p:spPr>
          <a:xfrm>
            <a:off x="5876661" y="1650981"/>
            <a:ext cx="1124026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600" b="1" dirty="0">
                <a:solidFill>
                  <a:schemeClr val="accent5">
                    <a:lumMod val="75000"/>
                  </a:schemeClr>
                </a:solidFill>
              </a:rPr>
              <a:t>43,006,362</a:t>
            </a:r>
          </a:p>
        </p:txBody>
      </p:sp>
      <p:grpSp>
        <p:nvGrpSpPr>
          <p:cNvPr id="20" name="Group 19">
            <a:extLst>
              <a:ext uri="{FF2B5EF4-FFF2-40B4-BE49-F238E27FC236}">
                <a16:creationId xmlns:a16="http://schemas.microsoft.com/office/drawing/2014/main" id="{B172D6F2-BBBD-4D27-8197-68CB2930C15F}"/>
              </a:ext>
            </a:extLst>
          </p:cNvPr>
          <p:cNvGrpSpPr/>
          <p:nvPr/>
        </p:nvGrpSpPr>
        <p:grpSpPr>
          <a:xfrm>
            <a:off x="2199992" y="1827255"/>
            <a:ext cx="3686028" cy="3269846"/>
            <a:chOff x="2199992" y="1827255"/>
            <a:chExt cx="3686028" cy="3269846"/>
          </a:xfrm>
        </p:grpSpPr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38C12659-D714-48BF-962B-BF44DFBE4CD0}"/>
                </a:ext>
              </a:extLst>
            </p:cNvPr>
            <p:cNvSpPr/>
            <p:nvPr/>
          </p:nvSpPr>
          <p:spPr>
            <a:xfrm>
              <a:off x="2199992" y="3630440"/>
              <a:ext cx="2625505" cy="1466661"/>
            </a:xfrm>
            <a:custGeom>
              <a:avLst/>
              <a:gdLst>
                <a:gd name="connsiteX0" fmla="*/ 0 w 2625505"/>
                <a:gd name="connsiteY0" fmla="*/ 1466661 h 1466661"/>
                <a:gd name="connsiteX1" fmla="*/ 561315 w 2625505"/>
                <a:gd name="connsiteY1" fmla="*/ 1448554 h 1466661"/>
                <a:gd name="connsiteX2" fmla="*/ 1077362 w 2625505"/>
                <a:gd name="connsiteY2" fmla="*/ 1421394 h 1466661"/>
                <a:gd name="connsiteX3" fmla="*/ 1575303 w 2625505"/>
                <a:gd name="connsiteY3" fmla="*/ 1394233 h 1466661"/>
                <a:gd name="connsiteX4" fmla="*/ 2100404 w 2625505"/>
                <a:gd name="connsiteY4" fmla="*/ 1140736 h 1466661"/>
                <a:gd name="connsiteX5" fmla="*/ 2625505 w 2625505"/>
                <a:gd name="connsiteY5" fmla="*/ 0 h 14666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625505" h="1466661">
                  <a:moveTo>
                    <a:pt x="0" y="1466661"/>
                  </a:moveTo>
                  <a:lnTo>
                    <a:pt x="561315" y="1448554"/>
                  </a:lnTo>
                  <a:cubicBezTo>
                    <a:pt x="740875" y="1441010"/>
                    <a:pt x="1077362" y="1421394"/>
                    <a:pt x="1077362" y="1421394"/>
                  </a:cubicBezTo>
                  <a:lnTo>
                    <a:pt x="1575303" y="1394233"/>
                  </a:lnTo>
                  <a:cubicBezTo>
                    <a:pt x="1745810" y="1347457"/>
                    <a:pt x="1925370" y="1373108"/>
                    <a:pt x="2100404" y="1140736"/>
                  </a:cubicBezTo>
                  <a:cubicBezTo>
                    <a:pt x="2275438" y="908364"/>
                    <a:pt x="2450471" y="454182"/>
                    <a:pt x="2625505" y="0"/>
                  </a:cubicBezTo>
                </a:path>
              </a:pathLst>
            </a:custGeom>
            <a:noFill/>
            <a:ln w="190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122F0091-6C81-4E42-982A-679E802A9275}"/>
                </a:ext>
              </a:extLst>
            </p:cNvPr>
            <p:cNvCxnSpPr/>
            <p:nvPr/>
          </p:nvCxnSpPr>
          <p:spPr>
            <a:xfrm flipV="1">
              <a:off x="4825497" y="3223034"/>
              <a:ext cx="497941" cy="407406"/>
            </a:xfrm>
            <a:prstGeom prst="line">
              <a:avLst/>
            </a:prstGeom>
            <a:ln w="19050"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645CB08F-3147-4C63-93EB-4EADC1A6E23E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350597" y="1827255"/>
              <a:ext cx="535423" cy="1371600"/>
            </a:xfrm>
            <a:prstGeom prst="line">
              <a:avLst/>
            </a:prstGeom>
            <a:ln w="19050"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4" name="Rectangle 23">
            <a:extLst>
              <a:ext uri="{FF2B5EF4-FFF2-40B4-BE49-F238E27FC236}">
                <a16:creationId xmlns:a16="http://schemas.microsoft.com/office/drawing/2014/main" id="{125BE24E-E794-46F3-823C-35ECA6910207}"/>
              </a:ext>
            </a:extLst>
          </p:cNvPr>
          <p:cNvSpPr/>
          <p:nvPr/>
        </p:nvSpPr>
        <p:spPr>
          <a:xfrm>
            <a:off x="6513194" y="3979709"/>
            <a:ext cx="208828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0000FF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Any ideas who the players are?</a:t>
            </a:r>
            <a:endParaRPr lang="en-US" dirty="0"/>
          </a:p>
        </p:txBody>
      </p:sp>
      <p:sp>
        <p:nvSpPr>
          <p:cNvPr id="25" name="Title 1">
            <a:extLst>
              <a:ext uri="{FF2B5EF4-FFF2-40B4-BE49-F238E27FC236}">
                <a16:creationId xmlns:a16="http://schemas.microsoft.com/office/drawing/2014/main" id="{3623DE72-2876-4C7C-88F8-3637055453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85800"/>
          </a:xfrm>
        </p:spPr>
        <p:txBody>
          <a:bodyPr>
            <a:noAutofit/>
          </a:bodyPr>
          <a:lstStyle/>
          <a:p>
            <a:r>
              <a:rPr lang="en-US" sz="2800" dirty="0"/>
              <a:t>DATA TALK A</a:t>
            </a:r>
            <a:endParaRPr lang="en-US" sz="2800" dirty="0">
              <a:highlight>
                <a:srgbClr val="00FF00"/>
              </a:highlight>
            </a:endParaRP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910AA804-3027-4FF1-8DB2-C452A4DCEB9E}"/>
              </a:ext>
            </a:extLst>
          </p:cNvPr>
          <p:cNvSpPr/>
          <p:nvPr/>
        </p:nvSpPr>
        <p:spPr>
          <a:xfrm>
            <a:off x="662014" y="5841020"/>
            <a:ext cx="8024786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/>
              <a:t>Source:  https://en.wikipedia.org/wiki/List_of_highest-paid_NBA_players_by_season</a:t>
            </a:r>
          </a:p>
        </p:txBody>
      </p:sp>
    </p:spTree>
    <p:extLst>
      <p:ext uri="{BB962C8B-B14F-4D97-AF65-F5344CB8AC3E}">
        <p14:creationId xmlns:p14="http://schemas.microsoft.com/office/powerpoint/2010/main" val="5284714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2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>
            <a:extLst>
              <a:ext uri="{FF2B5EF4-FFF2-40B4-BE49-F238E27FC236}">
                <a16:creationId xmlns:a16="http://schemas.microsoft.com/office/drawing/2014/main" id="{47BBAF19-612B-445A-A2BC-907B6639C0E3}"/>
              </a:ext>
            </a:extLst>
          </p:cNvPr>
          <p:cNvSpPr/>
          <p:nvPr/>
        </p:nvSpPr>
        <p:spPr>
          <a:xfrm>
            <a:off x="8011754" y="2431421"/>
            <a:ext cx="211495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en-US" i="1" dirty="0">
              <a:solidFill>
                <a:srgbClr val="0000FF"/>
              </a:solidFill>
              <a:latin typeface="Verdana" panose="020B060403050404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21F9700A-B2F7-4D65-B7F7-1E20A59CD463}"/>
              </a:ext>
            </a:extLst>
          </p:cNvPr>
          <p:cNvSpPr/>
          <p:nvPr/>
        </p:nvSpPr>
        <p:spPr>
          <a:xfrm>
            <a:off x="726322" y="1166842"/>
            <a:ext cx="5614518" cy="4524315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sz="1600" dirty="0">
                <a:solidFill>
                  <a:srgbClr val="7030A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1950 George Mikan			Minneapolis Lakers</a:t>
            </a:r>
          </a:p>
          <a:p>
            <a:endParaRPr lang="en-US" sz="1600" dirty="0"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r>
              <a:rPr lang="en-US" sz="1600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1960 Wilt Chamberlain		Philadelphia 76ers</a:t>
            </a:r>
          </a:p>
          <a:p>
            <a:endParaRPr lang="en-US" sz="1600" dirty="0"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r>
              <a:rPr lang="en-US" sz="1600" dirty="0">
                <a:solidFill>
                  <a:srgbClr val="7030A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1970 Pete </a:t>
            </a:r>
            <a:r>
              <a:rPr lang="en-US" sz="1600" dirty="0" err="1">
                <a:solidFill>
                  <a:srgbClr val="7030A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Maravich</a:t>
            </a:r>
            <a:r>
              <a:rPr lang="en-US" sz="1600" dirty="0">
                <a:solidFill>
                  <a:srgbClr val="7030A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			Atlanta Hawks</a:t>
            </a:r>
          </a:p>
          <a:p>
            <a:endParaRPr lang="en-US" sz="1600" dirty="0"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r>
              <a:rPr lang="en-US" sz="1600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1980 Moses Malone		Philadelphia 76ers</a:t>
            </a:r>
          </a:p>
          <a:p>
            <a:pPr marL="514350"/>
            <a:r>
              <a:rPr lang="en-US" sz="1600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Julius Erving			Philadelphia 76ers</a:t>
            </a:r>
          </a:p>
          <a:p>
            <a:pPr marL="514350"/>
            <a:r>
              <a:rPr lang="en-US" sz="1600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Bill Walton 			San Diego Clippers</a:t>
            </a:r>
          </a:p>
          <a:p>
            <a:pPr marL="514350"/>
            <a:r>
              <a:rPr lang="en-US" sz="1600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Kareem Abdul Jabbar	Los Angeles Lakers</a:t>
            </a:r>
          </a:p>
          <a:p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600" dirty="0">
                <a:solidFill>
                  <a:srgbClr val="7030A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1990 Patrick Ewing			New York Knicks</a:t>
            </a:r>
          </a:p>
          <a:p>
            <a:endParaRPr lang="en-US" sz="1600" dirty="0"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r>
              <a:rPr lang="en-US" sz="1600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2000 Kevin Garnett			Minnesota Timberwolves </a:t>
            </a:r>
          </a:p>
          <a:p>
            <a:endParaRPr lang="en-US" sz="1600" dirty="0"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r>
              <a:rPr lang="en-US" sz="1600" dirty="0">
                <a:solidFill>
                  <a:srgbClr val="7030A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2010 Kobe Bryant			Los Angeles Lakers</a:t>
            </a:r>
          </a:p>
          <a:p>
            <a:endParaRPr lang="en-US" sz="1600" dirty="0"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r>
              <a:rPr lang="en-US" sz="1600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2020 Stephen Curry			Golden State Warriors </a:t>
            </a:r>
            <a:endParaRPr lang="en-US" sz="160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D5FCF43-D022-451E-B013-56924AC5878F}"/>
              </a:ext>
            </a:extLst>
          </p:cNvPr>
          <p:cNvSpPr/>
          <p:nvPr/>
        </p:nvSpPr>
        <p:spPr>
          <a:xfrm>
            <a:off x="6836146" y="1914969"/>
            <a:ext cx="1742785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i="1" dirty="0">
                <a:solidFill>
                  <a:srgbClr val="0000FF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Anything </a:t>
            </a:r>
          </a:p>
          <a:p>
            <a:pPr algn="ctr"/>
            <a:r>
              <a:rPr lang="en-US" i="1" dirty="0">
                <a:solidFill>
                  <a:srgbClr val="0000FF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surprise you?</a:t>
            </a:r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49EC5E4-2013-46E6-923C-9353AD586350}"/>
              </a:ext>
            </a:extLst>
          </p:cNvPr>
          <p:cNvSpPr/>
          <p:nvPr/>
        </p:nvSpPr>
        <p:spPr>
          <a:xfrm>
            <a:off x="6513194" y="3416986"/>
            <a:ext cx="208828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0000FF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Did you identify any of them?</a:t>
            </a:r>
            <a:endParaRPr lang="en-US" dirty="0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EF5C86BB-D654-43D1-9777-5E67D3639F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85800"/>
          </a:xfrm>
        </p:spPr>
        <p:txBody>
          <a:bodyPr>
            <a:noAutofit/>
          </a:bodyPr>
          <a:lstStyle/>
          <a:p>
            <a:r>
              <a:rPr lang="en-US" sz="2800" dirty="0"/>
              <a:t>DATA TALK A</a:t>
            </a:r>
            <a:endParaRPr lang="en-US" sz="2800" dirty="0">
              <a:highlight>
                <a:srgbClr val="00FF00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40906563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>
            <a:extLst>
              <a:ext uri="{FF2B5EF4-FFF2-40B4-BE49-F238E27FC236}">
                <a16:creationId xmlns:a16="http://schemas.microsoft.com/office/drawing/2014/main" id="{6092D551-1F94-44B7-AA5D-1F08F8DBA955}"/>
              </a:ext>
            </a:extLst>
          </p:cNvPr>
          <p:cNvSpPr/>
          <p:nvPr/>
        </p:nvSpPr>
        <p:spPr>
          <a:xfrm>
            <a:off x="6121162" y="1180649"/>
            <a:ext cx="2513386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i="1" dirty="0">
                <a:solidFill>
                  <a:srgbClr val="0000FF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All of the </a:t>
            </a:r>
            <a:r>
              <a:rPr lang="en-US" i="1" dirty="0">
                <a:solidFill>
                  <a:srgbClr val="0000FF"/>
                </a:solidFill>
                <a:highlight>
                  <a:srgbClr val="FFFF00"/>
                </a:highlight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highlighted</a:t>
            </a:r>
            <a:r>
              <a:rPr lang="en-US" i="1" dirty="0">
                <a:solidFill>
                  <a:srgbClr val="0000FF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players main position was guard. </a:t>
            </a:r>
          </a:p>
          <a:p>
            <a:endParaRPr lang="en-US" i="1" dirty="0">
              <a:solidFill>
                <a:srgbClr val="0000FF"/>
              </a:solidFill>
              <a:latin typeface="Verdana" panose="020B060403050404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r>
              <a:rPr lang="en-US" i="1" dirty="0">
                <a:solidFill>
                  <a:srgbClr val="0000FF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Find the </a:t>
            </a:r>
            <a:r>
              <a:rPr lang="en-US" i="1" dirty="0" err="1">
                <a:solidFill>
                  <a:srgbClr val="0000FF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percents</a:t>
            </a:r>
            <a:r>
              <a:rPr lang="en-US" i="1" dirty="0">
                <a:solidFill>
                  <a:srgbClr val="0000FF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of one player’s salary compared to another’s: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47BBAF19-612B-445A-A2BC-907B6639C0E3}"/>
              </a:ext>
            </a:extLst>
          </p:cNvPr>
          <p:cNvSpPr/>
          <p:nvPr/>
        </p:nvSpPr>
        <p:spPr>
          <a:xfrm>
            <a:off x="8011754" y="2431421"/>
            <a:ext cx="211495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en-US" i="1" dirty="0">
              <a:solidFill>
                <a:srgbClr val="0000FF"/>
              </a:solidFill>
              <a:latin typeface="Verdana" panose="020B060403050404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21F9700A-B2F7-4D65-B7F7-1E20A59CD463}"/>
              </a:ext>
            </a:extLst>
          </p:cNvPr>
          <p:cNvSpPr/>
          <p:nvPr/>
        </p:nvSpPr>
        <p:spPr>
          <a:xfrm>
            <a:off x="509452" y="1180649"/>
            <a:ext cx="5246915" cy="4524315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sz="1600" dirty="0">
                <a:solidFill>
                  <a:srgbClr val="7030A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1950 George Mikan			      $15,000</a:t>
            </a:r>
          </a:p>
          <a:p>
            <a:endParaRPr lang="en-US" sz="1600" dirty="0"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r>
              <a:rPr lang="en-US" sz="1600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1960 Wilt Chamberlain		      $16,000</a:t>
            </a:r>
          </a:p>
          <a:p>
            <a:endParaRPr lang="en-US" sz="1600" dirty="0"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r>
              <a:rPr lang="en-US" sz="1600" dirty="0">
                <a:solidFill>
                  <a:srgbClr val="7030A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1970 </a:t>
            </a:r>
            <a:r>
              <a:rPr lang="en-US" sz="1600" dirty="0">
                <a:solidFill>
                  <a:srgbClr val="7030A0"/>
                </a:solidFill>
                <a:highlight>
                  <a:srgbClr val="FFFF00"/>
                </a:highlight>
                <a:latin typeface="Arial" panose="020B0604020202020204" pitchFamily="34" charset="0"/>
                <a:ea typeface="Times New Roman" panose="02020603050405020304" pitchFamily="18" charset="0"/>
              </a:rPr>
              <a:t>Pete </a:t>
            </a:r>
            <a:r>
              <a:rPr lang="en-US" sz="1600" dirty="0" err="1">
                <a:solidFill>
                  <a:srgbClr val="7030A0"/>
                </a:solidFill>
                <a:highlight>
                  <a:srgbClr val="FFFF00"/>
                </a:highlight>
                <a:latin typeface="Arial" panose="020B0604020202020204" pitchFamily="34" charset="0"/>
                <a:ea typeface="Times New Roman" panose="02020603050405020304" pitchFamily="18" charset="0"/>
              </a:rPr>
              <a:t>Maravich</a:t>
            </a:r>
            <a:r>
              <a:rPr lang="en-US" sz="1600" dirty="0">
                <a:solidFill>
                  <a:srgbClr val="7030A0"/>
                </a:solidFill>
                <a:highlight>
                  <a:srgbClr val="FFFF00"/>
                </a:highlight>
                <a:latin typeface="Arial" panose="020B0604020202020204" pitchFamily="34" charset="0"/>
                <a:ea typeface="Times New Roman" panose="02020603050405020304" pitchFamily="18" charset="0"/>
              </a:rPr>
              <a:t>	</a:t>
            </a:r>
            <a:r>
              <a:rPr lang="en-US" sz="1600" dirty="0">
                <a:solidFill>
                  <a:srgbClr val="7030A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		    $380,000</a:t>
            </a:r>
          </a:p>
          <a:p>
            <a:endParaRPr lang="en-US" sz="1600" dirty="0"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r>
              <a:rPr lang="en-US" sz="1600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1980 Moses Malone		 $1,000,000</a:t>
            </a:r>
          </a:p>
          <a:p>
            <a:r>
              <a:rPr lang="en-US" sz="1600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        Julius Erving			</a:t>
            </a:r>
          </a:p>
          <a:p>
            <a:pPr marL="514350"/>
            <a:r>
              <a:rPr lang="en-US" sz="1600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Bill Walton 			</a:t>
            </a:r>
          </a:p>
          <a:p>
            <a:pPr marL="514350"/>
            <a:r>
              <a:rPr lang="en-US" sz="1600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Kareem Abdul Jabbar	</a:t>
            </a:r>
          </a:p>
          <a:p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600" dirty="0">
                <a:solidFill>
                  <a:srgbClr val="7030A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1990 Patrick Ewing			 $4,250,000</a:t>
            </a:r>
          </a:p>
          <a:p>
            <a:endParaRPr lang="en-US" sz="1600" dirty="0"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r>
              <a:rPr lang="en-US" sz="1600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2000 Kevin Garnett			$19,600,000 </a:t>
            </a:r>
          </a:p>
          <a:p>
            <a:endParaRPr lang="en-US" sz="1600" dirty="0"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r>
              <a:rPr lang="en-US" sz="1600" dirty="0">
                <a:solidFill>
                  <a:srgbClr val="7030A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2010 </a:t>
            </a:r>
            <a:r>
              <a:rPr lang="en-US" sz="1600" dirty="0">
                <a:solidFill>
                  <a:srgbClr val="7030A0"/>
                </a:solidFill>
                <a:highlight>
                  <a:srgbClr val="FFFF00"/>
                </a:highlight>
                <a:latin typeface="Arial" panose="020B0604020202020204" pitchFamily="34" charset="0"/>
                <a:ea typeface="Times New Roman" panose="02020603050405020304" pitchFamily="18" charset="0"/>
              </a:rPr>
              <a:t>Kobe Bryant</a:t>
            </a:r>
            <a:r>
              <a:rPr lang="en-US" sz="1600" dirty="0">
                <a:solidFill>
                  <a:srgbClr val="7030A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			$24,806,250</a:t>
            </a:r>
          </a:p>
          <a:p>
            <a:endParaRPr lang="en-US" sz="1600" dirty="0"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r>
              <a:rPr lang="en-US" sz="1600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2020 </a:t>
            </a:r>
            <a:r>
              <a:rPr lang="en-US" sz="1600" dirty="0">
                <a:solidFill>
                  <a:schemeClr val="accent6">
                    <a:lumMod val="50000"/>
                  </a:schemeClr>
                </a:solidFill>
                <a:highlight>
                  <a:srgbClr val="FFFF00"/>
                </a:highlight>
                <a:latin typeface="Arial" panose="020B0604020202020204" pitchFamily="34" charset="0"/>
                <a:ea typeface="Times New Roman" panose="02020603050405020304" pitchFamily="18" charset="0"/>
              </a:rPr>
              <a:t>Stephen Curry	</a:t>
            </a:r>
            <a:r>
              <a:rPr lang="en-US" sz="1600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		$43,006,362 </a:t>
            </a:r>
            <a:endParaRPr lang="en-US" sz="160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2AE53FAE-A5FA-47E6-AE8D-17483AEACFBF}"/>
              </a:ext>
            </a:extLst>
          </p:cNvPr>
          <p:cNvSpPr/>
          <p:nvPr/>
        </p:nvSpPr>
        <p:spPr>
          <a:xfrm>
            <a:off x="6064710" y="4062767"/>
            <a:ext cx="2569838" cy="8672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i="1" dirty="0">
                <a:solidFill>
                  <a:srgbClr val="0000FF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Maravich to Curry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i="1" dirty="0">
                <a:solidFill>
                  <a:srgbClr val="0000FF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Bryant to Curry</a:t>
            </a:r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51940D80-CE41-47A5-94FD-F20F88EF26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85800"/>
          </a:xfrm>
        </p:spPr>
        <p:txBody>
          <a:bodyPr>
            <a:noAutofit/>
          </a:bodyPr>
          <a:lstStyle/>
          <a:p>
            <a:r>
              <a:rPr lang="en-US" sz="2800" dirty="0"/>
              <a:t>DATA TALK A</a:t>
            </a:r>
            <a:endParaRPr lang="en-US" sz="2800" dirty="0">
              <a:highlight>
                <a:srgbClr val="00FF00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1173049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>
            <a:extLst>
              <a:ext uri="{FF2B5EF4-FFF2-40B4-BE49-F238E27FC236}">
                <a16:creationId xmlns:a16="http://schemas.microsoft.com/office/drawing/2014/main" id="{47BBAF19-612B-445A-A2BC-907B6639C0E3}"/>
              </a:ext>
            </a:extLst>
          </p:cNvPr>
          <p:cNvSpPr/>
          <p:nvPr/>
        </p:nvSpPr>
        <p:spPr>
          <a:xfrm>
            <a:off x="8011754" y="2431421"/>
            <a:ext cx="211495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en-US" i="1" dirty="0">
              <a:solidFill>
                <a:srgbClr val="0000FF"/>
              </a:solidFill>
              <a:latin typeface="Verdana" panose="020B060403050404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1CAF0C3-630A-48D1-9C0A-44E08A375DA5}"/>
              </a:ext>
            </a:extLst>
          </p:cNvPr>
          <p:cNvSpPr/>
          <p:nvPr/>
        </p:nvSpPr>
        <p:spPr>
          <a:xfrm>
            <a:off x="5755282" y="1422191"/>
            <a:ext cx="3077385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0000FF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What are the mean and median amounts for these player salaries over these decades?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64CDC7AA-AD18-4746-8E70-7E58123506D0}"/>
              </a:ext>
            </a:extLst>
          </p:cNvPr>
          <p:cNvSpPr/>
          <p:nvPr/>
        </p:nvSpPr>
        <p:spPr>
          <a:xfrm>
            <a:off x="5953403" y="3314245"/>
            <a:ext cx="2681145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0000FF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Does one of these measures better represent this data set compared to the other? 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B07659D-7C47-475B-B0BB-50D75C13614E}"/>
              </a:ext>
            </a:extLst>
          </p:cNvPr>
          <p:cNvSpPr/>
          <p:nvPr/>
        </p:nvSpPr>
        <p:spPr>
          <a:xfrm>
            <a:off x="509452" y="1180649"/>
            <a:ext cx="5246915" cy="4524315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sz="1600" dirty="0">
                <a:solidFill>
                  <a:srgbClr val="7030A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1950 George Mikan			      $15,000</a:t>
            </a:r>
          </a:p>
          <a:p>
            <a:endParaRPr lang="en-US" sz="1600" dirty="0"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r>
              <a:rPr lang="en-US" sz="1600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1960 Wilt Chamberlain		      $16,000</a:t>
            </a:r>
          </a:p>
          <a:p>
            <a:endParaRPr lang="en-US" sz="1600" dirty="0"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r>
              <a:rPr lang="en-US" sz="1600" dirty="0">
                <a:solidFill>
                  <a:srgbClr val="7030A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1970 Pete </a:t>
            </a:r>
            <a:r>
              <a:rPr lang="en-US" sz="1600" dirty="0" err="1">
                <a:solidFill>
                  <a:srgbClr val="7030A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Maravich</a:t>
            </a:r>
            <a:r>
              <a:rPr lang="en-US" sz="1600" dirty="0">
                <a:solidFill>
                  <a:srgbClr val="7030A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			    $380,000</a:t>
            </a:r>
          </a:p>
          <a:p>
            <a:endParaRPr lang="en-US" sz="1600" dirty="0"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r>
              <a:rPr lang="en-US" sz="1600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1980 Moses Malone		 $1,000,000</a:t>
            </a:r>
          </a:p>
          <a:p>
            <a:r>
              <a:rPr lang="en-US" sz="1600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        Julius Erving	                 		</a:t>
            </a:r>
          </a:p>
          <a:p>
            <a:pPr marL="514350"/>
            <a:r>
              <a:rPr lang="en-US" sz="1600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Bill Walton 			</a:t>
            </a:r>
          </a:p>
          <a:p>
            <a:pPr marL="514350"/>
            <a:r>
              <a:rPr lang="en-US" sz="1600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Kareem Abdul Jabbar	</a:t>
            </a:r>
          </a:p>
          <a:p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600" dirty="0">
                <a:solidFill>
                  <a:srgbClr val="7030A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1990 Patrick Ewing			 $4,250,000</a:t>
            </a:r>
          </a:p>
          <a:p>
            <a:endParaRPr lang="en-US" sz="1600" dirty="0"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r>
              <a:rPr lang="en-US" sz="1600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2000 Kevin Garnett			$19,600,000 </a:t>
            </a:r>
          </a:p>
          <a:p>
            <a:endParaRPr lang="en-US" sz="1600" dirty="0"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r>
              <a:rPr lang="en-US" sz="1600" dirty="0">
                <a:solidFill>
                  <a:srgbClr val="7030A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2010 Kobe Bryant			$24,806,250</a:t>
            </a:r>
          </a:p>
          <a:p>
            <a:endParaRPr lang="en-US" sz="1600" dirty="0"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r>
              <a:rPr lang="en-US" sz="1600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2020 Stephen Curry			$43,006,362 </a:t>
            </a:r>
            <a:endParaRPr lang="en-US" sz="160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0922F3E6-DE87-423C-B92E-04E21964E8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85800"/>
          </a:xfrm>
        </p:spPr>
        <p:txBody>
          <a:bodyPr>
            <a:noAutofit/>
          </a:bodyPr>
          <a:lstStyle/>
          <a:p>
            <a:r>
              <a:rPr lang="en-US" sz="2800" dirty="0"/>
              <a:t>DATA TALK A</a:t>
            </a:r>
            <a:endParaRPr lang="en-US" sz="2800" dirty="0">
              <a:highlight>
                <a:srgbClr val="00FF00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5788801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>
            <a:extLst>
              <a:ext uri="{FF2B5EF4-FFF2-40B4-BE49-F238E27FC236}">
                <a16:creationId xmlns:a16="http://schemas.microsoft.com/office/drawing/2014/main" id="{CDFC1F50-7D84-450E-828C-321AC9429BC9}"/>
              </a:ext>
            </a:extLst>
          </p:cNvPr>
          <p:cNvGrpSpPr/>
          <p:nvPr/>
        </p:nvGrpSpPr>
        <p:grpSpPr>
          <a:xfrm>
            <a:off x="601248" y="1103777"/>
            <a:ext cx="8085551" cy="1114617"/>
            <a:chOff x="601248" y="1103777"/>
            <a:chExt cx="8085551" cy="1114617"/>
          </a:xfrm>
        </p:grpSpPr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DA73E4BE-8685-4699-AD03-E3FA1D89CF6F}"/>
                </a:ext>
              </a:extLst>
            </p:cNvPr>
            <p:cNvSpPr/>
            <p:nvPr/>
          </p:nvSpPr>
          <p:spPr>
            <a:xfrm>
              <a:off x="2760617" y="1103777"/>
              <a:ext cx="3910109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400" dirty="0">
                  <a:solidFill>
                    <a:srgbClr val="FF0000"/>
                  </a:solidFill>
                  <a:latin typeface="Verdana" panose="020B0604030504040204" pitchFamily="34" charset="0"/>
                  <a:ea typeface="Verdana" panose="020B0604030504040204" pitchFamily="34" charset="0"/>
                  <a:cs typeface="Times New Roman" panose="02020603050405020304" pitchFamily="18" charset="0"/>
                </a:rPr>
                <a:t>FACTS AND STATISTICS</a:t>
              </a:r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5CF12F2D-1778-455A-B3F8-F087EF555C6F}"/>
                </a:ext>
              </a:extLst>
            </p:cNvPr>
            <p:cNvSpPr/>
            <p:nvPr/>
          </p:nvSpPr>
          <p:spPr>
            <a:xfrm>
              <a:off x="601248" y="1772118"/>
              <a:ext cx="8085551" cy="44627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2300" i="1" dirty="0">
                  <a:solidFill>
                    <a:srgbClr val="0066FF"/>
                  </a:solidFill>
                  <a:latin typeface="Verdana" panose="020B0604030504040204" pitchFamily="34" charset="0"/>
                  <a:ea typeface="Verdana" panose="020B0604030504040204" pitchFamily="34" charset="0"/>
                  <a:cs typeface="Times New Roman" panose="02020603050405020304" pitchFamily="18" charset="0"/>
                </a:rPr>
                <a:t>Do teens like spending time with their parents? </a:t>
              </a:r>
            </a:p>
          </p:txBody>
        </p:sp>
      </p:grpSp>
      <p:sp>
        <p:nvSpPr>
          <p:cNvPr id="15" name="Rectangle 14">
            <a:extLst>
              <a:ext uri="{FF2B5EF4-FFF2-40B4-BE49-F238E27FC236}">
                <a16:creationId xmlns:a16="http://schemas.microsoft.com/office/drawing/2014/main" id="{C28ADAE1-23DE-43F9-ABE7-79B1D491F0E5}"/>
              </a:ext>
            </a:extLst>
          </p:cNvPr>
          <p:cNvSpPr/>
          <p:nvPr/>
        </p:nvSpPr>
        <p:spPr>
          <a:xfrm>
            <a:off x="1701722" y="2753567"/>
            <a:ext cx="49607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0" lvl="0">
              <a:spcBef>
                <a:spcPts val="0"/>
              </a:spcBef>
              <a:spcAft>
                <a:spcPts val="0"/>
              </a:spcAft>
            </a:pPr>
            <a:r>
              <a:rPr lang="en-US" dirty="0">
                <a:solidFill>
                  <a:srgbClr val="FF0000"/>
                </a:solidFill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75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2506F524-F841-40E7-B79B-5DEFCDA2431B}"/>
              </a:ext>
            </a:extLst>
          </p:cNvPr>
          <p:cNvSpPr/>
          <p:nvPr/>
        </p:nvSpPr>
        <p:spPr>
          <a:xfrm>
            <a:off x="283029" y="2828371"/>
            <a:ext cx="7474105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39725" marR="0" lvl="0">
              <a:spcBef>
                <a:spcPts val="0"/>
              </a:spcBef>
              <a:spcAft>
                <a:spcPts val="0"/>
              </a:spcAft>
            </a:pPr>
            <a:r>
              <a:rPr lang="en-US" sz="2200" dirty="0">
                <a:solidFill>
                  <a:srgbClr val="222222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About ___ % enjoy spending time with parents</a:t>
            </a:r>
          </a:p>
        </p:txBody>
      </p:sp>
      <p:sp>
        <p:nvSpPr>
          <p:cNvPr id="8" name="Arrow: Right 7">
            <a:extLst>
              <a:ext uri="{FF2B5EF4-FFF2-40B4-BE49-F238E27FC236}">
                <a16:creationId xmlns:a16="http://schemas.microsoft.com/office/drawing/2014/main" id="{12E12A2F-FB3A-4EA4-8176-9B8E3F01038A}"/>
              </a:ext>
            </a:extLst>
          </p:cNvPr>
          <p:cNvSpPr/>
          <p:nvPr/>
        </p:nvSpPr>
        <p:spPr>
          <a:xfrm>
            <a:off x="1938784" y="3871573"/>
            <a:ext cx="274320" cy="182880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66FF"/>
              </a:solidFill>
            </a:endParaRPr>
          </a:p>
        </p:txBody>
      </p:sp>
      <p:sp>
        <p:nvSpPr>
          <p:cNvPr id="24" name="Arrow: Right 23">
            <a:extLst>
              <a:ext uri="{FF2B5EF4-FFF2-40B4-BE49-F238E27FC236}">
                <a16:creationId xmlns:a16="http://schemas.microsoft.com/office/drawing/2014/main" id="{FE490254-C4F5-4A17-86B3-E7F49FE86EEB}"/>
              </a:ext>
            </a:extLst>
          </p:cNvPr>
          <p:cNvSpPr/>
          <p:nvPr/>
        </p:nvSpPr>
        <p:spPr>
          <a:xfrm>
            <a:off x="1951844" y="4276527"/>
            <a:ext cx="274320" cy="182880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66FF"/>
              </a:solidFill>
            </a:endParaRPr>
          </a:p>
        </p:txBody>
      </p:sp>
      <p:sp>
        <p:nvSpPr>
          <p:cNvPr id="25" name="Arrow: Right 24">
            <a:extLst>
              <a:ext uri="{FF2B5EF4-FFF2-40B4-BE49-F238E27FC236}">
                <a16:creationId xmlns:a16="http://schemas.microsoft.com/office/drawing/2014/main" id="{F886C0ED-F25E-49CD-A3CA-8A5AB8847FD2}"/>
              </a:ext>
            </a:extLst>
          </p:cNvPr>
          <p:cNvSpPr/>
          <p:nvPr/>
        </p:nvSpPr>
        <p:spPr>
          <a:xfrm>
            <a:off x="1964904" y="4681481"/>
            <a:ext cx="274320" cy="182880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66FF"/>
              </a:solidFill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3CD7E290-62BA-4BB4-BE94-A52AD75F7B6C}"/>
              </a:ext>
            </a:extLst>
          </p:cNvPr>
          <p:cNvSpPr/>
          <p:nvPr/>
        </p:nvSpPr>
        <p:spPr>
          <a:xfrm>
            <a:off x="2275302" y="3789052"/>
            <a:ext cx="364112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i="1" dirty="0">
                <a:solidFill>
                  <a:srgbClr val="0066FF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What number seems too low?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B9ED3823-D634-41C6-967F-3DEEDF4FEA84}"/>
              </a:ext>
            </a:extLst>
          </p:cNvPr>
          <p:cNvSpPr/>
          <p:nvPr/>
        </p:nvSpPr>
        <p:spPr>
          <a:xfrm>
            <a:off x="2273752" y="4225215"/>
            <a:ext cx="134360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i="1" dirty="0">
                <a:solidFill>
                  <a:srgbClr val="0066FF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Too high?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05F5E383-EF32-4D64-A6A0-1EC58A30B23F}"/>
              </a:ext>
            </a:extLst>
          </p:cNvPr>
          <p:cNvSpPr/>
          <p:nvPr/>
        </p:nvSpPr>
        <p:spPr>
          <a:xfrm>
            <a:off x="2272202" y="4661378"/>
            <a:ext cx="165866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i="1" dirty="0">
                <a:solidFill>
                  <a:srgbClr val="0066FF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About right?</a:t>
            </a:r>
          </a:p>
        </p:txBody>
      </p:sp>
      <p:sp>
        <p:nvSpPr>
          <p:cNvPr id="21" name="Title 1">
            <a:extLst>
              <a:ext uri="{FF2B5EF4-FFF2-40B4-BE49-F238E27FC236}">
                <a16:creationId xmlns:a16="http://schemas.microsoft.com/office/drawing/2014/main" id="{0502D66B-5BAD-43B7-9199-8B41C9E4C9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85800"/>
          </a:xfrm>
        </p:spPr>
        <p:txBody>
          <a:bodyPr>
            <a:noAutofit/>
          </a:bodyPr>
          <a:lstStyle/>
          <a:p>
            <a:r>
              <a:rPr lang="en-US" sz="2800" dirty="0"/>
              <a:t>DATA TALK B</a:t>
            </a:r>
            <a:endParaRPr lang="en-US" sz="2800" dirty="0">
              <a:highlight>
                <a:srgbClr val="00FF00"/>
              </a:highlight>
            </a:endParaRPr>
          </a:p>
        </p:txBody>
      </p:sp>
      <p:pic>
        <p:nvPicPr>
          <p:cNvPr id="22" name="Picture 21">
            <a:extLst>
              <a:ext uri="{FF2B5EF4-FFF2-40B4-BE49-F238E27FC236}">
                <a16:creationId xmlns:a16="http://schemas.microsoft.com/office/drawing/2014/main" id="{1D047438-4E39-45DD-958B-511F5857C20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6518713" y="3468808"/>
            <a:ext cx="1527980" cy="23851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91084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9" grpId="0"/>
      <p:bldP spid="8" grpId="0" animBg="1"/>
      <p:bldP spid="24" grpId="0" animBg="1"/>
      <p:bldP spid="25" grpId="0" animBg="1"/>
      <p:bldP spid="17" grpId="0"/>
      <p:bldP spid="18" grpId="0"/>
      <p:bldP spid="2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>
            <a:extLst>
              <a:ext uri="{FF2B5EF4-FFF2-40B4-BE49-F238E27FC236}">
                <a16:creationId xmlns:a16="http://schemas.microsoft.com/office/drawing/2014/main" id="{CDFC1F50-7D84-450E-828C-321AC9429BC9}"/>
              </a:ext>
            </a:extLst>
          </p:cNvPr>
          <p:cNvGrpSpPr/>
          <p:nvPr/>
        </p:nvGrpSpPr>
        <p:grpSpPr>
          <a:xfrm>
            <a:off x="601248" y="1103777"/>
            <a:ext cx="8085551" cy="1114617"/>
            <a:chOff x="601248" y="1103777"/>
            <a:chExt cx="8085551" cy="1114617"/>
          </a:xfrm>
        </p:grpSpPr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DA73E4BE-8685-4699-AD03-E3FA1D89CF6F}"/>
                </a:ext>
              </a:extLst>
            </p:cNvPr>
            <p:cNvSpPr/>
            <p:nvPr/>
          </p:nvSpPr>
          <p:spPr>
            <a:xfrm>
              <a:off x="2760617" y="1103777"/>
              <a:ext cx="3910109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400" dirty="0">
                  <a:solidFill>
                    <a:srgbClr val="FF0000"/>
                  </a:solidFill>
                  <a:latin typeface="Verdana" panose="020B0604030504040204" pitchFamily="34" charset="0"/>
                  <a:ea typeface="Verdana" panose="020B0604030504040204" pitchFamily="34" charset="0"/>
                  <a:cs typeface="Times New Roman" panose="02020603050405020304" pitchFamily="18" charset="0"/>
                </a:rPr>
                <a:t>FACTS AND STATISTICS</a:t>
              </a:r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5CF12F2D-1778-455A-B3F8-F087EF555C6F}"/>
                </a:ext>
              </a:extLst>
            </p:cNvPr>
            <p:cNvSpPr/>
            <p:nvPr/>
          </p:nvSpPr>
          <p:spPr>
            <a:xfrm>
              <a:off x="601248" y="1772118"/>
              <a:ext cx="8085551" cy="44627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2300" i="1" dirty="0">
                  <a:solidFill>
                    <a:srgbClr val="0066FF"/>
                  </a:solidFill>
                  <a:latin typeface="Verdana" panose="020B0604030504040204" pitchFamily="34" charset="0"/>
                  <a:ea typeface="Verdana" panose="020B0604030504040204" pitchFamily="34" charset="0"/>
                  <a:cs typeface="Times New Roman" panose="02020603050405020304" pitchFamily="18" charset="0"/>
                </a:rPr>
                <a:t>Do they think highly of their parents?</a:t>
              </a:r>
            </a:p>
          </p:txBody>
        </p:sp>
      </p:grpSp>
      <p:sp>
        <p:nvSpPr>
          <p:cNvPr id="16" name="Rectangle 15">
            <a:extLst>
              <a:ext uri="{FF2B5EF4-FFF2-40B4-BE49-F238E27FC236}">
                <a16:creationId xmlns:a16="http://schemas.microsoft.com/office/drawing/2014/main" id="{B436B3D7-60ED-4D0F-AF50-27F227E8200A}"/>
              </a:ext>
            </a:extLst>
          </p:cNvPr>
          <p:cNvSpPr/>
          <p:nvPr/>
        </p:nvSpPr>
        <p:spPr>
          <a:xfrm>
            <a:off x="2059465" y="2603661"/>
            <a:ext cx="49856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0" lvl="0">
              <a:spcBef>
                <a:spcPts val="0"/>
              </a:spcBef>
              <a:spcAft>
                <a:spcPts val="0"/>
              </a:spcAft>
            </a:pPr>
            <a:r>
              <a:rPr lang="en-US" dirty="0">
                <a:solidFill>
                  <a:srgbClr val="FF0000"/>
                </a:solidFill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87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5DC1E2E4-9B10-41EA-936D-A35B3354C0F3}"/>
              </a:ext>
            </a:extLst>
          </p:cNvPr>
          <p:cNvSpPr/>
          <p:nvPr/>
        </p:nvSpPr>
        <p:spPr>
          <a:xfrm>
            <a:off x="601248" y="2668389"/>
            <a:ext cx="6693968" cy="4462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39725" marR="0" lvl="0">
              <a:spcBef>
                <a:spcPts val="0"/>
              </a:spcBef>
              <a:spcAft>
                <a:spcPts val="0"/>
              </a:spcAft>
            </a:pPr>
            <a:r>
              <a:rPr lang="en-US" sz="2300" dirty="0">
                <a:solidFill>
                  <a:srgbClr val="222222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About ___ % think highly of them</a:t>
            </a:r>
          </a:p>
        </p:txBody>
      </p:sp>
      <p:sp>
        <p:nvSpPr>
          <p:cNvPr id="8" name="Arrow: Right 7">
            <a:extLst>
              <a:ext uri="{FF2B5EF4-FFF2-40B4-BE49-F238E27FC236}">
                <a16:creationId xmlns:a16="http://schemas.microsoft.com/office/drawing/2014/main" id="{12E12A2F-FB3A-4EA4-8176-9B8E3F01038A}"/>
              </a:ext>
            </a:extLst>
          </p:cNvPr>
          <p:cNvSpPr/>
          <p:nvPr/>
        </p:nvSpPr>
        <p:spPr>
          <a:xfrm>
            <a:off x="2520817" y="3686907"/>
            <a:ext cx="274320" cy="182880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66FF"/>
              </a:solidFill>
            </a:endParaRPr>
          </a:p>
        </p:txBody>
      </p:sp>
      <p:sp>
        <p:nvSpPr>
          <p:cNvPr id="24" name="Arrow: Right 23">
            <a:extLst>
              <a:ext uri="{FF2B5EF4-FFF2-40B4-BE49-F238E27FC236}">
                <a16:creationId xmlns:a16="http://schemas.microsoft.com/office/drawing/2014/main" id="{FE490254-C4F5-4A17-86B3-E7F49FE86EEB}"/>
              </a:ext>
            </a:extLst>
          </p:cNvPr>
          <p:cNvSpPr/>
          <p:nvPr/>
        </p:nvSpPr>
        <p:spPr>
          <a:xfrm>
            <a:off x="2533877" y="4091861"/>
            <a:ext cx="274320" cy="182880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66FF"/>
              </a:solidFill>
            </a:endParaRPr>
          </a:p>
        </p:txBody>
      </p:sp>
      <p:sp>
        <p:nvSpPr>
          <p:cNvPr id="25" name="Arrow: Right 24">
            <a:extLst>
              <a:ext uri="{FF2B5EF4-FFF2-40B4-BE49-F238E27FC236}">
                <a16:creationId xmlns:a16="http://schemas.microsoft.com/office/drawing/2014/main" id="{F886C0ED-F25E-49CD-A3CA-8A5AB8847FD2}"/>
              </a:ext>
            </a:extLst>
          </p:cNvPr>
          <p:cNvSpPr/>
          <p:nvPr/>
        </p:nvSpPr>
        <p:spPr>
          <a:xfrm>
            <a:off x="2520817" y="4476712"/>
            <a:ext cx="274320" cy="182880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66FF"/>
              </a:solidFill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3CD7E290-62BA-4BB4-BE94-A52AD75F7B6C}"/>
              </a:ext>
            </a:extLst>
          </p:cNvPr>
          <p:cNvSpPr/>
          <p:nvPr/>
        </p:nvSpPr>
        <p:spPr>
          <a:xfrm>
            <a:off x="2857335" y="3604386"/>
            <a:ext cx="364112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i="1" dirty="0">
                <a:solidFill>
                  <a:srgbClr val="0066FF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What number seems too low?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B9ED3823-D634-41C6-967F-3DEEDF4FEA84}"/>
              </a:ext>
            </a:extLst>
          </p:cNvPr>
          <p:cNvSpPr/>
          <p:nvPr/>
        </p:nvSpPr>
        <p:spPr>
          <a:xfrm>
            <a:off x="2855785" y="4040549"/>
            <a:ext cx="134360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i="1" dirty="0">
                <a:solidFill>
                  <a:srgbClr val="0066FF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Too high?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05F5E383-EF32-4D64-A6A0-1EC58A30B23F}"/>
              </a:ext>
            </a:extLst>
          </p:cNvPr>
          <p:cNvSpPr/>
          <p:nvPr/>
        </p:nvSpPr>
        <p:spPr>
          <a:xfrm>
            <a:off x="2854235" y="4476712"/>
            <a:ext cx="165866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i="1" dirty="0">
                <a:solidFill>
                  <a:srgbClr val="0066FF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About right?</a:t>
            </a:r>
          </a:p>
        </p:txBody>
      </p:sp>
      <p:sp>
        <p:nvSpPr>
          <p:cNvPr id="21" name="Title 1">
            <a:extLst>
              <a:ext uri="{FF2B5EF4-FFF2-40B4-BE49-F238E27FC236}">
                <a16:creationId xmlns:a16="http://schemas.microsoft.com/office/drawing/2014/main" id="{0502D66B-5BAD-43B7-9199-8B41C9E4C9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85800"/>
          </a:xfrm>
        </p:spPr>
        <p:txBody>
          <a:bodyPr>
            <a:noAutofit/>
          </a:bodyPr>
          <a:lstStyle/>
          <a:p>
            <a:r>
              <a:rPr lang="en-US" sz="2800" dirty="0"/>
              <a:t>DATA TALK B</a:t>
            </a:r>
            <a:endParaRPr lang="en-US" sz="2800" dirty="0">
              <a:highlight>
                <a:srgbClr val="00FF00"/>
              </a:highlight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301A767-B5B7-43E9-9BC7-8B8F0CDCA05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6865554" y="2972993"/>
            <a:ext cx="1527980" cy="23851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86140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8" grpId="0" animBg="1"/>
      <p:bldP spid="24" grpId="0" animBg="1"/>
      <p:bldP spid="25" grpId="0" animBg="1"/>
      <p:bldP spid="17" grpId="0"/>
      <p:bldP spid="18" grpId="0"/>
      <p:bldP spid="26" grpId="0"/>
    </p:bldLst>
  </p:timing>
</p:sld>
</file>

<file path=ppt/theme/theme1.xml><?xml version="1.0" encoding="utf-8"?>
<a:theme xmlns:a="http://schemas.openxmlformats.org/drawingml/2006/main" name="MathLinks 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PT Template" id="{3D203DAC-2682-6E4C-ABC0-360887DE3F9B}" vid="{D198DB34-55EC-374E-8D0C-97240D7B9A6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6-3.1a Paint Mixtures</Template>
  <TotalTime>1937</TotalTime>
  <Words>869</Words>
  <Application>Microsoft Office PowerPoint</Application>
  <PresentationFormat>On-screen Show (4:3)</PresentationFormat>
  <Paragraphs>191</Paragraphs>
  <Slides>15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1" baseType="lpstr">
      <vt:lpstr>Arial</vt:lpstr>
      <vt:lpstr>Calibri</vt:lpstr>
      <vt:lpstr>Comic Sans MS</vt:lpstr>
      <vt:lpstr>Times New Roman</vt:lpstr>
      <vt:lpstr>Verdana</vt:lpstr>
      <vt:lpstr>MathLinks Template</vt:lpstr>
      <vt:lpstr>6-7 MATH TALKS</vt:lpstr>
      <vt:lpstr>DATA TALK A</vt:lpstr>
      <vt:lpstr>DATA TALK A</vt:lpstr>
      <vt:lpstr>DATA TALK A</vt:lpstr>
      <vt:lpstr>DATA TALK A</vt:lpstr>
      <vt:lpstr>DATA TALK A</vt:lpstr>
      <vt:lpstr>DATA TALK A</vt:lpstr>
      <vt:lpstr>DATA TALK B</vt:lpstr>
      <vt:lpstr>DATA TALK B</vt:lpstr>
      <vt:lpstr>PICTURE TALK A</vt:lpstr>
      <vt:lpstr>PICTURE TALK B</vt:lpstr>
      <vt:lpstr>PICTURE TALK C</vt:lpstr>
      <vt:lpstr>NUMBER TALK A</vt:lpstr>
      <vt:lpstr>NUMBER TALK B</vt:lpstr>
      <vt:lpstr>NUMBER TALK C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PAINT MIXTURES</dc:title>
  <dc:creator>Shelley Kriegler</dc:creator>
  <cp:lastModifiedBy>Shelley Kriegler</cp:lastModifiedBy>
  <cp:revision>126</cp:revision>
  <dcterms:created xsi:type="dcterms:W3CDTF">2019-04-07T15:54:17Z</dcterms:created>
  <dcterms:modified xsi:type="dcterms:W3CDTF">2024-08-25T19:45:48Z</dcterms:modified>
</cp:coreProperties>
</file>