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5" r:id="rId2"/>
    <p:sldId id="314" r:id="rId3"/>
    <p:sldId id="309" r:id="rId4"/>
    <p:sldId id="315" r:id="rId5"/>
    <p:sldId id="312" r:id="rId6"/>
    <p:sldId id="31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AzgXBaDFE2LhWayyjIXcFQ==" hashData="OcR6RrJwuoRxHM3/j+r4LixYVj2b8/DcmrGeIFc2Zsxyp4PKnyD0pnZF7Q62qp5NOD0hAgx0vR3XZ9T64Ha1L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FF3300"/>
    <a:srgbClr val="FFFF99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1688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6E4D2-3DE8-4DF5-8335-33073AE17B2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750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6E4D2-3DE8-4DF5-8335-33073AE17B2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74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E961CE-E248-9347-B884-606B33DCE7D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190509" y="6281669"/>
            <a:ext cx="1496290" cy="457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6317" y="1431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/>
              <a:t>WHAT IS A FUNCTION?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4F27CED-DD1C-48FF-949E-5D5D66F6F85C}"/>
              </a:ext>
            </a:extLst>
          </p:cNvPr>
          <p:cNvSpPr txBox="1"/>
          <p:nvPr/>
        </p:nvSpPr>
        <p:spPr>
          <a:xfrm>
            <a:off x="1101145" y="885492"/>
            <a:ext cx="69417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What representations did you use for the equation y = x + 1 in </a:t>
            </a:r>
            <a:r>
              <a:rPr lang="en-US" sz="2200" b="1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Getting Started</a:t>
            </a:r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D10573B-934D-4F32-9220-67D42587538B}"/>
              </a:ext>
            </a:extLst>
          </p:cNvPr>
          <p:cNvSpPr txBox="1"/>
          <p:nvPr/>
        </p:nvSpPr>
        <p:spPr>
          <a:xfrm>
            <a:off x="316317" y="5071515"/>
            <a:ext cx="82987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(1) Use values from </a:t>
            </a:r>
            <a:r>
              <a:rPr lang="en-US" sz="2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input-output table 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</a:t>
            </a:r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Getting Started 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create a mapping diagram for </a:t>
            </a:r>
            <a:r>
              <a:rPr lang="en-US" sz="2200" i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=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i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+ 1.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22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BF9751-60F6-411D-B49B-80DC32D32ED5}"/>
              </a:ext>
            </a:extLst>
          </p:cNvPr>
          <p:cNvSpPr txBox="1"/>
          <p:nvPr/>
        </p:nvSpPr>
        <p:spPr>
          <a:xfrm>
            <a:off x="1874664" y="1704699"/>
            <a:ext cx="53946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 algn="ctr"/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“mapping diagram” is another </a:t>
            </a:r>
          </a:p>
          <a:p>
            <a:pPr marL="517525" indent="-517525" algn="ctr"/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way to display an input-output rule.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B9258E5-A41A-4144-898C-F75263617468}"/>
              </a:ext>
            </a:extLst>
          </p:cNvPr>
          <p:cNvGrpSpPr/>
          <p:nvPr/>
        </p:nvGrpSpPr>
        <p:grpSpPr>
          <a:xfrm>
            <a:off x="1876372" y="2864674"/>
            <a:ext cx="1728319" cy="1614799"/>
            <a:chOff x="1109396" y="1883763"/>
            <a:chExt cx="1728319" cy="161479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FE28257-9A74-4185-AA35-FC5456DC70FC}"/>
                </a:ext>
              </a:extLst>
            </p:cNvPr>
            <p:cNvGrpSpPr/>
            <p:nvPr/>
          </p:nvGrpSpPr>
          <p:grpSpPr>
            <a:xfrm>
              <a:off x="1109396" y="1883763"/>
              <a:ext cx="1728319" cy="1614799"/>
              <a:chOff x="1042730" y="3267752"/>
              <a:chExt cx="1728319" cy="1614799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C8A759BE-889B-4088-A69C-2E577726F8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44970" y="3429000"/>
                <a:ext cx="0" cy="14535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4E1DCE3-AD1C-4524-BC97-367A47F7697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1844970" y="3079386"/>
                <a:ext cx="0" cy="15544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0204F9B-E06D-4C27-8D3E-FB2F3C0EE15A}"/>
                  </a:ext>
                </a:extLst>
              </p:cNvPr>
              <p:cNvSpPr txBox="1"/>
              <p:nvPr/>
            </p:nvSpPr>
            <p:spPr>
              <a:xfrm>
                <a:off x="1042730" y="3267752"/>
                <a:ext cx="82057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input </a:t>
                </a:r>
              </a:p>
              <a:p>
                <a:pPr algn="ctr"/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(</a:t>
                </a:r>
                <a:r>
                  <a:rPr lang="en-US" sz="1600" i="1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78865B3-C9A8-418A-B45C-4EE3C919847C}"/>
                  </a:ext>
                </a:extLst>
              </p:cNvPr>
              <p:cNvSpPr txBox="1"/>
              <p:nvPr/>
            </p:nvSpPr>
            <p:spPr>
              <a:xfrm>
                <a:off x="1835018" y="3267752"/>
                <a:ext cx="9360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output </a:t>
                </a:r>
              </a:p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(</a:t>
                </a:r>
                <a:r>
                  <a:rPr lang="en-US" sz="1600" i="1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y</a:t>
                </a:r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F0EA2D2-60C5-4265-AFF8-511B12A43314}"/>
                  </a:ext>
                </a:extLst>
              </p:cNvPr>
              <p:cNvSpPr txBox="1"/>
              <p:nvPr/>
            </p:nvSpPr>
            <p:spPr>
              <a:xfrm>
                <a:off x="1275645" y="3986498"/>
                <a:ext cx="354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4541F2E-85D8-474A-9BF1-BACB4DE34AD5}"/>
                  </a:ext>
                </a:extLst>
              </p:cNvPr>
              <p:cNvSpPr txBox="1"/>
              <p:nvPr/>
            </p:nvSpPr>
            <p:spPr>
              <a:xfrm>
                <a:off x="1275645" y="4339142"/>
                <a:ext cx="354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2</a:t>
                </a: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18EBE67-214E-453D-9666-550A60649E86}"/>
                </a:ext>
              </a:extLst>
            </p:cNvPr>
            <p:cNvGrpSpPr/>
            <p:nvPr/>
          </p:nvGrpSpPr>
          <p:grpSpPr>
            <a:xfrm>
              <a:off x="2192326" y="2605671"/>
              <a:ext cx="354747" cy="691198"/>
              <a:chOff x="3990682" y="4016593"/>
              <a:chExt cx="354747" cy="691198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5FCE743-4541-4598-9A73-C5700553A178}"/>
                  </a:ext>
                </a:extLst>
              </p:cNvPr>
              <p:cNvSpPr txBox="1"/>
              <p:nvPr/>
            </p:nvSpPr>
            <p:spPr>
              <a:xfrm>
                <a:off x="3990682" y="4016593"/>
                <a:ext cx="354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4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5F6C903-DF3B-4567-98A5-95C4DA14545F}"/>
                  </a:ext>
                </a:extLst>
              </p:cNvPr>
              <p:cNvSpPr txBox="1"/>
              <p:nvPr/>
            </p:nvSpPr>
            <p:spPr>
              <a:xfrm>
                <a:off x="3990682" y="4369237"/>
                <a:ext cx="354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?</a:t>
                </a:r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C0CED88-8E7F-44E0-9EDF-E8069D997EA4}"/>
              </a:ext>
            </a:extLst>
          </p:cNvPr>
          <p:cNvGrpSpPr/>
          <p:nvPr/>
        </p:nvGrpSpPr>
        <p:grpSpPr>
          <a:xfrm>
            <a:off x="4464036" y="2951611"/>
            <a:ext cx="2649151" cy="1545446"/>
            <a:chOff x="4593165" y="1936508"/>
            <a:chExt cx="2649151" cy="154544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6CBB08C-54E9-4052-B846-09638C0008A0}"/>
                </a:ext>
              </a:extLst>
            </p:cNvPr>
            <p:cNvGrpSpPr/>
            <p:nvPr/>
          </p:nvGrpSpPr>
          <p:grpSpPr>
            <a:xfrm>
              <a:off x="4593165" y="1936508"/>
              <a:ext cx="2649151" cy="1545446"/>
              <a:chOff x="4642042" y="3293792"/>
              <a:chExt cx="2649151" cy="1545446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B5ABB3B3-EC21-47C7-BA43-83FFC27F869A}"/>
                  </a:ext>
                </a:extLst>
              </p:cNvPr>
              <p:cNvGrpSpPr/>
              <p:nvPr/>
            </p:nvGrpSpPr>
            <p:grpSpPr>
              <a:xfrm>
                <a:off x="5038005" y="3849954"/>
                <a:ext cx="1496846" cy="338554"/>
                <a:chOff x="6205288" y="4362414"/>
                <a:chExt cx="1496846" cy="338554"/>
              </a:xfrm>
            </p:grpSpPr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90D2BFB9-A1CC-4604-BDA6-7AB939BD38C1}"/>
                    </a:ext>
                  </a:extLst>
                </p:cNvPr>
                <p:cNvSpPr txBox="1"/>
                <p:nvPr/>
              </p:nvSpPr>
              <p:spPr>
                <a:xfrm>
                  <a:off x="6205288" y="4362414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3</a:t>
                  </a:r>
                </a:p>
              </p:txBody>
            </p:sp>
            <p:cxnSp>
              <p:nvCxnSpPr>
                <p:cNvPr id="7" name="Straight Arrow Connector 6">
                  <a:extLst>
                    <a:ext uri="{FF2B5EF4-FFF2-40B4-BE49-F238E27FC236}">
                      <a16:creationId xmlns:a16="http://schemas.microsoft.com/office/drawing/2014/main" id="{D80660CF-784B-4946-BBDE-F58C4EF660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3414" y="4531691"/>
                  <a:ext cx="1188720" cy="0"/>
                </a:xfrm>
                <a:prstGeom prst="straightConnector1">
                  <a:avLst/>
                </a:prstGeom>
                <a:ln w="19050">
                  <a:solidFill>
                    <a:schemeClr val="accent6">
                      <a:lumMod val="50000"/>
                    </a:schemeClr>
                  </a:solidFill>
                  <a:tailEnd type="triangl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2C02BB49-93BB-48F0-B396-511B07E433EA}"/>
                  </a:ext>
                </a:extLst>
              </p:cNvPr>
              <p:cNvGrpSpPr/>
              <p:nvPr/>
            </p:nvGrpSpPr>
            <p:grpSpPr>
              <a:xfrm>
                <a:off x="5038005" y="4218777"/>
                <a:ext cx="1496846" cy="338554"/>
                <a:chOff x="6205288" y="4731237"/>
                <a:chExt cx="1496846" cy="33855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FA8646C8-909B-469C-A67F-0FC79CB140B8}"/>
                    </a:ext>
                  </a:extLst>
                </p:cNvPr>
                <p:cNvSpPr txBox="1"/>
                <p:nvPr/>
              </p:nvSpPr>
              <p:spPr>
                <a:xfrm>
                  <a:off x="6205288" y="4731237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2</a:t>
                  </a:r>
                </a:p>
              </p:txBody>
            </p:sp>
            <p:cxnSp>
              <p:nvCxnSpPr>
                <p:cNvPr id="26" name="Straight Arrow Connector 25">
                  <a:extLst>
                    <a:ext uri="{FF2B5EF4-FFF2-40B4-BE49-F238E27FC236}">
                      <a16:creationId xmlns:a16="http://schemas.microsoft.com/office/drawing/2014/main" id="{14096B1E-A6B1-4784-9B59-0D4FF7E479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3414" y="4905765"/>
                  <a:ext cx="1188720" cy="0"/>
                </a:xfrm>
                <a:prstGeom prst="straightConnector1">
                  <a:avLst/>
                </a:prstGeom>
                <a:ln w="19050">
                  <a:solidFill>
                    <a:schemeClr val="accent6">
                      <a:lumMod val="50000"/>
                    </a:schemeClr>
                  </a:solidFill>
                  <a:tailEnd type="triangl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473D027-59D7-4B6C-A779-4ACD6CF175DA}"/>
                  </a:ext>
                </a:extLst>
              </p:cNvPr>
              <p:cNvGrpSpPr/>
              <p:nvPr/>
            </p:nvGrpSpPr>
            <p:grpSpPr>
              <a:xfrm>
                <a:off x="4642042" y="3293792"/>
                <a:ext cx="2649151" cy="1545446"/>
                <a:chOff x="5709758" y="3820376"/>
                <a:chExt cx="2649151" cy="1545446"/>
              </a:xfrm>
            </p:grpSpPr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4AB5A52D-E22D-44E0-87E0-887E0B38E872}"/>
                    </a:ext>
                  </a:extLst>
                </p:cNvPr>
                <p:cNvSpPr txBox="1"/>
                <p:nvPr/>
              </p:nvSpPr>
              <p:spPr>
                <a:xfrm>
                  <a:off x="5709758" y="3820376"/>
                  <a:ext cx="112515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input (</a:t>
                  </a:r>
                  <a:r>
                    <a:rPr lang="en-US" sz="1600" i="1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x</a:t>
                  </a:r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)</a:t>
                  </a:r>
                </a:p>
              </p:txBody>
            </p:sp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C425B21B-03F8-4967-8139-D6F93B37191A}"/>
                    </a:ext>
                  </a:extLst>
                </p:cNvPr>
                <p:cNvSpPr/>
                <p:nvPr/>
              </p:nvSpPr>
              <p:spPr>
                <a:xfrm>
                  <a:off x="5957588" y="4189200"/>
                  <a:ext cx="629491" cy="1176622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955D7CFC-726D-4FF7-B92D-41EE5D24138C}"/>
                    </a:ext>
                  </a:extLst>
                </p:cNvPr>
                <p:cNvSpPr/>
                <p:nvPr/>
              </p:nvSpPr>
              <p:spPr>
                <a:xfrm>
                  <a:off x="7429415" y="4189199"/>
                  <a:ext cx="629491" cy="1176623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105B9913-9FC3-469C-934D-3D67670F5AA8}"/>
                    </a:ext>
                  </a:extLst>
                </p:cNvPr>
                <p:cNvSpPr txBox="1"/>
                <p:nvPr/>
              </p:nvSpPr>
              <p:spPr>
                <a:xfrm>
                  <a:off x="7129411" y="3820376"/>
                  <a:ext cx="122949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output (</a:t>
                  </a:r>
                  <a:r>
                    <a:rPr lang="en-US" sz="1600" i="1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y</a:t>
                  </a:r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)</a:t>
                  </a:r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B0EAAEF-E643-4340-A644-00EC710AA16E}"/>
                </a:ext>
              </a:extLst>
            </p:cNvPr>
            <p:cNvGrpSpPr/>
            <p:nvPr/>
          </p:nvGrpSpPr>
          <p:grpSpPr>
            <a:xfrm>
              <a:off x="6460955" y="2492670"/>
              <a:ext cx="333225" cy="707377"/>
              <a:chOff x="7621057" y="3817170"/>
              <a:chExt cx="333225" cy="707377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DC2834D-D35B-4BE1-844E-7C40E3947679}"/>
                  </a:ext>
                </a:extLst>
              </p:cNvPr>
              <p:cNvSpPr txBox="1"/>
              <p:nvPr/>
            </p:nvSpPr>
            <p:spPr>
              <a:xfrm>
                <a:off x="7621057" y="3817170"/>
                <a:ext cx="3332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4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6E9C75D-9D76-4586-BD60-2AD6B9EB90A9}"/>
                  </a:ext>
                </a:extLst>
              </p:cNvPr>
              <p:cNvSpPr txBox="1"/>
              <p:nvPr/>
            </p:nvSpPr>
            <p:spPr>
              <a:xfrm>
                <a:off x="7621057" y="4185993"/>
                <a:ext cx="3332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?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1486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6317" y="1431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FUNCTION DEFINITION</a:t>
            </a:r>
            <a:endParaRPr lang="en-US" sz="18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9B7400-AFC4-4C7B-A01F-B0A5FF62C78D}"/>
              </a:ext>
            </a:extLst>
          </p:cNvPr>
          <p:cNvSpPr/>
          <p:nvPr/>
        </p:nvSpPr>
        <p:spPr>
          <a:xfrm>
            <a:off x="1531991" y="841929"/>
            <a:ext cx="6080019" cy="76944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en-US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function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is a rule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that assigns to each input value exactly one output value.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655B35-0518-46A0-9617-8D28D725103D}"/>
              </a:ext>
            </a:extLst>
          </p:cNvPr>
          <p:cNvSpPr txBox="1"/>
          <p:nvPr/>
        </p:nvSpPr>
        <p:spPr>
          <a:xfrm>
            <a:off x="324286" y="4251696"/>
            <a:ext cx="74884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(2) How do you know that </a:t>
            </a:r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+ 1 is a function?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D8BD3B9-E848-4D17-B9E3-1AF56EA504FF}"/>
              </a:ext>
            </a:extLst>
          </p:cNvPr>
          <p:cNvSpPr txBox="1"/>
          <p:nvPr/>
        </p:nvSpPr>
        <p:spPr>
          <a:xfrm>
            <a:off x="719595" y="3149067"/>
            <a:ext cx="1762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FUNCTION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ECC34BF-D457-4DB3-ADA0-93A3045CA47F}"/>
              </a:ext>
            </a:extLst>
          </p:cNvPr>
          <p:cNvSpPr txBox="1"/>
          <p:nvPr/>
        </p:nvSpPr>
        <p:spPr>
          <a:xfrm>
            <a:off x="6031100" y="3148571"/>
            <a:ext cx="26905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NOT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A FUNCTION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4AEEED1-97D2-49FD-BB94-F0175D3A4B76}"/>
              </a:ext>
            </a:extLst>
          </p:cNvPr>
          <p:cNvSpPr txBox="1"/>
          <p:nvPr/>
        </p:nvSpPr>
        <p:spPr>
          <a:xfrm>
            <a:off x="1714435" y="4843352"/>
            <a:ext cx="5715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x-values increase by 1,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y-values change at a constant rate?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A4AF298-2D9A-4BAC-B593-2A2F3929301F}"/>
              </a:ext>
            </a:extLst>
          </p:cNvPr>
          <p:cNvSpPr txBox="1"/>
          <p:nvPr/>
        </p:nvSpPr>
        <p:spPr>
          <a:xfrm>
            <a:off x="616082" y="5768053"/>
            <a:ext cx="79118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the graph a linear function or a nonlinear function?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579287B-C735-4E2E-805A-09CA6593B87C}"/>
              </a:ext>
            </a:extLst>
          </p:cNvPr>
          <p:cNvGrpSpPr/>
          <p:nvPr/>
        </p:nvGrpSpPr>
        <p:grpSpPr>
          <a:xfrm>
            <a:off x="422378" y="1866278"/>
            <a:ext cx="2357290" cy="1327921"/>
            <a:chOff x="758806" y="1926966"/>
            <a:chExt cx="2357290" cy="132792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002D32C-B55C-43E4-B6CE-9FE2AD06FB06}"/>
                </a:ext>
              </a:extLst>
            </p:cNvPr>
            <p:cNvGrpSpPr/>
            <p:nvPr/>
          </p:nvGrpSpPr>
          <p:grpSpPr>
            <a:xfrm>
              <a:off x="758806" y="1962207"/>
              <a:ext cx="2357290" cy="1132473"/>
              <a:chOff x="5826118" y="3889583"/>
              <a:chExt cx="2512152" cy="1132473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696A30A-C403-42A0-90AC-3CF5DE9F60EE}"/>
                  </a:ext>
                </a:extLst>
              </p:cNvPr>
              <p:cNvSpPr txBox="1"/>
              <p:nvPr/>
            </p:nvSpPr>
            <p:spPr>
              <a:xfrm>
                <a:off x="5826118" y="3889583"/>
                <a:ext cx="1229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input (</a:t>
                </a:r>
                <a:r>
                  <a:rPr lang="en-US" sz="1600" i="1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FA5EF762-10A1-4897-AABF-92BFEA5E7F2B}"/>
                  </a:ext>
                </a:extLst>
              </p:cNvPr>
              <p:cNvSpPr/>
              <p:nvPr/>
            </p:nvSpPr>
            <p:spPr>
              <a:xfrm>
                <a:off x="6126121" y="4189199"/>
                <a:ext cx="629491" cy="8328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139C6B-F66F-4958-8762-A3CFD1D61D20}"/>
                  </a:ext>
                </a:extLst>
              </p:cNvPr>
              <p:cNvSpPr txBox="1"/>
              <p:nvPr/>
            </p:nvSpPr>
            <p:spPr>
              <a:xfrm>
                <a:off x="7008699" y="3917665"/>
                <a:ext cx="132957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output (</a:t>
                </a:r>
                <a:r>
                  <a:rPr lang="en-US" sz="1600" i="1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y</a:t>
                </a:r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2DE7045-CECE-4BFE-AC68-4E3FFA035B8F}"/>
                </a:ext>
              </a:extLst>
            </p:cNvPr>
            <p:cNvGrpSpPr/>
            <p:nvPr/>
          </p:nvGrpSpPr>
          <p:grpSpPr>
            <a:xfrm>
              <a:off x="1179319" y="2308335"/>
              <a:ext cx="1538045" cy="759770"/>
              <a:chOff x="6295859" y="4118061"/>
              <a:chExt cx="1639086" cy="759770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3B0894FC-0981-4FB0-974D-212915985D96}"/>
                  </a:ext>
                </a:extLst>
              </p:cNvPr>
              <p:cNvGrpSpPr/>
              <p:nvPr/>
            </p:nvGrpSpPr>
            <p:grpSpPr>
              <a:xfrm>
                <a:off x="6295859" y="4118061"/>
                <a:ext cx="1639086" cy="759770"/>
                <a:chOff x="6295859" y="4118061"/>
                <a:chExt cx="1639086" cy="75977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E3F751C1-FCE3-46A1-A221-ED6561C807EC}"/>
                    </a:ext>
                  </a:extLst>
                </p:cNvPr>
                <p:cNvSpPr txBox="1"/>
                <p:nvPr/>
              </p:nvSpPr>
              <p:spPr>
                <a:xfrm>
                  <a:off x="6295859" y="4118061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3</a:t>
                  </a: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D36972F2-8709-4362-BCFC-D5483AFF626A}"/>
                    </a:ext>
                  </a:extLst>
                </p:cNvPr>
                <p:cNvSpPr txBox="1"/>
                <p:nvPr/>
              </p:nvSpPr>
              <p:spPr>
                <a:xfrm>
                  <a:off x="7455227" y="4261419"/>
                  <a:ext cx="4797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10</a:t>
                  </a:r>
                </a:p>
              </p:txBody>
            </p: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5381C230-C974-4E05-A927-CFF001913279}"/>
                    </a:ext>
                  </a:extLst>
                </p:cNvPr>
                <p:cNvSpPr txBox="1"/>
                <p:nvPr/>
              </p:nvSpPr>
              <p:spPr>
                <a:xfrm>
                  <a:off x="7455227" y="4539277"/>
                  <a:ext cx="4797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16</a:t>
                  </a:r>
                </a:p>
              </p:txBody>
            </p:sp>
          </p:grp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EABD3B6D-1C0C-48B9-B6B9-CBA36F202C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11560" y="4312492"/>
                <a:ext cx="921274" cy="118204"/>
              </a:xfrm>
              <a:prstGeom prst="straightConnector1">
                <a:avLst/>
              </a:prstGeom>
              <a:ln w="19050">
                <a:solidFill>
                  <a:schemeClr val="accent6">
                    <a:lumMod val="50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FA59C92-723C-4BD8-BF95-5770DC5930DE}"/>
                </a:ext>
              </a:extLst>
            </p:cNvPr>
            <p:cNvSpPr txBox="1"/>
            <p:nvPr/>
          </p:nvSpPr>
          <p:spPr>
            <a:xfrm>
              <a:off x="1179317" y="2686426"/>
              <a:ext cx="3126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B05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4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B32B80FA-9AF1-4AD8-A756-B0AD26A60228}"/>
                </a:ext>
              </a:extLst>
            </p:cNvPr>
            <p:cNvCxnSpPr>
              <a:cxnSpLocks/>
            </p:cNvCxnSpPr>
            <p:nvPr/>
          </p:nvCxnSpPr>
          <p:spPr>
            <a:xfrm>
              <a:off x="1470521" y="2855703"/>
              <a:ext cx="869520" cy="30516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8D04C687-CE40-458D-8145-445D8CA63E79}"/>
                </a:ext>
              </a:extLst>
            </p:cNvPr>
            <p:cNvSpPr/>
            <p:nvPr/>
          </p:nvSpPr>
          <p:spPr>
            <a:xfrm>
              <a:off x="758806" y="1926966"/>
              <a:ext cx="2286000" cy="1327921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B93CFD4-50E5-4780-9CC9-906DDA79EBFA}"/>
                </a:ext>
              </a:extLst>
            </p:cNvPr>
            <p:cNvSpPr/>
            <p:nvPr/>
          </p:nvSpPr>
          <p:spPr>
            <a:xfrm>
              <a:off x="2196948" y="2333489"/>
              <a:ext cx="590686" cy="83285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1A5BA49-94EE-47AF-937C-E32910F282DC}"/>
              </a:ext>
            </a:extLst>
          </p:cNvPr>
          <p:cNvGrpSpPr/>
          <p:nvPr/>
        </p:nvGrpSpPr>
        <p:grpSpPr>
          <a:xfrm>
            <a:off x="6227900" y="1866278"/>
            <a:ext cx="2296923" cy="1326929"/>
            <a:chOff x="5691416" y="1962207"/>
            <a:chExt cx="2296923" cy="132692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E343CFE-9BBB-40E1-BADF-B55B12DB3CB0}"/>
                </a:ext>
              </a:extLst>
            </p:cNvPr>
            <p:cNvGrpSpPr/>
            <p:nvPr/>
          </p:nvGrpSpPr>
          <p:grpSpPr>
            <a:xfrm>
              <a:off x="5702339" y="1962207"/>
              <a:ext cx="2286000" cy="372778"/>
              <a:chOff x="5709758" y="3820376"/>
              <a:chExt cx="2286000" cy="372778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E56A8E9-0814-4391-A744-87CCAC8BED26}"/>
                  </a:ext>
                </a:extLst>
              </p:cNvPr>
              <p:cNvSpPr txBox="1"/>
              <p:nvPr/>
            </p:nvSpPr>
            <p:spPr>
              <a:xfrm>
                <a:off x="5709758" y="3820376"/>
                <a:ext cx="112515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input (</a:t>
                </a:r>
                <a:r>
                  <a:rPr lang="en-US" sz="1600" i="1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F6BA029-442E-4733-B25E-4E22834359B3}"/>
                  </a:ext>
                </a:extLst>
              </p:cNvPr>
              <p:cNvSpPr txBox="1"/>
              <p:nvPr/>
            </p:nvSpPr>
            <p:spPr>
              <a:xfrm>
                <a:off x="6766260" y="3854600"/>
                <a:ext cx="1229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output (</a:t>
                </a:r>
                <a:r>
                  <a:rPr lang="en-US" sz="1600" i="1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y</a:t>
                </a:r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090A52C-6FED-4260-A4D1-B98420411BF9}"/>
                </a:ext>
              </a:extLst>
            </p:cNvPr>
            <p:cNvSpPr txBox="1"/>
            <p:nvPr/>
          </p:nvSpPr>
          <p:spPr>
            <a:xfrm>
              <a:off x="7206978" y="2700815"/>
              <a:ext cx="3332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7030A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6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7731CDB-FE2C-4253-A720-D2D9106ABA57}"/>
                </a:ext>
              </a:extLst>
            </p:cNvPr>
            <p:cNvGrpSpPr/>
            <p:nvPr/>
          </p:nvGrpSpPr>
          <p:grpSpPr>
            <a:xfrm>
              <a:off x="6098302" y="2425829"/>
              <a:ext cx="1441901" cy="359215"/>
              <a:chOff x="5885583" y="4362414"/>
              <a:chExt cx="1441901" cy="359215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89A9908C-5B66-4961-8B2D-CA06611C0144}"/>
                  </a:ext>
                </a:extLst>
              </p:cNvPr>
              <p:cNvGrpSpPr/>
              <p:nvPr/>
            </p:nvGrpSpPr>
            <p:grpSpPr>
              <a:xfrm>
                <a:off x="5885583" y="4362414"/>
                <a:ext cx="1441901" cy="359215"/>
                <a:chOff x="5885583" y="4362414"/>
                <a:chExt cx="1441901" cy="359215"/>
              </a:xfrm>
            </p:grpSpPr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37AA0323-C077-441A-8537-740DC462FC9B}"/>
                    </a:ext>
                  </a:extLst>
                </p:cNvPr>
                <p:cNvSpPr txBox="1"/>
                <p:nvPr/>
              </p:nvSpPr>
              <p:spPr>
                <a:xfrm>
                  <a:off x="5885583" y="4383075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2</a:t>
                  </a:r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8848EFD0-EF85-4671-9E6D-F46910C9F672}"/>
                    </a:ext>
                  </a:extLst>
                </p:cNvPr>
                <p:cNvSpPr txBox="1"/>
                <p:nvPr/>
              </p:nvSpPr>
              <p:spPr>
                <a:xfrm>
                  <a:off x="6994259" y="4362414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5</a:t>
                  </a:r>
                </a:p>
              </p:txBody>
            </p:sp>
          </p:grp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B0B94D3E-30C3-4B85-815A-E723C0FC22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41927" y="4531691"/>
                <a:ext cx="893864" cy="0"/>
              </a:xfrm>
              <a:prstGeom prst="straightConnector1">
                <a:avLst/>
              </a:prstGeom>
              <a:ln w="19050">
                <a:solidFill>
                  <a:schemeClr val="accent6">
                    <a:lumMod val="50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C85BF09-3763-4497-9D73-E8E9D98B6B7E}"/>
                </a:ext>
              </a:extLst>
            </p:cNvPr>
            <p:cNvCxnSpPr>
              <a:cxnSpLocks/>
            </p:cNvCxnSpPr>
            <p:nvPr/>
          </p:nvCxnSpPr>
          <p:spPr>
            <a:xfrm>
              <a:off x="6398758" y="2655063"/>
              <a:ext cx="849752" cy="157205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E183109E-D64F-4BBB-A997-2989B42F7F74}"/>
                </a:ext>
              </a:extLst>
            </p:cNvPr>
            <p:cNvSpPr/>
            <p:nvPr/>
          </p:nvSpPr>
          <p:spPr>
            <a:xfrm>
              <a:off x="5691416" y="1963256"/>
              <a:ext cx="2286000" cy="1325880"/>
            </a:xfrm>
            <a:prstGeom prst="roundRect">
              <a:avLst/>
            </a:prstGeom>
            <a:noFill/>
            <a:ln w="28575">
              <a:solidFill>
                <a:srgbClr val="FF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629C178D-35A9-4804-9492-B1A91F1DEDA7}"/>
                </a:ext>
              </a:extLst>
            </p:cNvPr>
            <p:cNvSpPr/>
            <p:nvPr/>
          </p:nvSpPr>
          <p:spPr>
            <a:xfrm>
              <a:off x="5950169" y="2283310"/>
              <a:ext cx="629491" cy="83285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D767D08D-EF30-4A85-AE33-17B02A545509}"/>
                </a:ext>
              </a:extLst>
            </p:cNvPr>
            <p:cNvSpPr/>
            <p:nvPr/>
          </p:nvSpPr>
          <p:spPr>
            <a:xfrm>
              <a:off x="7058845" y="2321125"/>
              <a:ext cx="629491" cy="83285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81CD929-5EE7-4B94-8D62-CD32A5A87814}"/>
              </a:ext>
            </a:extLst>
          </p:cNvPr>
          <p:cNvGrpSpPr/>
          <p:nvPr/>
        </p:nvGrpSpPr>
        <p:grpSpPr>
          <a:xfrm>
            <a:off x="3427279" y="1866278"/>
            <a:ext cx="2289443" cy="1325880"/>
            <a:chOff x="3040026" y="1961107"/>
            <a:chExt cx="2289443" cy="1325880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4EBC859D-0F3B-488F-836B-AFFE058A5CA4}"/>
                </a:ext>
              </a:extLst>
            </p:cNvPr>
            <p:cNvGrpSpPr/>
            <p:nvPr/>
          </p:nvGrpSpPr>
          <p:grpSpPr>
            <a:xfrm>
              <a:off x="3040026" y="1961657"/>
              <a:ext cx="2289443" cy="1158098"/>
              <a:chOff x="5709758" y="3820376"/>
              <a:chExt cx="2289443" cy="1158098"/>
            </a:xfrm>
          </p:grpSpPr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EA497CB9-6710-4A0D-AF2E-14364DD5A63F}"/>
                  </a:ext>
                </a:extLst>
              </p:cNvPr>
              <p:cNvSpPr txBox="1"/>
              <p:nvPr/>
            </p:nvSpPr>
            <p:spPr>
              <a:xfrm>
                <a:off x="5709758" y="3820376"/>
                <a:ext cx="112515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input (</a:t>
                </a:r>
                <a:r>
                  <a:rPr lang="en-US" sz="1600" i="1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3E2D438C-6DE8-4465-8F89-9E954BF96848}"/>
                  </a:ext>
                </a:extLst>
              </p:cNvPr>
              <p:cNvSpPr/>
              <p:nvPr/>
            </p:nvSpPr>
            <p:spPr>
              <a:xfrm>
                <a:off x="5957588" y="4145617"/>
                <a:ext cx="629491" cy="8328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2401E1B6-6C64-4E9A-A4CD-27E95AAFEAAD}"/>
                  </a:ext>
                </a:extLst>
              </p:cNvPr>
              <p:cNvSpPr txBox="1"/>
              <p:nvPr/>
            </p:nvSpPr>
            <p:spPr>
              <a:xfrm>
                <a:off x="6769703" y="3820376"/>
                <a:ext cx="1229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output (</a:t>
                </a:r>
                <a:r>
                  <a:rPr lang="en-US" sz="1600" i="1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y</a:t>
                </a:r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DF39886E-ACA8-415E-8D4D-7E91B3DAE69D}"/>
                </a:ext>
              </a:extLst>
            </p:cNvPr>
            <p:cNvGrpSpPr/>
            <p:nvPr/>
          </p:nvGrpSpPr>
          <p:grpSpPr>
            <a:xfrm>
              <a:off x="3435989" y="2360848"/>
              <a:ext cx="1445344" cy="497945"/>
              <a:chOff x="6041830" y="4143215"/>
              <a:chExt cx="1445344" cy="497945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DE7A3870-B0CA-4E61-9C50-208B19CA9AE3}"/>
                  </a:ext>
                </a:extLst>
              </p:cNvPr>
              <p:cNvGrpSpPr/>
              <p:nvPr/>
            </p:nvGrpSpPr>
            <p:grpSpPr>
              <a:xfrm>
                <a:off x="6041830" y="4143215"/>
                <a:ext cx="1445344" cy="497945"/>
                <a:chOff x="6041830" y="4143215"/>
                <a:chExt cx="1445344" cy="497945"/>
              </a:xfrm>
            </p:grpSpPr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0872424C-CB6C-4155-A9AB-39A96818252B}"/>
                    </a:ext>
                  </a:extLst>
                </p:cNvPr>
                <p:cNvSpPr txBox="1"/>
                <p:nvPr/>
              </p:nvSpPr>
              <p:spPr>
                <a:xfrm>
                  <a:off x="6041830" y="4143215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7</a:t>
                  </a:r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C94C4938-2D5C-4B5A-9397-B6D09B1DE9C8}"/>
                    </a:ext>
                  </a:extLst>
                </p:cNvPr>
                <p:cNvSpPr txBox="1"/>
                <p:nvPr/>
              </p:nvSpPr>
              <p:spPr>
                <a:xfrm>
                  <a:off x="7153949" y="4302606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1</a:t>
                  </a:r>
                </a:p>
              </p:txBody>
            </p:sp>
          </p:grp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0B629159-C83A-4F56-B50B-A93E97F357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3015" y="4312492"/>
                <a:ext cx="894629" cy="129681"/>
              </a:xfrm>
              <a:prstGeom prst="straightConnector1">
                <a:avLst/>
              </a:prstGeom>
              <a:ln w="19050">
                <a:solidFill>
                  <a:schemeClr val="accent6">
                    <a:lumMod val="50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25E274C-1043-46F9-BDC8-0FBE81A30922}"/>
                </a:ext>
              </a:extLst>
            </p:cNvPr>
            <p:cNvSpPr txBox="1"/>
            <p:nvPr/>
          </p:nvSpPr>
          <p:spPr>
            <a:xfrm>
              <a:off x="3435989" y="2703327"/>
              <a:ext cx="3332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B05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8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CB853231-82F8-4B57-8701-3E8A6106BA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27174" y="2758542"/>
              <a:ext cx="894629" cy="114062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EF41BCF7-9817-4C58-A3C8-492BEAB60F81}"/>
                </a:ext>
              </a:extLst>
            </p:cNvPr>
            <p:cNvSpPr/>
            <p:nvPr/>
          </p:nvSpPr>
          <p:spPr>
            <a:xfrm>
              <a:off x="3043469" y="1961107"/>
              <a:ext cx="2286000" cy="13258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1642696-3D4E-4703-B338-C5D4BD79A8AF}"/>
                </a:ext>
              </a:extLst>
            </p:cNvPr>
            <p:cNvSpPr/>
            <p:nvPr/>
          </p:nvSpPr>
          <p:spPr>
            <a:xfrm>
              <a:off x="4399975" y="2328843"/>
              <a:ext cx="629491" cy="83285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5CB7FF16-96F0-4A39-9A94-5624FB5BC7E6}"/>
              </a:ext>
            </a:extLst>
          </p:cNvPr>
          <p:cNvSpPr txBox="1"/>
          <p:nvPr/>
        </p:nvSpPr>
        <p:spPr>
          <a:xfrm>
            <a:off x="3690572" y="3148046"/>
            <a:ext cx="1762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FUNCTION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4F52D7C-7D6C-43A1-A884-6DA2043BDDE7}"/>
              </a:ext>
            </a:extLst>
          </p:cNvPr>
          <p:cNvSpPr txBox="1"/>
          <p:nvPr/>
        </p:nvSpPr>
        <p:spPr>
          <a:xfrm>
            <a:off x="1114233" y="3534822"/>
            <a:ext cx="973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why?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7BA01E9-2829-4BE1-98CE-EC4FEED692E6}"/>
              </a:ext>
            </a:extLst>
          </p:cNvPr>
          <p:cNvSpPr txBox="1"/>
          <p:nvPr/>
        </p:nvSpPr>
        <p:spPr>
          <a:xfrm>
            <a:off x="4085210" y="3534822"/>
            <a:ext cx="973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why?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4E00394-D65A-4234-A566-76B037136E74}"/>
              </a:ext>
            </a:extLst>
          </p:cNvPr>
          <p:cNvSpPr txBox="1"/>
          <p:nvPr/>
        </p:nvSpPr>
        <p:spPr>
          <a:xfrm>
            <a:off x="6613350" y="3534822"/>
            <a:ext cx="15260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63907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7" grpId="0"/>
      <p:bldP spid="38" grpId="0"/>
      <p:bldP spid="36" grpId="0"/>
      <p:bldP spid="39" grpId="0"/>
      <p:bldP spid="58" grpId="0"/>
      <p:bldP spid="67" grpId="0"/>
      <p:bldP spid="68" grpId="0"/>
      <p:bldP spid="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BC9B-6AEE-4425-A3F4-2E83B20B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/>
              <a:t>y</a:t>
            </a:r>
            <a:r>
              <a:rPr lang="en-US" sz="2800" dirty="0"/>
              <a:t> =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 + 1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252F5E-040B-4DC5-A0B7-8FE1BD0D1AC0}"/>
              </a:ext>
            </a:extLst>
          </p:cNvPr>
          <p:cNvSpPr/>
          <p:nvPr/>
        </p:nvSpPr>
        <p:spPr>
          <a:xfrm>
            <a:off x="604838" y="1062282"/>
            <a:ext cx="79343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Consider the equation (</a:t>
            </a:r>
            <a:r>
              <a:rPr lang="en-US" sz="22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input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r>
              <a:rPr lang="en-US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output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rule):   </a:t>
            </a:r>
            <a:r>
              <a:rPr lang="en-US" sz="2200" i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</a:t>
            </a:r>
            <a:r>
              <a:rPr lang="en-US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=</a:t>
            </a:r>
            <a:r>
              <a:rPr lang="en-US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i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en-US" sz="22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en-US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+ 1</a:t>
            </a:r>
            <a:r>
              <a:rPr lang="en-US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37AA73-B5CA-4E1B-AF98-CAD4DE201F0A}"/>
              </a:ext>
            </a:extLst>
          </p:cNvPr>
          <p:cNvGrpSpPr/>
          <p:nvPr/>
        </p:nvGrpSpPr>
        <p:grpSpPr>
          <a:xfrm>
            <a:off x="457200" y="1924355"/>
            <a:ext cx="7839576" cy="3722092"/>
            <a:chOff x="457200" y="1924355"/>
            <a:chExt cx="7839576" cy="372209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366C2A7-6B49-46F9-A1BB-5AB8956F2253}"/>
                </a:ext>
              </a:extLst>
            </p:cNvPr>
            <p:cNvGrpSpPr/>
            <p:nvPr/>
          </p:nvGrpSpPr>
          <p:grpSpPr>
            <a:xfrm>
              <a:off x="457200" y="1924355"/>
              <a:ext cx="7839576" cy="3722092"/>
              <a:chOff x="457200" y="1924355"/>
              <a:chExt cx="7839576" cy="3722092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24E59D-6478-4E7E-8D96-660645DDF458}"/>
                  </a:ext>
                </a:extLst>
              </p:cNvPr>
              <p:cNvSpPr txBox="1"/>
              <p:nvPr/>
            </p:nvSpPr>
            <p:spPr>
              <a:xfrm>
                <a:off x="457200" y="1924355"/>
                <a:ext cx="783957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7525" indent="-517525"/>
                <a:r>
                  <a:rPr lang="en-US" sz="2200" dirty="0">
                    <a:solidFill>
                      <a:srgbClr val="0000FF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(3) Create representations for this input-output rule.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AF84368-0FA9-4B69-B26C-CBBBF49D1161}"/>
                  </a:ext>
                </a:extLst>
              </p:cNvPr>
              <p:cNvSpPr txBox="1"/>
              <p:nvPr/>
            </p:nvSpPr>
            <p:spPr>
              <a:xfrm>
                <a:off x="1024765" y="2507126"/>
                <a:ext cx="6416566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chemeClr val="accent6">
                        <a:lumMod val="50000"/>
                      </a:schemeClr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Equation (already given)</a:t>
                </a:r>
              </a:p>
              <a:p>
                <a:pPr marL="520700" indent="-514350"/>
                <a:endParaRPr lang="en-US" sz="2200" dirty="0">
                  <a:solidFill>
                    <a:schemeClr val="accent6">
                      <a:lumMod val="5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Table (inputs given, complete outputs)</a:t>
                </a:r>
              </a:p>
              <a:p>
                <a:pPr marL="520700" indent="-514350"/>
                <a:endParaRPr lang="en-US" sz="2200" dirty="0">
                  <a:solidFill>
                    <a:srgbClr val="7030A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Ordered pairs</a:t>
                </a: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endParaRPr lang="en-US" sz="2200" dirty="0">
                  <a:solidFill>
                    <a:srgbClr val="FF000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FF000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Graph</a:t>
                </a: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endParaRPr lang="en-US" sz="2200" dirty="0">
                  <a:solidFill>
                    <a:schemeClr val="accent6">
                      <a:lumMod val="75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chemeClr val="accent6">
                        <a:lumMod val="75000"/>
                      </a:schemeClr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Mapping Diagram</a:t>
                </a:r>
              </a:p>
            </p:txBody>
          </p:sp>
        </p:grpSp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2D1DDE51-F292-4AA9-965C-0DEF0AAFE5C5}"/>
                </a:ext>
              </a:extLst>
            </p:cNvPr>
            <p:cNvSpPr/>
            <p:nvPr/>
          </p:nvSpPr>
          <p:spPr>
            <a:xfrm>
              <a:off x="4505325" y="3871750"/>
              <a:ext cx="274320" cy="1737360"/>
            </a:xfrm>
            <a:prstGeom prst="rightBrac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8A5134E-77A2-4B6F-B3BB-8D1CA34E7513}"/>
                </a:ext>
              </a:extLst>
            </p:cNvPr>
            <p:cNvSpPr/>
            <p:nvPr/>
          </p:nvSpPr>
          <p:spPr>
            <a:xfrm>
              <a:off x="4831131" y="4608314"/>
              <a:ext cx="3086101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>
                  <a:solidFill>
                    <a:schemeClr val="bg1">
                      <a:lumMod val="5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(based on the table)</a:t>
              </a:r>
              <a:endParaRPr lang="en-US" sz="2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338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BC9B-6AEE-4425-A3F4-2E83B20B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MORE ABOUT  </a:t>
            </a:r>
            <a:r>
              <a:rPr lang="en-US" sz="2800" i="1" dirty="0"/>
              <a:t>y</a:t>
            </a:r>
            <a:r>
              <a:rPr lang="en-US" sz="2800" dirty="0"/>
              <a:t> =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 + 1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24E59D-6478-4E7E-8D96-660645DDF458}"/>
              </a:ext>
            </a:extLst>
          </p:cNvPr>
          <p:cNvSpPr txBox="1"/>
          <p:nvPr/>
        </p:nvSpPr>
        <p:spPr>
          <a:xfrm>
            <a:off x="399987" y="1214948"/>
            <a:ext cx="51797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(4) Is </a:t>
            </a:r>
            <a:r>
              <a:rPr lang="en-US" sz="2200" i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=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i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</a:t>
            </a:r>
            <a:r>
              <a:rPr lang="en-US" sz="2200" baseline="30000" dirty="0">
                <a:latin typeface="Arial" panose="020B0604020202020204" pitchFamily="34" charset="0"/>
                <a:ea typeface="Calibri" panose="020F0502020204030204" pitchFamily="34" charset="0"/>
              </a:rPr>
              <a:t>2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+ 1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function? Explain.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AAA2BEE-ECDF-42B0-9CEA-DC1DCC25E3A7}"/>
              </a:ext>
            </a:extLst>
          </p:cNvPr>
          <p:cNvSpPr txBox="1"/>
          <p:nvPr/>
        </p:nvSpPr>
        <p:spPr>
          <a:xfrm>
            <a:off x="679269" y="2476308"/>
            <a:ext cx="39445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x-values increase by 1,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y-values change at a constant rate?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281D40B-26C6-4596-8868-2FFAC472D726}"/>
              </a:ext>
            </a:extLst>
          </p:cNvPr>
          <p:cNvSpPr txBox="1"/>
          <p:nvPr/>
        </p:nvSpPr>
        <p:spPr>
          <a:xfrm>
            <a:off x="1180161" y="4124217"/>
            <a:ext cx="29427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the graph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linear or nonlinear?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E44A513-9645-4EF2-9A4C-CCB85B0EA433}"/>
              </a:ext>
            </a:extLst>
          </p:cNvPr>
          <p:cNvGrpSpPr/>
          <p:nvPr/>
        </p:nvGrpSpPr>
        <p:grpSpPr>
          <a:xfrm>
            <a:off x="4986861" y="2392068"/>
            <a:ext cx="2646986" cy="2501591"/>
            <a:chOff x="2089218" y="1778846"/>
            <a:chExt cx="4105901" cy="388037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3F4966A-C9E8-4507-8716-98D847D63EEF}"/>
                </a:ext>
              </a:extLst>
            </p:cNvPr>
            <p:cNvGrpSpPr/>
            <p:nvPr/>
          </p:nvGrpSpPr>
          <p:grpSpPr>
            <a:xfrm>
              <a:off x="2089218" y="1778846"/>
              <a:ext cx="4105901" cy="3880370"/>
              <a:chOff x="1745687" y="2014637"/>
              <a:chExt cx="4105901" cy="3880370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FCD5000C-C6A9-45C9-A2C9-4C2D04733568}"/>
                  </a:ext>
                </a:extLst>
              </p:cNvPr>
              <p:cNvGrpSpPr/>
              <p:nvPr/>
            </p:nvGrpSpPr>
            <p:grpSpPr>
              <a:xfrm>
                <a:off x="1745687" y="2014637"/>
                <a:ext cx="4105901" cy="3880370"/>
                <a:chOff x="-178443" y="0"/>
                <a:chExt cx="2788920" cy="2752725"/>
              </a:xfrm>
            </p:grpSpPr>
            <p:cxnSp>
              <p:nvCxnSpPr>
                <p:cNvPr id="131" name="Straight Arrow Connector 130">
                  <a:extLst>
                    <a:ext uri="{FF2B5EF4-FFF2-40B4-BE49-F238E27FC236}">
                      <a16:creationId xmlns:a16="http://schemas.microsoft.com/office/drawing/2014/main" id="{84365B69-7278-463A-99C1-B78EF688AB12}"/>
                    </a:ext>
                  </a:extLst>
                </p:cNvPr>
                <p:cNvCxnSpPr/>
                <p:nvPr/>
              </p:nvCxnSpPr>
              <p:spPr>
                <a:xfrm>
                  <a:off x="1294528" y="0"/>
                  <a:ext cx="0" cy="2752725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>
                  <a:extLst>
                    <a:ext uri="{FF2B5EF4-FFF2-40B4-BE49-F238E27FC236}">
                      <a16:creationId xmlns:a16="http://schemas.microsoft.com/office/drawing/2014/main" id="{52B68E4D-C19B-453F-8107-7B1E14A0DED8}"/>
                    </a:ext>
                  </a:extLst>
                </p:cNvPr>
                <p:cNvCxnSpPr/>
                <p:nvPr/>
              </p:nvCxnSpPr>
              <p:spPr>
                <a:xfrm flipH="1" flipV="1">
                  <a:off x="-178443" y="2399937"/>
                  <a:ext cx="2788920" cy="1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299D7319-255C-45E1-85DA-05F536FE2C5E}"/>
                  </a:ext>
                </a:extLst>
              </p:cNvPr>
              <p:cNvGrpSpPr/>
              <p:nvPr/>
            </p:nvGrpSpPr>
            <p:grpSpPr>
              <a:xfrm>
                <a:off x="1993239" y="2211981"/>
                <a:ext cx="3683028" cy="3683026"/>
                <a:chOff x="2301955" y="2020916"/>
                <a:chExt cx="3683028" cy="3683026"/>
              </a:xfrm>
            </p:grpSpPr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2BA3CE1F-3637-4E4E-BBEC-8E9B529DF7F2}"/>
                    </a:ext>
                  </a:extLst>
                </p:cNvPr>
                <p:cNvGrpSpPr/>
                <p:nvPr/>
              </p:nvGrpSpPr>
              <p:grpSpPr>
                <a:xfrm>
                  <a:off x="2301957" y="2020916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6F091C3C-202C-47A9-A151-D1FFCE0E884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2C2CD82C-CDF6-487B-9F42-DAD6AE6D82B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7CA1411A-533B-4EA9-B417-6FA609C664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A5A7B6B1-D8A9-4DCB-941E-4A306BF62D0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9C664D75-D6B0-47D5-A617-D2B8967633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D8FF7B3C-E1A9-4449-AFC0-9B49A6F554A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C58770CA-D357-4BC2-9879-D5603BB4D17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4480C58D-294A-4E72-811A-0879D603F47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6C0389DB-7AE2-4C1D-A8D7-48C70DE13B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2BC441C6-8932-4419-8335-1DF015AAB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F823CA9-9647-482B-9CBC-CC876896924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CD8AA1D9-62FF-4967-9130-96D17ADC706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B7D3C59A-FCCC-46D1-B0E2-87B59C9E9455}"/>
                    </a:ext>
                  </a:extLst>
                </p:cNvPr>
                <p:cNvGrpSpPr/>
                <p:nvPr/>
              </p:nvGrpSpPr>
              <p:grpSpPr>
                <a:xfrm rot="16200000">
                  <a:off x="2219833" y="2103038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D3F0A2CF-859C-4ABF-9B5F-B75DB09ECAE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68BF7579-6160-4D5B-86F3-1CFE7763618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67764EFE-5E86-4F46-A8A9-219F4FFF0D2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CC77318F-F1A6-4830-A0C3-B9D1BAD20AE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4F7CE21E-6BBC-4A2F-AC41-F464D0A6C0A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CD32B72A-8277-4B47-B1A4-572952920A5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56F5D11-CBD3-4D44-A52E-F0B46D8499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53F9FF64-C978-41BE-8E74-2FBB4B26B6F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EB14C44F-9775-401E-BD11-46EED763476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02970A0E-2DE4-4311-A0B5-74AF9E7AE59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BD58607C-CC5D-4131-B608-5FD3F631DE1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6EFD0FD2-1813-4465-B2FE-32DB6B7D6D4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5B9815EA-05DE-4D09-8C30-258631453CE7}"/>
                </a:ext>
              </a:extLst>
            </p:cNvPr>
            <p:cNvGrpSpPr/>
            <p:nvPr/>
          </p:nvGrpSpPr>
          <p:grpSpPr>
            <a:xfrm>
              <a:off x="3276433" y="1947901"/>
              <a:ext cx="1966097" cy="2934795"/>
              <a:chOff x="9129" y="399680"/>
              <a:chExt cx="1341357" cy="2056174"/>
            </a:xfrm>
          </p:grpSpPr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2689085C-DA75-4AD1-8844-A16B8B625ABA}"/>
                  </a:ext>
                </a:extLst>
              </p:cNvPr>
              <p:cNvSpPr/>
              <p:nvPr/>
            </p:nvSpPr>
            <p:spPr>
              <a:xfrm>
                <a:off x="16988" y="399680"/>
                <a:ext cx="1314450" cy="2036902"/>
              </a:xfrm>
              <a:custGeom>
                <a:avLst/>
                <a:gdLst>
                  <a:gd name="connsiteX0" fmla="*/ 1314450 w 1314450"/>
                  <a:gd name="connsiteY0" fmla="*/ 0 h 1971675"/>
                  <a:gd name="connsiteX1" fmla="*/ 1095375 w 1314450"/>
                  <a:gd name="connsiteY1" fmla="*/ 1104900 h 1971675"/>
                  <a:gd name="connsiteX2" fmla="*/ 866775 w 1314450"/>
                  <a:gd name="connsiteY2" fmla="*/ 1752600 h 1971675"/>
                  <a:gd name="connsiteX3" fmla="*/ 657225 w 1314450"/>
                  <a:gd name="connsiteY3" fmla="*/ 1971675 h 1971675"/>
                  <a:gd name="connsiteX4" fmla="*/ 447675 w 1314450"/>
                  <a:gd name="connsiteY4" fmla="*/ 1752600 h 1971675"/>
                  <a:gd name="connsiteX5" fmla="*/ 219075 w 1314450"/>
                  <a:gd name="connsiteY5" fmla="*/ 1104900 h 1971675"/>
                  <a:gd name="connsiteX6" fmla="*/ 0 w 1314450"/>
                  <a:gd name="connsiteY6" fmla="*/ 9525 h 1971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14450" h="1971675">
                    <a:moveTo>
                      <a:pt x="1314450" y="0"/>
                    </a:moveTo>
                    <a:cubicBezTo>
                      <a:pt x="1242218" y="406400"/>
                      <a:pt x="1169987" y="812800"/>
                      <a:pt x="1095375" y="1104900"/>
                    </a:cubicBezTo>
                    <a:cubicBezTo>
                      <a:pt x="1020763" y="1397000"/>
                      <a:pt x="939800" y="1608138"/>
                      <a:pt x="866775" y="1752600"/>
                    </a:cubicBezTo>
                    <a:cubicBezTo>
                      <a:pt x="793750" y="1897062"/>
                      <a:pt x="727075" y="1971675"/>
                      <a:pt x="657225" y="1971675"/>
                    </a:cubicBezTo>
                    <a:cubicBezTo>
                      <a:pt x="587375" y="1971675"/>
                      <a:pt x="520700" y="1897062"/>
                      <a:pt x="447675" y="1752600"/>
                    </a:cubicBezTo>
                    <a:cubicBezTo>
                      <a:pt x="374650" y="1608138"/>
                      <a:pt x="293687" y="1395413"/>
                      <a:pt x="219075" y="1104900"/>
                    </a:cubicBezTo>
                    <a:cubicBezTo>
                      <a:pt x="144462" y="814388"/>
                      <a:pt x="72231" y="411956"/>
                      <a:pt x="0" y="9525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38141511-07ED-41EB-AF62-7C826C675880}"/>
                  </a:ext>
                </a:extLst>
              </p:cNvPr>
              <p:cNvGrpSpPr/>
              <p:nvPr/>
            </p:nvGrpSpPr>
            <p:grpSpPr>
              <a:xfrm>
                <a:off x="9129" y="400650"/>
                <a:ext cx="1341357" cy="2055204"/>
                <a:chOff x="9129" y="-37500"/>
                <a:chExt cx="1341357" cy="2055204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812A8F92-A07E-4F86-83EC-BBC4AB572B66}"/>
                    </a:ext>
                  </a:extLst>
                </p:cNvPr>
                <p:cNvSpPr/>
                <p:nvPr/>
              </p:nvSpPr>
              <p:spPr>
                <a:xfrm>
                  <a:off x="665560" y="1990272"/>
                  <a:ext cx="27432" cy="274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6352AA7A-A6D1-4E2E-8EBD-F2E99A774B5C}"/>
                    </a:ext>
                  </a:extLst>
                </p:cNvPr>
                <p:cNvSpPr/>
                <p:nvPr/>
              </p:nvSpPr>
              <p:spPr>
                <a:xfrm>
                  <a:off x="448409" y="1751782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3C8C606A-C40B-4373-93FF-0E8D7E237667}"/>
                    </a:ext>
                  </a:extLst>
                </p:cNvPr>
                <p:cNvSpPr/>
                <p:nvPr/>
              </p:nvSpPr>
              <p:spPr>
                <a:xfrm>
                  <a:off x="885032" y="17526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5939CDA5-BB57-4E9F-A5D8-AE726DC6272C}"/>
                    </a:ext>
                  </a:extLst>
                </p:cNvPr>
                <p:cNvSpPr/>
                <p:nvPr/>
              </p:nvSpPr>
              <p:spPr>
                <a:xfrm>
                  <a:off x="219075" y="1095375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87771354-6C65-451E-B359-3786E39BA00D}"/>
                    </a:ext>
                  </a:extLst>
                </p:cNvPr>
                <p:cNvSpPr/>
                <p:nvPr/>
              </p:nvSpPr>
              <p:spPr>
                <a:xfrm>
                  <a:off x="1104107" y="1095374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820C3625-32C6-49FB-9D1B-A09D8E5CE0D7}"/>
                    </a:ext>
                  </a:extLst>
                </p:cNvPr>
                <p:cNvSpPr/>
                <p:nvPr/>
              </p:nvSpPr>
              <p:spPr>
                <a:xfrm>
                  <a:off x="9129" y="-28123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7CBE7310-3767-4F26-B0E2-2AEC982105B3}"/>
                    </a:ext>
                  </a:extLst>
                </p:cNvPr>
                <p:cNvSpPr/>
                <p:nvPr/>
              </p:nvSpPr>
              <p:spPr>
                <a:xfrm>
                  <a:off x="1323181" y="-375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4866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BC9B-6AEE-4425-A3F4-2E83B20BD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i="1" dirty="0"/>
              <a:t>y</a:t>
            </a:r>
            <a:r>
              <a:rPr lang="en-US" sz="2800" baseline="30000" dirty="0"/>
              <a:t>2</a:t>
            </a:r>
            <a:r>
              <a:rPr lang="en-US" sz="2800" dirty="0"/>
              <a:t> + 1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252F5E-040B-4DC5-A0B7-8FE1BD0D1AC0}"/>
              </a:ext>
            </a:extLst>
          </p:cNvPr>
          <p:cNvSpPr/>
          <p:nvPr/>
        </p:nvSpPr>
        <p:spPr>
          <a:xfrm>
            <a:off x="2126196" y="1135945"/>
            <a:ext cx="46852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Here is the graph of 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= 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</a:rPr>
              <a:t>y</a:t>
            </a:r>
            <a:r>
              <a:rPr lang="en-US" sz="22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+ 1.</a:t>
            </a:r>
            <a:endParaRPr lang="en-US" sz="2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B8A70D7-E2DB-4BE9-90A2-86AFDBF76E53}"/>
              </a:ext>
            </a:extLst>
          </p:cNvPr>
          <p:cNvGrpSpPr/>
          <p:nvPr/>
        </p:nvGrpSpPr>
        <p:grpSpPr>
          <a:xfrm rot="5400000">
            <a:off x="504033" y="1864504"/>
            <a:ext cx="2646986" cy="2501591"/>
            <a:chOff x="2089218" y="1778846"/>
            <a:chExt cx="4105901" cy="388037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3CF4B2C-FD4D-48E0-99B1-6BF6DD0A46EE}"/>
                </a:ext>
              </a:extLst>
            </p:cNvPr>
            <p:cNvGrpSpPr/>
            <p:nvPr/>
          </p:nvGrpSpPr>
          <p:grpSpPr>
            <a:xfrm>
              <a:off x="2089218" y="1778846"/>
              <a:ext cx="4105901" cy="3880370"/>
              <a:chOff x="1745687" y="2014637"/>
              <a:chExt cx="4105901" cy="3880370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D020711B-9947-4EEB-A802-F8B4ADCEB548}"/>
                  </a:ext>
                </a:extLst>
              </p:cNvPr>
              <p:cNvGrpSpPr/>
              <p:nvPr/>
            </p:nvGrpSpPr>
            <p:grpSpPr>
              <a:xfrm>
                <a:off x="1745687" y="2014637"/>
                <a:ext cx="4105901" cy="3880370"/>
                <a:chOff x="-178443" y="0"/>
                <a:chExt cx="2788920" cy="2752725"/>
              </a:xfrm>
            </p:grpSpPr>
            <p:cxnSp>
              <p:nvCxnSpPr>
                <p:cNvPr id="47" name="Straight Arrow Connector 46">
                  <a:extLst>
                    <a:ext uri="{FF2B5EF4-FFF2-40B4-BE49-F238E27FC236}">
                      <a16:creationId xmlns:a16="http://schemas.microsoft.com/office/drawing/2014/main" id="{E8C522DE-9020-4054-BB67-E0A620FACE90}"/>
                    </a:ext>
                  </a:extLst>
                </p:cNvPr>
                <p:cNvCxnSpPr/>
                <p:nvPr/>
              </p:nvCxnSpPr>
              <p:spPr>
                <a:xfrm>
                  <a:off x="1294528" y="0"/>
                  <a:ext cx="0" cy="2752725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Arrow Connector 47">
                  <a:extLst>
                    <a:ext uri="{FF2B5EF4-FFF2-40B4-BE49-F238E27FC236}">
                      <a16:creationId xmlns:a16="http://schemas.microsoft.com/office/drawing/2014/main" id="{74D2BF52-4506-4BD4-9F05-14C692F00C33}"/>
                    </a:ext>
                  </a:extLst>
                </p:cNvPr>
                <p:cNvCxnSpPr/>
                <p:nvPr/>
              </p:nvCxnSpPr>
              <p:spPr>
                <a:xfrm flipH="1" flipV="1">
                  <a:off x="-178443" y="2399937"/>
                  <a:ext cx="2788920" cy="1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1CF0CE83-8CA4-40AA-96D6-18E9BE35F490}"/>
                  </a:ext>
                </a:extLst>
              </p:cNvPr>
              <p:cNvGrpSpPr/>
              <p:nvPr/>
            </p:nvGrpSpPr>
            <p:grpSpPr>
              <a:xfrm>
                <a:off x="1993239" y="2211981"/>
                <a:ext cx="3683028" cy="3683026"/>
                <a:chOff x="2301955" y="2020916"/>
                <a:chExt cx="3683028" cy="3683026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EF47C450-F5F6-49D2-927C-64BE4E70FE21}"/>
                    </a:ext>
                  </a:extLst>
                </p:cNvPr>
                <p:cNvGrpSpPr/>
                <p:nvPr/>
              </p:nvGrpSpPr>
              <p:grpSpPr>
                <a:xfrm>
                  <a:off x="2301957" y="2020916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643E42BC-DE37-47DA-AAE0-9D849507E59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BBF30387-1C81-4F0E-8BFA-4B01C3869D5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0344D5DF-A669-43D6-8C91-BC3E211176F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53FF3278-9DB1-49F6-9763-E4785C86902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B4085178-257C-440A-A961-EEC9C059402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731DE775-52F3-4CC2-8A2A-584391D2479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86B51EE8-65BA-4A1D-8733-AA41DED11B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0CC106C7-5FBA-4E4B-A069-F06AFF7CDD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BDC4B113-0506-42A5-A9E9-0FA65EA266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39E42EEA-32DB-407B-9396-EEB3BC90B0F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C269B647-AD2B-433A-B4D6-900E8D85F9C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6AD34A8-01F5-4906-A8D6-315FF4BE23F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3DB1C6F2-98B1-4F52-A0B6-0CAB53149D9A}"/>
                    </a:ext>
                  </a:extLst>
                </p:cNvPr>
                <p:cNvGrpSpPr/>
                <p:nvPr/>
              </p:nvGrpSpPr>
              <p:grpSpPr>
                <a:xfrm rot="16200000">
                  <a:off x="2219833" y="2103038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0CD4EC98-186F-49A0-81E9-BA1A9861D8D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04C174EE-C9F5-4892-B54B-A149CCD996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C4C2F81C-47DB-49DA-87E4-B3893D8C75B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37062D27-BBCB-4A5A-9931-70D07979B5E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EFA6DB05-D19A-4053-B62B-04D0985A750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CB1BF2B0-D4FC-4586-B539-3EB7A581A18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D65DD814-EE69-4FD3-9D7F-3A6DEA1A9FE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190E7BF3-E452-4DA5-8705-6C67140EA2C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3DA94381-4642-4683-ACEC-DFC322F2659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D16FFE7F-109C-432E-A347-EE6E16A6A09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B062657F-0DA1-4662-A552-E8A59C9A9FF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27D76ECA-35F0-43F3-A8CB-8F7107AF48C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B8707E6-77FD-47A0-9F4B-2B4F669DB5A2}"/>
                </a:ext>
              </a:extLst>
            </p:cNvPr>
            <p:cNvGrpSpPr/>
            <p:nvPr/>
          </p:nvGrpSpPr>
          <p:grpSpPr>
            <a:xfrm>
              <a:off x="3289809" y="1949282"/>
              <a:ext cx="1952722" cy="2920032"/>
              <a:chOff x="18254" y="400649"/>
              <a:chExt cx="1332233" cy="2045831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2651D8F2-34F4-402D-B1C8-B8B2BDCCFD34}"/>
                  </a:ext>
                </a:extLst>
              </p:cNvPr>
              <p:cNvSpPr/>
              <p:nvPr/>
            </p:nvSpPr>
            <p:spPr>
              <a:xfrm>
                <a:off x="26117" y="409058"/>
                <a:ext cx="1314450" cy="2018675"/>
              </a:xfrm>
              <a:custGeom>
                <a:avLst/>
                <a:gdLst>
                  <a:gd name="connsiteX0" fmla="*/ 1314450 w 1314450"/>
                  <a:gd name="connsiteY0" fmla="*/ 0 h 1971675"/>
                  <a:gd name="connsiteX1" fmla="*/ 1095375 w 1314450"/>
                  <a:gd name="connsiteY1" fmla="*/ 1104900 h 1971675"/>
                  <a:gd name="connsiteX2" fmla="*/ 866775 w 1314450"/>
                  <a:gd name="connsiteY2" fmla="*/ 1752600 h 1971675"/>
                  <a:gd name="connsiteX3" fmla="*/ 657225 w 1314450"/>
                  <a:gd name="connsiteY3" fmla="*/ 1971675 h 1971675"/>
                  <a:gd name="connsiteX4" fmla="*/ 447675 w 1314450"/>
                  <a:gd name="connsiteY4" fmla="*/ 1752600 h 1971675"/>
                  <a:gd name="connsiteX5" fmla="*/ 219075 w 1314450"/>
                  <a:gd name="connsiteY5" fmla="*/ 1104900 h 1971675"/>
                  <a:gd name="connsiteX6" fmla="*/ 0 w 1314450"/>
                  <a:gd name="connsiteY6" fmla="*/ 9525 h 1971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14450" h="1971675">
                    <a:moveTo>
                      <a:pt x="1314450" y="0"/>
                    </a:moveTo>
                    <a:cubicBezTo>
                      <a:pt x="1242218" y="406400"/>
                      <a:pt x="1169987" y="812800"/>
                      <a:pt x="1095375" y="1104900"/>
                    </a:cubicBezTo>
                    <a:cubicBezTo>
                      <a:pt x="1020763" y="1397000"/>
                      <a:pt x="939800" y="1608138"/>
                      <a:pt x="866775" y="1752600"/>
                    </a:cubicBezTo>
                    <a:cubicBezTo>
                      <a:pt x="793750" y="1897062"/>
                      <a:pt x="727075" y="1971675"/>
                      <a:pt x="657225" y="1971675"/>
                    </a:cubicBezTo>
                    <a:cubicBezTo>
                      <a:pt x="587375" y="1971675"/>
                      <a:pt x="520700" y="1897062"/>
                      <a:pt x="447675" y="1752600"/>
                    </a:cubicBezTo>
                    <a:cubicBezTo>
                      <a:pt x="374650" y="1608138"/>
                      <a:pt x="293687" y="1395413"/>
                      <a:pt x="219075" y="1104900"/>
                    </a:cubicBezTo>
                    <a:cubicBezTo>
                      <a:pt x="144462" y="814388"/>
                      <a:pt x="72231" y="411956"/>
                      <a:pt x="0" y="9525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E730DEBC-5D9D-4C84-9579-28BB02FC1E19}"/>
                  </a:ext>
                </a:extLst>
              </p:cNvPr>
              <p:cNvGrpSpPr/>
              <p:nvPr/>
            </p:nvGrpSpPr>
            <p:grpSpPr>
              <a:xfrm>
                <a:off x="18254" y="400649"/>
                <a:ext cx="1332233" cy="2045831"/>
                <a:chOff x="18254" y="-37501"/>
                <a:chExt cx="1332233" cy="2045831"/>
              </a:xfrm>
            </p:grpSpPr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22951EA7-8EAB-49F3-9CB8-DCCF78C8E995}"/>
                    </a:ext>
                  </a:extLst>
                </p:cNvPr>
                <p:cNvSpPr/>
                <p:nvPr/>
              </p:nvSpPr>
              <p:spPr>
                <a:xfrm>
                  <a:off x="674689" y="1980898"/>
                  <a:ext cx="27432" cy="274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D6C9D30D-2A12-4582-A4BD-9AF09747F2F3}"/>
                    </a:ext>
                  </a:extLst>
                </p:cNvPr>
                <p:cNvSpPr/>
                <p:nvPr/>
              </p:nvSpPr>
              <p:spPr>
                <a:xfrm>
                  <a:off x="456408" y="17526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D33856E1-C4A7-462D-B9FF-5DEA29950B7C}"/>
                    </a:ext>
                  </a:extLst>
                </p:cNvPr>
                <p:cNvSpPr/>
                <p:nvPr/>
              </p:nvSpPr>
              <p:spPr>
                <a:xfrm>
                  <a:off x="885031" y="1761974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B501DDBA-C985-423E-B387-ECD204A67CE3}"/>
                    </a:ext>
                  </a:extLst>
                </p:cNvPr>
                <p:cNvSpPr/>
                <p:nvPr/>
              </p:nvSpPr>
              <p:spPr>
                <a:xfrm>
                  <a:off x="237332" y="10860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0623C912-87A3-4625-8740-C359F842BB44}"/>
                    </a:ext>
                  </a:extLst>
                </p:cNvPr>
                <p:cNvSpPr/>
                <p:nvPr/>
              </p:nvSpPr>
              <p:spPr>
                <a:xfrm>
                  <a:off x="1104107" y="1095373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6924E261-8ED6-49A5-B724-9108490D3C90}"/>
                    </a:ext>
                  </a:extLst>
                </p:cNvPr>
                <p:cNvSpPr/>
                <p:nvPr/>
              </p:nvSpPr>
              <p:spPr>
                <a:xfrm>
                  <a:off x="18254" y="-37501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9BB839BB-621E-44B2-B33B-CDC0D8FC4F72}"/>
                    </a:ext>
                  </a:extLst>
                </p:cNvPr>
                <p:cNvSpPr/>
                <p:nvPr/>
              </p:nvSpPr>
              <p:spPr>
                <a:xfrm>
                  <a:off x="1323182" y="-37499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8A591664-60B4-4560-A42F-7B709BCCD55C}"/>
              </a:ext>
            </a:extLst>
          </p:cNvPr>
          <p:cNvGrpSpPr/>
          <p:nvPr/>
        </p:nvGrpSpPr>
        <p:grpSpPr>
          <a:xfrm>
            <a:off x="3418265" y="1885918"/>
            <a:ext cx="5060367" cy="3692763"/>
            <a:chOff x="457200" y="1912182"/>
            <a:chExt cx="5060367" cy="369276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124E59D-6478-4E7E-8D96-660645DDF458}"/>
                </a:ext>
              </a:extLst>
            </p:cNvPr>
            <p:cNvSpPr txBox="1"/>
            <p:nvPr/>
          </p:nvSpPr>
          <p:spPr>
            <a:xfrm>
              <a:off x="457200" y="1912182"/>
              <a:ext cx="409555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7525" indent="-517525"/>
              <a:r>
                <a:rPr lang="en-US" sz="2200" dirty="0">
                  <a:solidFill>
                    <a:srgbClr val="0000FF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(5) Create representations.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4378EAC-86CF-47F6-B295-FB4C4D1AA116}"/>
                </a:ext>
              </a:extLst>
            </p:cNvPr>
            <p:cNvSpPr txBox="1"/>
            <p:nvPr/>
          </p:nvSpPr>
          <p:spPr>
            <a:xfrm>
              <a:off x="1006437" y="2465624"/>
              <a:ext cx="451113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accent6">
                      <a:lumMod val="5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Copy the equation</a:t>
              </a:r>
            </a:p>
            <a:p>
              <a:pPr marL="520700" indent="-51435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rgbClr val="7030A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Complete the table</a:t>
              </a:r>
            </a:p>
            <a:p>
              <a:pPr marL="520700" indent="-51435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rgbClr val="00B05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List ordered pairs</a:t>
              </a:r>
            </a:p>
            <a:p>
              <a:pPr marL="520700" indent="-51435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rgbClr val="FF000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Graph (given)</a:t>
              </a:r>
            </a:p>
            <a:p>
              <a:pPr marL="520700" indent="-51435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accent6">
                      <a:lumMod val="75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Create a mapping diagram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385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BC9B-6AEE-4425-A3F4-2E83B20B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MORE ABOUT 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i="1" dirty="0"/>
              <a:t>y</a:t>
            </a:r>
            <a:r>
              <a:rPr lang="en-US" sz="2800" baseline="30000" dirty="0"/>
              <a:t>2</a:t>
            </a:r>
            <a:r>
              <a:rPr lang="en-US" sz="2800" dirty="0"/>
              <a:t> + 1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24E59D-6478-4E7E-8D96-660645DDF458}"/>
              </a:ext>
            </a:extLst>
          </p:cNvPr>
          <p:cNvSpPr txBox="1"/>
          <p:nvPr/>
        </p:nvSpPr>
        <p:spPr>
          <a:xfrm>
            <a:off x="378261" y="1193834"/>
            <a:ext cx="51458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(6) Is </a:t>
            </a:r>
            <a:r>
              <a:rPr lang="en-US" sz="2200" i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</a:t>
            </a:r>
            <a:r>
              <a:rPr lang="en-US" sz="22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  <a:r>
              <a:rPr lang="en-US" sz="2200" i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</a:t>
            </a:r>
            <a:r>
              <a:rPr lang="en-US" sz="2200" baseline="300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</a:t>
            </a:r>
            <a:r>
              <a:rPr lang="en-US" sz="22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+ 1 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function? Explain.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AAA2BEE-ECDF-42B0-9CEA-DC1DCC25E3A7}"/>
              </a:ext>
            </a:extLst>
          </p:cNvPr>
          <p:cNvSpPr txBox="1"/>
          <p:nvPr/>
        </p:nvSpPr>
        <p:spPr>
          <a:xfrm>
            <a:off x="533534" y="2570469"/>
            <a:ext cx="39445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x-values increase by 1,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y-values change at a constant rate?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281D40B-26C6-4596-8868-2FFAC472D726}"/>
              </a:ext>
            </a:extLst>
          </p:cNvPr>
          <p:cNvSpPr txBox="1"/>
          <p:nvPr/>
        </p:nvSpPr>
        <p:spPr>
          <a:xfrm>
            <a:off x="1034426" y="4007990"/>
            <a:ext cx="29427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the graph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linear or nonlinear?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53CFF12-897F-451E-8709-3F6472FF4079}"/>
              </a:ext>
            </a:extLst>
          </p:cNvPr>
          <p:cNvGrpSpPr/>
          <p:nvPr/>
        </p:nvGrpSpPr>
        <p:grpSpPr>
          <a:xfrm rot="5400000">
            <a:off x="5093289" y="2028809"/>
            <a:ext cx="2646986" cy="2501591"/>
            <a:chOff x="2089218" y="1778846"/>
            <a:chExt cx="4105901" cy="388037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895E521-54C1-4483-85BA-3FA1FF1C1253}"/>
                </a:ext>
              </a:extLst>
            </p:cNvPr>
            <p:cNvGrpSpPr/>
            <p:nvPr/>
          </p:nvGrpSpPr>
          <p:grpSpPr>
            <a:xfrm>
              <a:off x="2089218" y="1778846"/>
              <a:ext cx="4105901" cy="3880370"/>
              <a:chOff x="1745687" y="2014637"/>
              <a:chExt cx="4105901" cy="3880370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5B20CB24-146B-413F-BB9A-4031971B657F}"/>
                  </a:ext>
                </a:extLst>
              </p:cNvPr>
              <p:cNvGrpSpPr/>
              <p:nvPr/>
            </p:nvGrpSpPr>
            <p:grpSpPr>
              <a:xfrm>
                <a:off x="1745687" y="2014637"/>
                <a:ext cx="4105901" cy="3880370"/>
                <a:chOff x="-178443" y="0"/>
                <a:chExt cx="2788920" cy="2752725"/>
              </a:xfrm>
            </p:grpSpPr>
            <p:cxnSp>
              <p:nvCxnSpPr>
                <p:cNvPr id="131" name="Straight Arrow Connector 130">
                  <a:extLst>
                    <a:ext uri="{FF2B5EF4-FFF2-40B4-BE49-F238E27FC236}">
                      <a16:creationId xmlns:a16="http://schemas.microsoft.com/office/drawing/2014/main" id="{23E69255-9F7C-4A1E-9F15-46007FD6A8F1}"/>
                    </a:ext>
                  </a:extLst>
                </p:cNvPr>
                <p:cNvCxnSpPr/>
                <p:nvPr/>
              </p:nvCxnSpPr>
              <p:spPr>
                <a:xfrm>
                  <a:off x="1294528" y="0"/>
                  <a:ext cx="0" cy="2752725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>
                  <a:extLst>
                    <a:ext uri="{FF2B5EF4-FFF2-40B4-BE49-F238E27FC236}">
                      <a16:creationId xmlns:a16="http://schemas.microsoft.com/office/drawing/2014/main" id="{B64946DF-A2DC-4BF3-8053-9B77C0841BD2}"/>
                    </a:ext>
                  </a:extLst>
                </p:cNvPr>
                <p:cNvCxnSpPr/>
                <p:nvPr/>
              </p:nvCxnSpPr>
              <p:spPr>
                <a:xfrm flipH="1" flipV="1">
                  <a:off x="-178443" y="2399937"/>
                  <a:ext cx="2788920" cy="1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DFB6861-E1AA-4682-B2BC-83AEB440D432}"/>
                  </a:ext>
                </a:extLst>
              </p:cNvPr>
              <p:cNvGrpSpPr/>
              <p:nvPr/>
            </p:nvGrpSpPr>
            <p:grpSpPr>
              <a:xfrm>
                <a:off x="1993239" y="2211981"/>
                <a:ext cx="3683028" cy="3683026"/>
                <a:chOff x="2301955" y="2020916"/>
                <a:chExt cx="3683028" cy="3683026"/>
              </a:xfrm>
            </p:grpSpPr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B80D725F-2D56-443A-9018-8219FD31752B}"/>
                    </a:ext>
                  </a:extLst>
                </p:cNvPr>
                <p:cNvGrpSpPr/>
                <p:nvPr/>
              </p:nvGrpSpPr>
              <p:grpSpPr>
                <a:xfrm>
                  <a:off x="2301957" y="2020916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83C5634-3DDD-4EE5-9121-71052EF576D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B5A59620-4F99-4D12-9A97-10C75B221E2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7085A5D2-ABD9-4E48-8272-F21F2AB6D3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0C624503-8CE2-43EE-941A-EB2D8BAC08E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9FF6C180-0B93-4B51-98E9-114C60AA805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B2B2633E-7F95-43ED-A503-224BF925947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4AC70956-F64A-40A0-AC29-A7540F44888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BA555302-2D05-46A8-BF62-67DD595D43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E2E44CCB-1E9E-4AB3-89E7-D680424AAC2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F49C143C-D6F5-45AE-B2B4-E1701F07683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2C495717-9EC8-411F-8287-BB4D9135579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BA8C90BE-FF7F-4F28-A2B1-392A3CA4240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B914B700-AAD7-4DFD-909F-92F04D526653}"/>
                    </a:ext>
                  </a:extLst>
                </p:cNvPr>
                <p:cNvGrpSpPr/>
                <p:nvPr/>
              </p:nvGrpSpPr>
              <p:grpSpPr>
                <a:xfrm rot="16200000">
                  <a:off x="2219833" y="2103038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B5A0E01C-1F8C-42CC-8D20-50978074DA5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ADF11B1D-0AF8-4A18-A48E-330D0EFA3D8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0DFEE89C-31A7-4C9A-857E-549A76E7A67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C48469CD-BE00-4E9B-A207-A01958EADC7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F4309F91-6DCF-48B5-A3E2-15F363FDA1D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0B26208D-BA72-4791-A9C1-22E4F1E5168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8C4B20E8-CF4E-4272-A2CD-5992EC0F42F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9CE6F216-9A56-4132-A0E8-08283B40FCD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05776E1C-741B-4C5C-806A-6876E1C90B3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03B53239-EAD4-41DC-993A-46C115E830C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9A2BFE1C-FB53-4CDB-B2FC-96A339E2B7F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C81E9419-E0EC-4115-9420-8F7C87B6723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23D75F3-2547-425E-9995-6A42FAD0CFDE}"/>
                </a:ext>
              </a:extLst>
            </p:cNvPr>
            <p:cNvGrpSpPr/>
            <p:nvPr/>
          </p:nvGrpSpPr>
          <p:grpSpPr>
            <a:xfrm>
              <a:off x="3289809" y="1949282"/>
              <a:ext cx="1952722" cy="2920032"/>
              <a:chOff x="18254" y="400649"/>
              <a:chExt cx="1332233" cy="2045831"/>
            </a:xfrm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4052E548-177F-41B9-9445-866E91C3D9B0}"/>
                  </a:ext>
                </a:extLst>
              </p:cNvPr>
              <p:cNvSpPr/>
              <p:nvPr/>
            </p:nvSpPr>
            <p:spPr>
              <a:xfrm>
                <a:off x="26117" y="409058"/>
                <a:ext cx="1314450" cy="2018675"/>
              </a:xfrm>
              <a:custGeom>
                <a:avLst/>
                <a:gdLst>
                  <a:gd name="connsiteX0" fmla="*/ 1314450 w 1314450"/>
                  <a:gd name="connsiteY0" fmla="*/ 0 h 1971675"/>
                  <a:gd name="connsiteX1" fmla="*/ 1095375 w 1314450"/>
                  <a:gd name="connsiteY1" fmla="*/ 1104900 h 1971675"/>
                  <a:gd name="connsiteX2" fmla="*/ 866775 w 1314450"/>
                  <a:gd name="connsiteY2" fmla="*/ 1752600 h 1971675"/>
                  <a:gd name="connsiteX3" fmla="*/ 657225 w 1314450"/>
                  <a:gd name="connsiteY3" fmla="*/ 1971675 h 1971675"/>
                  <a:gd name="connsiteX4" fmla="*/ 447675 w 1314450"/>
                  <a:gd name="connsiteY4" fmla="*/ 1752600 h 1971675"/>
                  <a:gd name="connsiteX5" fmla="*/ 219075 w 1314450"/>
                  <a:gd name="connsiteY5" fmla="*/ 1104900 h 1971675"/>
                  <a:gd name="connsiteX6" fmla="*/ 0 w 1314450"/>
                  <a:gd name="connsiteY6" fmla="*/ 9525 h 1971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14450" h="1971675">
                    <a:moveTo>
                      <a:pt x="1314450" y="0"/>
                    </a:moveTo>
                    <a:cubicBezTo>
                      <a:pt x="1242218" y="406400"/>
                      <a:pt x="1169987" y="812800"/>
                      <a:pt x="1095375" y="1104900"/>
                    </a:cubicBezTo>
                    <a:cubicBezTo>
                      <a:pt x="1020763" y="1397000"/>
                      <a:pt x="939800" y="1608138"/>
                      <a:pt x="866775" y="1752600"/>
                    </a:cubicBezTo>
                    <a:cubicBezTo>
                      <a:pt x="793750" y="1897062"/>
                      <a:pt x="727075" y="1971675"/>
                      <a:pt x="657225" y="1971675"/>
                    </a:cubicBezTo>
                    <a:cubicBezTo>
                      <a:pt x="587375" y="1971675"/>
                      <a:pt x="520700" y="1897062"/>
                      <a:pt x="447675" y="1752600"/>
                    </a:cubicBezTo>
                    <a:cubicBezTo>
                      <a:pt x="374650" y="1608138"/>
                      <a:pt x="293687" y="1395413"/>
                      <a:pt x="219075" y="1104900"/>
                    </a:cubicBezTo>
                    <a:cubicBezTo>
                      <a:pt x="144462" y="814388"/>
                      <a:pt x="72231" y="411956"/>
                      <a:pt x="0" y="9525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8CFDEC35-9283-4F9C-8CF3-520626539BA5}"/>
                  </a:ext>
                </a:extLst>
              </p:cNvPr>
              <p:cNvGrpSpPr/>
              <p:nvPr/>
            </p:nvGrpSpPr>
            <p:grpSpPr>
              <a:xfrm>
                <a:off x="18254" y="400649"/>
                <a:ext cx="1332233" cy="2045831"/>
                <a:chOff x="18254" y="-37501"/>
                <a:chExt cx="1332233" cy="2045831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652062DA-E2AE-4562-88DA-2A788FAF27C8}"/>
                    </a:ext>
                  </a:extLst>
                </p:cNvPr>
                <p:cNvSpPr/>
                <p:nvPr/>
              </p:nvSpPr>
              <p:spPr>
                <a:xfrm>
                  <a:off x="674689" y="1980898"/>
                  <a:ext cx="27432" cy="274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7ED407A7-5D2A-4A98-AD0A-439C784D3B8A}"/>
                    </a:ext>
                  </a:extLst>
                </p:cNvPr>
                <p:cNvSpPr/>
                <p:nvPr/>
              </p:nvSpPr>
              <p:spPr>
                <a:xfrm>
                  <a:off x="456408" y="17526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85BE0C92-36B1-4933-9968-AB2D938AACDD}"/>
                    </a:ext>
                  </a:extLst>
                </p:cNvPr>
                <p:cNvSpPr/>
                <p:nvPr/>
              </p:nvSpPr>
              <p:spPr>
                <a:xfrm>
                  <a:off x="885031" y="1761974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E51313C7-BA56-4C30-8A8B-3634BD13A20B}"/>
                    </a:ext>
                  </a:extLst>
                </p:cNvPr>
                <p:cNvSpPr/>
                <p:nvPr/>
              </p:nvSpPr>
              <p:spPr>
                <a:xfrm>
                  <a:off x="237332" y="10860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10141DA7-D271-42A5-9479-C6FD358584BC}"/>
                    </a:ext>
                  </a:extLst>
                </p:cNvPr>
                <p:cNvSpPr/>
                <p:nvPr/>
              </p:nvSpPr>
              <p:spPr>
                <a:xfrm>
                  <a:off x="1104107" y="1095373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2020E386-BFBA-456F-8F73-9BB032D5BCBC}"/>
                    </a:ext>
                  </a:extLst>
                </p:cNvPr>
                <p:cNvSpPr/>
                <p:nvPr/>
              </p:nvSpPr>
              <p:spPr>
                <a:xfrm>
                  <a:off x="18254" y="-37501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DCC4CB29-8833-45E6-98BC-A99800CF5204}"/>
                    </a:ext>
                  </a:extLst>
                </p:cNvPr>
                <p:cNvSpPr/>
                <p:nvPr/>
              </p:nvSpPr>
              <p:spPr>
                <a:xfrm>
                  <a:off x="1323182" y="-37499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8946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4495</TotalTime>
  <Words>366</Words>
  <Application>Microsoft Macintosh PowerPoint</Application>
  <PresentationFormat>On-screen Show (4:3)</PresentationFormat>
  <Paragraphs>86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MathLinks Template</vt:lpstr>
      <vt:lpstr>WHAT IS A FUNCTION?</vt:lpstr>
      <vt:lpstr>FUNCTION DEFINITION</vt:lpstr>
      <vt:lpstr>y = x2 + 1</vt:lpstr>
      <vt:lpstr>MORE ABOUT  y = x2 + 1</vt:lpstr>
      <vt:lpstr>x = y2 + 1</vt:lpstr>
      <vt:lpstr>MORE ABOUT  x = y2 + 1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Microsoft Office User</cp:lastModifiedBy>
  <cp:revision>243</cp:revision>
  <dcterms:created xsi:type="dcterms:W3CDTF">2019-04-07T15:54:17Z</dcterms:created>
  <dcterms:modified xsi:type="dcterms:W3CDTF">2022-09-20T20:55:50Z</dcterms:modified>
</cp:coreProperties>
</file>