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84" r:id="rId2"/>
    <p:sldId id="285" r:id="rId3"/>
    <p:sldId id="286" r:id="rId4"/>
    <p:sldId id="290" r:id="rId5"/>
    <p:sldId id="281" r:id="rId6"/>
    <p:sldId id="287" r:id="rId7"/>
    <p:sldId id="288" r:id="rId8"/>
    <p:sldId id="29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TU3RIoin3Pnj/aCTaPgX6w==" hashData="6VQNpDmUQVI14BQYOQHzGXEiEgTfYFPNhMCKQOorVM5UGYvllxko9oIoizU38y5t2EDdRacUOLZNS/R3at4m6g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66FF"/>
    <a:srgbClr val="FF3300"/>
    <a:srgbClr val="2762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43"/>
  </p:normalViewPr>
  <p:slideViewPr>
    <p:cSldViewPr snapToGrid="0" snapToObjects="1">
      <p:cViewPr varScale="1">
        <p:scale>
          <a:sx n="127" d="100"/>
          <a:sy n="127" d="100"/>
        </p:scale>
        <p:origin x="1688" y="17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0C903-89FB-9443-B711-4C59B465CFB3}" type="datetimeFigureOut">
              <a:rPr lang="en-US" smtClean="0"/>
              <a:pPr/>
              <a:t>9/20/22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47C94-B8CF-AA44-A8FE-0545AAD2A7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338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EB7C0-5FD3-C646-B2E6-8EA09444FF02}" type="datetimeFigureOut">
              <a:rPr lang="en-US" smtClean="0"/>
              <a:pPr/>
              <a:t>9/20/22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1161C-AFCC-4141-93A9-6068CEC8D7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201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89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6998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0783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6152"/>
            <a:ext cx="8229600" cy="489321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6290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630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15"/>
            <a:ext cx="8229600" cy="5003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436431"/>
            <a:ext cx="31736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50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5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91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4281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4043"/>
            <a:ext cx="4040188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4281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4043"/>
            <a:ext cx="4041775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1256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7308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6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8639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227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A521294-F3E7-C145-8AA0-C287374F3EF9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7190509" y="6281669"/>
            <a:ext cx="1496290" cy="4572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2762AD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68960" y="6443318"/>
            <a:ext cx="4060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53CD1320-F2A7-8244-BDAA-AC8AB44949C1}" type="slidenum">
              <a:rPr lang="en-US" sz="1000" smtClean="0">
                <a:latin typeface="Verdana"/>
                <a:cs typeface="Verdana"/>
              </a:rPr>
              <a:pPr/>
              <a:t>‹#›</a:t>
            </a:fld>
            <a:endParaRPr lang="en-US" sz="1000" dirty="0">
              <a:latin typeface="Verdana"/>
              <a:cs typeface="Verdana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682FAA1-A0EB-364E-BB2E-E1BEA12A032F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57200" y="6281669"/>
            <a:ext cx="1420272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99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4" r:id="rId3"/>
    <p:sldLayoutId id="2147483652" r:id="rId4"/>
    <p:sldLayoutId id="2147483653" r:id="rId5"/>
    <p:sldLayoutId id="2147483651" r:id="rId6"/>
    <p:sldLayoutId id="2147483649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Verdana"/>
          <a:ea typeface="+mn-ea"/>
          <a:cs typeface="Verdan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Verdana"/>
          <a:ea typeface="+mn-ea"/>
          <a:cs typeface="Verdan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Verdana"/>
          <a:ea typeface="+mn-ea"/>
          <a:cs typeface="Verdan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Verdana"/>
          <a:ea typeface="+mn-ea"/>
          <a:cs typeface="Verdan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PICTURE TALK 4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B9275A-7392-44CB-88A2-DA2C38C080AD}"/>
              </a:ext>
            </a:extLst>
          </p:cNvPr>
          <p:cNvSpPr/>
          <p:nvPr/>
        </p:nvSpPr>
        <p:spPr>
          <a:xfrm>
            <a:off x="2712720" y="3044035"/>
            <a:ext cx="37185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is the pattern growing?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AB24A5E-18C9-4E23-915F-C4E006A9DC96}"/>
              </a:ext>
            </a:extLst>
          </p:cNvPr>
          <p:cNvSpPr/>
          <p:nvPr/>
        </p:nvSpPr>
        <p:spPr>
          <a:xfrm>
            <a:off x="4167082" y="1067872"/>
            <a:ext cx="8098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Set A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FD06735-BED3-479F-8A4D-8D4CDFD0309B}"/>
              </a:ext>
            </a:extLst>
          </p:cNvPr>
          <p:cNvSpPr/>
          <p:nvPr/>
        </p:nvSpPr>
        <p:spPr>
          <a:xfrm>
            <a:off x="2840006" y="3614397"/>
            <a:ext cx="34639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will Step 4 look like? 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27DF7C2-0AE4-43ED-93D4-1E0862A6C86C}"/>
              </a:ext>
            </a:extLst>
          </p:cNvPr>
          <p:cNvSpPr/>
          <p:nvPr/>
        </p:nvSpPr>
        <p:spPr>
          <a:xfrm>
            <a:off x="2529257" y="4184759"/>
            <a:ext cx="40854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many objects are in Step 5? 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C1604E1-B7F2-455A-8393-80FE05A025C2}"/>
              </a:ext>
            </a:extLst>
          </p:cNvPr>
          <p:cNvSpPr/>
          <p:nvPr/>
        </p:nvSpPr>
        <p:spPr>
          <a:xfrm>
            <a:off x="1508760" y="4755121"/>
            <a:ext cx="6126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Use words or algebraic symbols to represent the number of objects in ANY step (a rule for Step n).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4F6E60E-2DAF-405A-ADE7-4931EBAD8760}"/>
              </a:ext>
            </a:extLst>
          </p:cNvPr>
          <p:cNvSpPr/>
          <p:nvPr/>
        </p:nvSpPr>
        <p:spPr>
          <a:xfrm>
            <a:off x="1905000" y="5602484"/>
            <a:ext cx="533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Does a rule make it easier to determine the number of objects in Step 5 or Step 12?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0491D89-43E1-4B13-BFB1-BAC60A51DF71}"/>
              </a:ext>
            </a:extLst>
          </p:cNvPr>
          <p:cNvGrpSpPr/>
          <p:nvPr/>
        </p:nvGrpSpPr>
        <p:grpSpPr>
          <a:xfrm>
            <a:off x="1489939" y="1465159"/>
            <a:ext cx="6252547" cy="1644517"/>
            <a:chOff x="1500900" y="1253884"/>
            <a:chExt cx="6252547" cy="1644517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AB7B24F-4323-49FD-8AA1-64F6DFA74A76}"/>
                </a:ext>
              </a:extLst>
            </p:cNvPr>
            <p:cNvGrpSpPr/>
            <p:nvPr/>
          </p:nvGrpSpPr>
          <p:grpSpPr>
            <a:xfrm>
              <a:off x="1615859" y="1599953"/>
              <a:ext cx="749808" cy="603504"/>
              <a:chOff x="0" y="0"/>
              <a:chExt cx="485775" cy="342900"/>
            </a:xfrm>
          </p:grpSpPr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FA8CE28C-B34C-4F82-9593-FEF0DE1D43F7}"/>
                  </a:ext>
                </a:extLst>
              </p:cNvPr>
              <p:cNvSpPr/>
              <p:nvPr/>
            </p:nvSpPr>
            <p:spPr>
              <a:xfrm>
                <a:off x="0" y="0"/>
                <a:ext cx="209550" cy="142875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02691D43-6217-4048-9C3A-28EF98731EE5}"/>
                  </a:ext>
                </a:extLst>
              </p:cNvPr>
              <p:cNvSpPr/>
              <p:nvPr/>
            </p:nvSpPr>
            <p:spPr>
              <a:xfrm>
                <a:off x="0" y="200025"/>
                <a:ext cx="209550" cy="142875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8DBD879A-9789-4F19-ACDE-B328B97DAFEF}"/>
                  </a:ext>
                </a:extLst>
              </p:cNvPr>
              <p:cNvSpPr/>
              <p:nvPr/>
            </p:nvSpPr>
            <p:spPr>
              <a:xfrm>
                <a:off x="276225" y="200025"/>
                <a:ext cx="209550" cy="142875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B3E23057-D9DA-4449-B329-E6214EAF7E50}"/>
                </a:ext>
              </a:extLst>
            </p:cNvPr>
            <p:cNvGrpSpPr/>
            <p:nvPr/>
          </p:nvGrpSpPr>
          <p:grpSpPr>
            <a:xfrm>
              <a:off x="3075309" y="1599953"/>
              <a:ext cx="1572768" cy="950976"/>
              <a:chOff x="0" y="0"/>
              <a:chExt cx="1028700" cy="542925"/>
            </a:xfrm>
          </p:grpSpPr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B5868F12-7588-47F3-8B26-0C0B74BA908F}"/>
                  </a:ext>
                </a:extLst>
              </p:cNvPr>
              <p:cNvGrpSpPr/>
              <p:nvPr/>
            </p:nvGrpSpPr>
            <p:grpSpPr>
              <a:xfrm>
                <a:off x="0" y="0"/>
                <a:ext cx="485775" cy="342900"/>
                <a:chOff x="0" y="0"/>
                <a:chExt cx="485775" cy="342900"/>
              </a:xfrm>
            </p:grpSpPr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90B979BB-A5E4-40B9-833F-6534EE1C92A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209550" cy="142875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8" name="Rectangle 37">
                  <a:extLst>
                    <a:ext uri="{FF2B5EF4-FFF2-40B4-BE49-F238E27FC236}">
                      <a16:creationId xmlns:a16="http://schemas.microsoft.com/office/drawing/2014/main" id="{09E625B8-293E-45A4-8D90-197AE8760EA8}"/>
                    </a:ext>
                  </a:extLst>
                </p:cNvPr>
                <p:cNvSpPr/>
                <p:nvPr/>
              </p:nvSpPr>
              <p:spPr>
                <a:xfrm>
                  <a:off x="0" y="200025"/>
                  <a:ext cx="209550" cy="142875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05F0492F-1BD0-476D-8858-398945A984BC}"/>
                    </a:ext>
                  </a:extLst>
                </p:cNvPr>
                <p:cNvSpPr/>
                <p:nvPr/>
              </p:nvSpPr>
              <p:spPr>
                <a:xfrm>
                  <a:off x="276225" y="200025"/>
                  <a:ext cx="209550" cy="142875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5370088A-1BB2-4374-8C0B-1F39F5C86422}"/>
                  </a:ext>
                </a:extLst>
              </p:cNvPr>
              <p:cNvGrpSpPr/>
              <p:nvPr/>
            </p:nvGrpSpPr>
            <p:grpSpPr>
              <a:xfrm>
                <a:off x="542925" y="200025"/>
                <a:ext cx="485775" cy="342900"/>
                <a:chOff x="0" y="0"/>
                <a:chExt cx="485775" cy="342900"/>
              </a:xfrm>
            </p:grpSpPr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8F88B089-A556-4A57-B7FE-1BB92C19111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209550" cy="142875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F8D3F4B7-426D-47CA-A949-A0A53EB33BA3}"/>
                    </a:ext>
                  </a:extLst>
                </p:cNvPr>
                <p:cNvSpPr/>
                <p:nvPr/>
              </p:nvSpPr>
              <p:spPr>
                <a:xfrm>
                  <a:off x="0" y="200025"/>
                  <a:ext cx="209550" cy="142875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16B50FB8-BD02-4D6F-B9AE-4B18887912CA}"/>
                    </a:ext>
                  </a:extLst>
                </p:cNvPr>
                <p:cNvSpPr/>
                <p:nvPr/>
              </p:nvSpPr>
              <p:spPr>
                <a:xfrm>
                  <a:off x="276225" y="200025"/>
                  <a:ext cx="209550" cy="142875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99D92A89-E354-48F9-8438-E10075D3BC6B}"/>
                </a:ext>
              </a:extLst>
            </p:cNvPr>
            <p:cNvGrpSpPr/>
            <p:nvPr/>
          </p:nvGrpSpPr>
          <p:grpSpPr>
            <a:xfrm>
              <a:off x="5357719" y="1599953"/>
              <a:ext cx="2395728" cy="1298448"/>
              <a:chOff x="0" y="0"/>
              <a:chExt cx="1562100" cy="742950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0E6DDB99-4D20-42ED-8E55-6B031A37020F}"/>
                  </a:ext>
                </a:extLst>
              </p:cNvPr>
              <p:cNvGrpSpPr/>
              <p:nvPr/>
            </p:nvGrpSpPr>
            <p:grpSpPr>
              <a:xfrm>
                <a:off x="0" y="0"/>
                <a:ext cx="1028700" cy="542925"/>
                <a:chOff x="0" y="0"/>
                <a:chExt cx="1028700" cy="542925"/>
              </a:xfrm>
            </p:grpSpPr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EBD580A5-5C18-4553-A356-2BD52D6CE44D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485775" cy="342900"/>
                  <a:chOff x="0" y="0"/>
                  <a:chExt cx="485775" cy="342900"/>
                </a:xfrm>
              </p:grpSpPr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id="{21F3C657-44B6-40F4-9FEF-5C4D9FBDC659}"/>
                      </a:ext>
                    </a:extLst>
                  </p:cNvPr>
                  <p:cNvSpPr/>
                  <p:nvPr/>
                </p:nvSpPr>
                <p:spPr>
                  <a:xfrm>
                    <a:off x="0" y="0"/>
                    <a:ext cx="209550" cy="142875"/>
                  </a:xfrm>
                  <a:prstGeom prst="rect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0" name="Rectangle 29">
                    <a:extLst>
                      <a:ext uri="{FF2B5EF4-FFF2-40B4-BE49-F238E27FC236}">
                        <a16:creationId xmlns:a16="http://schemas.microsoft.com/office/drawing/2014/main" id="{1ED3EB85-22E1-44B4-94C9-6AED01F9EEBC}"/>
                      </a:ext>
                    </a:extLst>
                  </p:cNvPr>
                  <p:cNvSpPr/>
                  <p:nvPr/>
                </p:nvSpPr>
                <p:spPr>
                  <a:xfrm>
                    <a:off x="0" y="200025"/>
                    <a:ext cx="209550" cy="142875"/>
                  </a:xfrm>
                  <a:prstGeom prst="rect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1" name="Rectangle 30">
                    <a:extLst>
                      <a:ext uri="{FF2B5EF4-FFF2-40B4-BE49-F238E27FC236}">
                        <a16:creationId xmlns:a16="http://schemas.microsoft.com/office/drawing/2014/main" id="{83A97E14-096F-43E2-A5BA-24B1956A9BF8}"/>
                      </a:ext>
                    </a:extLst>
                  </p:cNvPr>
                  <p:cNvSpPr/>
                  <p:nvPr/>
                </p:nvSpPr>
                <p:spPr>
                  <a:xfrm>
                    <a:off x="276225" y="200025"/>
                    <a:ext cx="209550" cy="142875"/>
                  </a:xfrm>
                  <a:prstGeom prst="rect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" name="Group 24">
                  <a:extLst>
                    <a:ext uri="{FF2B5EF4-FFF2-40B4-BE49-F238E27FC236}">
                      <a16:creationId xmlns:a16="http://schemas.microsoft.com/office/drawing/2014/main" id="{2340C4D6-AC54-4B0B-9A6B-0DB5594E4FD7}"/>
                    </a:ext>
                  </a:extLst>
                </p:cNvPr>
                <p:cNvGrpSpPr/>
                <p:nvPr/>
              </p:nvGrpSpPr>
              <p:grpSpPr>
                <a:xfrm>
                  <a:off x="542925" y="200025"/>
                  <a:ext cx="485775" cy="342900"/>
                  <a:chOff x="0" y="0"/>
                  <a:chExt cx="485775" cy="342900"/>
                </a:xfrm>
              </p:grpSpPr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D2D39ED1-F65A-4215-A41F-B469455FD10E}"/>
                      </a:ext>
                    </a:extLst>
                  </p:cNvPr>
                  <p:cNvSpPr/>
                  <p:nvPr/>
                </p:nvSpPr>
                <p:spPr>
                  <a:xfrm>
                    <a:off x="0" y="0"/>
                    <a:ext cx="209550" cy="142875"/>
                  </a:xfrm>
                  <a:prstGeom prst="rect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" name="Rectangle 26">
                    <a:extLst>
                      <a:ext uri="{FF2B5EF4-FFF2-40B4-BE49-F238E27FC236}">
                        <a16:creationId xmlns:a16="http://schemas.microsoft.com/office/drawing/2014/main" id="{A56CF8D9-1276-499C-94BC-8CC505A99F9C}"/>
                      </a:ext>
                    </a:extLst>
                  </p:cNvPr>
                  <p:cNvSpPr/>
                  <p:nvPr/>
                </p:nvSpPr>
                <p:spPr>
                  <a:xfrm>
                    <a:off x="0" y="200025"/>
                    <a:ext cx="209550" cy="142875"/>
                  </a:xfrm>
                  <a:prstGeom prst="rect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8" name="Rectangle 27">
                    <a:extLst>
                      <a:ext uri="{FF2B5EF4-FFF2-40B4-BE49-F238E27FC236}">
                        <a16:creationId xmlns:a16="http://schemas.microsoft.com/office/drawing/2014/main" id="{91402FD0-52CE-45FA-8D63-A2CD96F6F2D2}"/>
                      </a:ext>
                    </a:extLst>
                  </p:cNvPr>
                  <p:cNvSpPr/>
                  <p:nvPr/>
                </p:nvSpPr>
                <p:spPr>
                  <a:xfrm>
                    <a:off x="276225" y="200025"/>
                    <a:ext cx="209550" cy="142875"/>
                  </a:xfrm>
                  <a:prstGeom prst="rect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8C769632-7960-49C4-88E5-6EBC42AF0FD6}"/>
                  </a:ext>
                </a:extLst>
              </p:cNvPr>
              <p:cNvGrpSpPr/>
              <p:nvPr/>
            </p:nvGrpSpPr>
            <p:grpSpPr>
              <a:xfrm>
                <a:off x="1076325" y="400050"/>
                <a:ext cx="485775" cy="342900"/>
                <a:chOff x="0" y="0"/>
                <a:chExt cx="485775" cy="342900"/>
              </a:xfrm>
            </p:grpSpPr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67C1637E-0B31-4D96-B166-CD6DA113D29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209550" cy="142875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35CDE064-4928-4350-B550-B34602713885}"/>
                    </a:ext>
                  </a:extLst>
                </p:cNvPr>
                <p:cNvSpPr/>
                <p:nvPr/>
              </p:nvSpPr>
              <p:spPr>
                <a:xfrm>
                  <a:off x="0" y="200025"/>
                  <a:ext cx="209550" cy="142875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5E435CBF-33D5-448D-83A8-870B7B2491ED}"/>
                    </a:ext>
                  </a:extLst>
                </p:cNvPr>
                <p:cNvSpPr/>
                <p:nvPr/>
              </p:nvSpPr>
              <p:spPr>
                <a:xfrm>
                  <a:off x="276225" y="200025"/>
                  <a:ext cx="209550" cy="142875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BB9E168-F54A-470E-BB67-FF424CAD2E2E}"/>
                </a:ext>
              </a:extLst>
            </p:cNvPr>
            <p:cNvSpPr/>
            <p:nvPr/>
          </p:nvSpPr>
          <p:spPr>
            <a:xfrm>
              <a:off x="1500900" y="1253884"/>
              <a:ext cx="808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Step 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64066131-EFA5-4D17-8C62-25550768ECCE}"/>
                </a:ext>
              </a:extLst>
            </p:cNvPr>
            <p:cNvSpPr/>
            <p:nvPr/>
          </p:nvSpPr>
          <p:spPr>
            <a:xfrm>
              <a:off x="5230585" y="1253884"/>
              <a:ext cx="808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Step 3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A894F30C-C16A-42F7-92EA-458CE0166BF2}"/>
                </a:ext>
              </a:extLst>
            </p:cNvPr>
            <p:cNvSpPr/>
            <p:nvPr/>
          </p:nvSpPr>
          <p:spPr>
            <a:xfrm>
              <a:off x="2951761" y="1253884"/>
              <a:ext cx="808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Step 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14848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PICTURE TALK 3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B9275A-7392-44CB-88A2-DA2C38C080AD}"/>
              </a:ext>
            </a:extLst>
          </p:cNvPr>
          <p:cNvSpPr/>
          <p:nvPr/>
        </p:nvSpPr>
        <p:spPr>
          <a:xfrm>
            <a:off x="2712720" y="3044035"/>
            <a:ext cx="37185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is the pattern growing?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AB24A5E-18C9-4E23-915F-C4E006A9DC96}"/>
              </a:ext>
            </a:extLst>
          </p:cNvPr>
          <p:cNvSpPr/>
          <p:nvPr/>
        </p:nvSpPr>
        <p:spPr>
          <a:xfrm>
            <a:off x="4166280" y="1067872"/>
            <a:ext cx="8114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Set B</a:t>
            </a:r>
            <a:endParaRPr lang="en-US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C1604E1-B7F2-455A-8393-80FE05A025C2}"/>
              </a:ext>
            </a:extLst>
          </p:cNvPr>
          <p:cNvSpPr/>
          <p:nvPr/>
        </p:nvSpPr>
        <p:spPr>
          <a:xfrm>
            <a:off x="1508760" y="4755121"/>
            <a:ext cx="6126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Use words or algebraic symbols to represent the number of objects in ANY step (a rule for Step n).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4F6E60E-2DAF-405A-ADE7-4931EBAD8760}"/>
              </a:ext>
            </a:extLst>
          </p:cNvPr>
          <p:cNvSpPr/>
          <p:nvPr/>
        </p:nvSpPr>
        <p:spPr>
          <a:xfrm>
            <a:off x="1905000" y="5602484"/>
            <a:ext cx="533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Does a rule make it easier to determine the number of objects in Step 5 or Step 12? 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150B26C-A959-4138-BDB1-EA1C9EF97001}"/>
              </a:ext>
            </a:extLst>
          </p:cNvPr>
          <p:cNvSpPr/>
          <p:nvPr/>
        </p:nvSpPr>
        <p:spPr>
          <a:xfrm>
            <a:off x="2840006" y="3614397"/>
            <a:ext cx="34639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will Step 4 look like? 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F57493F-E61F-4E65-8BD0-5CF32D73F0E9}"/>
              </a:ext>
            </a:extLst>
          </p:cNvPr>
          <p:cNvSpPr/>
          <p:nvPr/>
        </p:nvSpPr>
        <p:spPr>
          <a:xfrm>
            <a:off x="2529257" y="4184759"/>
            <a:ext cx="40854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many objects are in Step 5?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DC64582-C11E-469D-8842-FFF40970EA03}"/>
              </a:ext>
            </a:extLst>
          </p:cNvPr>
          <p:cNvGrpSpPr/>
          <p:nvPr/>
        </p:nvGrpSpPr>
        <p:grpSpPr>
          <a:xfrm>
            <a:off x="1758450" y="1478654"/>
            <a:ext cx="5814352" cy="1145973"/>
            <a:chOff x="1852326" y="1365733"/>
            <a:chExt cx="5814352" cy="1145973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1E126CF6-6E3C-439E-9B7F-3BEA10778D87}"/>
                </a:ext>
              </a:extLst>
            </p:cNvPr>
            <p:cNvGrpSpPr/>
            <p:nvPr/>
          </p:nvGrpSpPr>
          <p:grpSpPr>
            <a:xfrm>
              <a:off x="1887415" y="1725322"/>
              <a:ext cx="694944" cy="768096"/>
              <a:chOff x="0" y="0"/>
              <a:chExt cx="438150" cy="485775"/>
            </a:xfrm>
          </p:grpSpPr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3E323E0F-E6A2-48C2-B53A-F6F6F078D4AC}"/>
                  </a:ext>
                </a:extLst>
              </p:cNvPr>
              <p:cNvSpPr/>
              <p:nvPr/>
            </p:nvSpPr>
            <p:spPr>
              <a:xfrm>
                <a:off x="152400" y="18097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538BACD8-D78B-4C76-A45C-BFEBCAC7AB46}"/>
                  </a:ext>
                </a:extLst>
              </p:cNvPr>
              <p:cNvSpPr/>
              <p:nvPr/>
            </p:nvSpPr>
            <p:spPr>
              <a:xfrm>
                <a:off x="152400" y="0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734727EE-4987-4CE9-A193-F86AC1ACEC00}"/>
                  </a:ext>
                </a:extLst>
              </p:cNvPr>
              <p:cNvSpPr/>
              <p:nvPr/>
            </p:nvSpPr>
            <p:spPr>
              <a:xfrm>
                <a:off x="152400" y="35242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499E380E-EF90-4083-A834-9D496F720349}"/>
                  </a:ext>
                </a:extLst>
              </p:cNvPr>
              <p:cNvSpPr/>
              <p:nvPr/>
            </p:nvSpPr>
            <p:spPr>
              <a:xfrm>
                <a:off x="314325" y="18097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13AD967A-9FE2-431E-91F3-BB804052B248}"/>
                  </a:ext>
                </a:extLst>
              </p:cNvPr>
              <p:cNvSpPr/>
              <p:nvPr/>
            </p:nvSpPr>
            <p:spPr>
              <a:xfrm>
                <a:off x="0" y="18097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9A6274A8-F7F8-4753-B192-F7ED52357711}"/>
                </a:ext>
              </a:extLst>
            </p:cNvPr>
            <p:cNvGrpSpPr/>
            <p:nvPr/>
          </p:nvGrpSpPr>
          <p:grpSpPr>
            <a:xfrm>
              <a:off x="3652335" y="1725322"/>
              <a:ext cx="1207008" cy="786384"/>
              <a:chOff x="0" y="0"/>
              <a:chExt cx="771525" cy="495300"/>
            </a:xfrm>
          </p:grpSpPr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C891657C-E9CA-46D0-B807-867BB4C1B54F}"/>
                  </a:ext>
                </a:extLst>
              </p:cNvPr>
              <p:cNvSpPr/>
              <p:nvPr/>
            </p:nvSpPr>
            <p:spPr>
              <a:xfrm>
                <a:off x="0" y="18097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D3B07CD5-08D5-4A31-9736-2C487E627F01}"/>
                  </a:ext>
                </a:extLst>
              </p:cNvPr>
              <p:cNvSpPr/>
              <p:nvPr/>
            </p:nvSpPr>
            <p:spPr>
              <a:xfrm>
                <a:off x="333375" y="18097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B9F5D704-E043-431B-8EA6-83E9683988F2}"/>
                  </a:ext>
                </a:extLst>
              </p:cNvPr>
              <p:cNvSpPr/>
              <p:nvPr/>
            </p:nvSpPr>
            <p:spPr>
              <a:xfrm>
                <a:off x="333375" y="0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B8E1A9DD-08B2-4F88-9583-152B2034C6A4}"/>
                  </a:ext>
                </a:extLst>
              </p:cNvPr>
              <p:cNvSpPr/>
              <p:nvPr/>
            </p:nvSpPr>
            <p:spPr>
              <a:xfrm>
                <a:off x="333375" y="361950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6DC0A7EE-39AF-410D-B7A1-A8121FAE0130}"/>
                  </a:ext>
                </a:extLst>
              </p:cNvPr>
              <p:cNvSpPr/>
              <p:nvPr/>
            </p:nvSpPr>
            <p:spPr>
              <a:xfrm>
                <a:off x="485775" y="18097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12A01460-5FBD-4A18-BBC2-172FF0AA677B}"/>
                  </a:ext>
                </a:extLst>
              </p:cNvPr>
              <p:cNvSpPr/>
              <p:nvPr/>
            </p:nvSpPr>
            <p:spPr>
              <a:xfrm>
                <a:off x="161925" y="18097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1083C687-F6AD-4AAA-AB44-E3AC54C299B5}"/>
                  </a:ext>
                </a:extLst>
              </p:cNvPr>
              <p:cNvSpPr/>
              <p:nvPr/>
            </p:nvSpPr>
            <p:spPr>
              <a:xfrm>
                <a:off x="647700" y="18097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16AFCEE6-4091-407B-8D39-70CBCA19321F}"/>
                </a:ext>
              </a:extLst>
            </p:cNvPr>
            <p:cNvGrpSpPr/>
            <p:nvPr/>
          </p:nvGrpSpPr>
          <p:grpSpPr>
            <a:xfrm>
              <a:off x="5929318" y="1725322"/>
              <a:ext cx="1737360" cy="786384"/>
              <a:chOff x="0" y="0"/>
              <a:chExt cx="1104900" cy="495300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2F7D6F9A-3113-4772-8CAA-B285442172C4}"/>
                  </a:ext>
                </a:extLst>
              </p:cNvPr>
              <p:cNvGrpSpPr/>
              <p:nvPr/>
            </p:nvGrpSpPr>
            <p:grpSpPr>
              <a:xfrm>
                <a:off x="161925" y="0"/>
                <a:ext cx="771525" cy="495300"/>
                <a:chOff x="0" y="0"/>
                <a:chExt cx="771525" cy="495300"/>
              </a:xfrm>
            </p:grpSpPr>
            <p:sp>
              <p:nvSpPr>
                <p:cNvPr id="53" name="Oval 52">
                  <a:extLst>
                    <a:ext uri="{FF2B5EF4-FFF2-40B4-BE49-F238E27FC236}">
                      <a16:creationId xmlns:a16="http://schemas.microsoft.com/office/drawing/2014/main" id="{E59A4E74-D9CC-4F17-9DE9-D39CB3AB7FA0}"/>
                    </a:ext>
                  </a:extLst>
                </p:cNvPr>
                <p:cNvSpPr/>
                <p:nvPr/>
              </p:nvSpPr>
              <p:spPr>
                <a:xfrm>
                  <a:off x="0" y="180975"/>
                  <a:ext cx="123825" cy="133350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4" name="Oval 53">
                  <a:extLst>
                    <a:ext uri="{FF2B5EF4-FFF2-40B4-BE49-F238E27FC236}">
                      <a16:creationId xmlns:a16="http://schemas.microsoft.com/office/drawing/2014/main" id="{7EE9CFD4-0B69-4CC6-971A-1E4A61B962A3}"/>
                    </a:ext>
                  </a:extLst>
                </p:cNvPr>
                <p:cNvSpPr/>
                <p:nvPr/>
              </p:nvSpPr>
              <p:spPr>
                <a:xfrm>
                  <a:off x="333375" y="180975"/>
                  <a:ext cx="123825" cy="133350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5" name="Oval 54">
                  <a:extLst>
                    <a:ext uri="{FF2B5EF4-FFF2-40B4-BE49-F238E27FC236}">
                      <a16:creationId xmlns:a16="http://schemas.microsoft.com/office/drawing/2014/main" id="{37996638-48D1-4408-9A6F-264D72AC432D}"/>
                    </a:ext>
                  </a:extLst>
                </p:cNvPr>
                <p:cNvSpPr/>
                <p:nvPr/>
              </p:nvSpPr>
              <p:spPr>
                <a:xfrm>
                  <a:off x="333375" y="0"/>
                  <a:ext cx="123825" cy="133350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6" name="Oval 55">
                  <a:extLst>
                    <a:ext uri="{FF2B5EF4-FFF2-40B4-BE49-F238E27FC236}">
                      <a16:creationId xmlns:a16="http://schemas.microsoft.com/office/drawing/2014/main" id="{2C4D80FA-919A-49C6-9AF6-2DC71BE923FA}"/>
                    </a:ext>
                  </a:extLst>
                </p:cNvPr>
                <p:cNvSpPr/>
                <p:nvPr/>
              </p:nvSpPr>
              <p:spPr>
                <a:xfrm>
                  <a:off x="333375" y="361950"/>
                  <a:ext cx="123825" cy="133350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7" name="Oval 56">
                  <a:extLst>
                    <a:ext uri="{FF2B5EF4-FFF2-40B4-BE49-F238E27FC236}">
                      <a16:creationId xmlns:a16="http://schemas.microsoft.com/office/drawing/2014/main" id="{9B2A5058-7678-4CF3-B0A8-D33E3F0EDB20}"/>
                    </a:ext>
                  </a:extLst>
                </p:cNvPr>
                <p:cNvSpPr/>
                <p:nvPr/>
              </p:nvSpPr>
              <p:spPr>
                <a:xfrm>
                  <a:off x="485775" y="180975"/>
                  <a:ext cx="123825" cy="133350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8" name="Oval 57">
                  <a:extLst>
                    <a:ext uri="{FF2B5EF4-FFF2-40B4-BE49-F238E27FC236}">
                      <a16:creationId xmlns:a16="http://schemas.microsoft.com/office/drawing/2014/main" id="{515523E6-CE40-47F7-B5D5-BFEFDF6189A1}"/>
                    </a:ext>
                  </a:extLst>
                </p:cNvPr>
                <p:cNvSpPr/>
                <p:nvPr/>
              </p:nvSpPr>
              <p:spPr>
                <a:xfrm>
                  <a:off x="161925" y="180975"/>
                  <a:ext cx="123825" cy="133350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9" name="Oval 58">
                  <a:extLst>
                    <a:ext uri="{FF2B5EF4-FFF2-40B4-BE49-F238E27FC236}">
                      <a16:creationId xmlns:a16="http://schemas.microsoft.com/office/drawing/2014/main" id="{45D7F12D-857F-4F2F-AC30-6FAB6AB9DE2C}"/>
                    </a:ext>
                  </a:extLst>
                </p:cNvPr>
                <p:cNvSpPr/>
                <p:nvPr/>
              </p:nvSpPr>
              <p:spPr>
                <a:xfrm>
                  <a:off x="647700" y="180975"/>
                  <a:ext cx="123825" cy="133350"/>
                </a:xfrm>
                <a:prstGeom prst="ellipse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31444D53-9042-4DA1-8368-677A2F8482CC}"/>
                  </a:ext>
                </a:extLst>
              </p:cNvPr>
              <p:cNvSpPr/>
              <p:nvPr/>
            </p:nvSpPr>
            <p:spPr>
              <a:xfrm>
                <a:off x="0" y="180975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C4304C91-FBCE-4723-B20F-193809235C95}"/>
                  </a:ext>
                </a:extLst>
              </p:cNvPr>
              <p:cNvSpPr/>
              <p:nvPr/>
            </p:nvSpPr>
            <p:spPr>
              <a:xfrm>
                <a:off x="981075" y="171450"/>
                <a:ext cx="123825" cy="133350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EF2497-1E4D-45B9-AC89-525BA6874410}"/>
                </a:ext>
              </a:extLst>
            </p:cNvPr>
            <p:cNvSpPr/>
            <p:nvPr/>
          </p:nvSpPr>
          <p:spPr>
            <a:xfrm>
              <a:off x="1852326" y="1365733"/>
              <a:ext cx="808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Step 1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DC698A4E-3612-4C85-A916-BE7C30BD9892}"/>
                </a:ext>
              </a:extLst>
            </p:cNvPr>
            <p:cNvSpPr/>
            <p:nvPr/>
          </p:nvSpPr>
          <p:spPr>
            <a:xfrm>
              <a:off x="6435468" y="1365733"/>
              <a:ext cx="808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Step 3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F8B978D5-CC67-4169-98B5-0D7D64E9BAB4}"/>
                </a:ext>
              </a:extLst>
            </p:cNvPr>
            <p:cNvSpPr/>
            <p:nvPr/>
          </p:nvSpPr>
          <p:spPr>
            <a:xfrm>
              <a:off x="3869253" y="1365733"/>
              <a:ext cx="808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Step 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7100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34" grpId="0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PICTURE TALK 3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AB24A5E-18C9-4E23-915F-C4E006A9DC96}"/>
              </a:ext>
            </a:extLst>
          </p:cNvPr>
          <p:cNvSpPr/>
          <p:nvPr/>
        </p:nvSpPr>
        <p:spPr>
          <a:xfrm>
            <a:off x="4164677" y="1067872"/>
            <a:ext cx="8146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Set C</a:t>
            </a:r>
            <a:endParaRPr lang="en-US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C1604E1-B7F2-455A-8393-80FE05A025C2}"/>
              </a:ext>
            </a:extLst>
          </p:cNvPr>
          <p:cNvSpPr/>
          <p:nvPr/>
        </p:nvSpPr>
        <p:spPr>
          <a:xfrm>
            <a:off x="1508760" y="4755121"/>
            <a:ext cx="6126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Use words or algebraic symbols to represent the number of objects in ANY step (a rule for Step n).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4F6E60E-2DAF-405A-ADE7-4931EBAD8760}"/>
              </a:ext>
            </a:extLst>
          </p:cNvPr>
          <p:cNvSpPr/>
          <p:nvPr/>
        </p:nvSpPr>
        <p:spPr>
          <a:xfrm>
            <a:off x="1905000" y="5602484"/>
            <a:ext cx="533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Does a rule make it easier to determine the number of objects in Step 5 or Step 12? 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CC589D4-5B00-4DB2-8CF7-CC44580A029B}"/>
              </a:ext>
            </a:extLst>
          </p:cNvPr>
          <p:cNvSpPr/>
          <p:nvPr/>
        </p:nvSpPr>
        <p:spPr>
          <a:xfrm>
            <a:off x="2840006" y="3614397"/>
            <a:ext cx="34639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will Step 4 look like? 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6DE38A9-C1CB-4043-B0BA-965B511FABE5}"/>
              </a:ext>
            </a:extLst>
          </p:cNvPr>
          <p:cNvSpPr/>
          <p:nvPr/>
        </p:nvSpPr>
        <p:spPr>
          <a:xfrm>
            <a:off x="2529257" y="4184759"/>
            <a:ext cx="40854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many objects are in Step 5?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9ADCCBE-CEE8-45C7-AAB8-02F458138C55}"/>
              </a:ext>
            </a:extLst>
          </p:cNvPr>
          <p:cNvGrpSpPr/>
          <p:nvPr/>
        </p:nvGrpSpPr>
        <p:grpSpPr>
          <a:xfrm>
            <a:off x="2374200" y="1532965"/>
            <a:ext cx="4422173" cy="1446202"/>
            <a:chOff x="2427403" y="1513744"/>
            <a:chExt cx="4422173" cy="1446202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785928DE-921E-47A0-A9FB-1D4A80B444CE}"/>
                </a:ext>
              </a:extLst>
            </p:cNvPr>
            <p:cNvGrpSpPr/>
            <p:nvPr/>
          </p:nvGrpSpPr>
          <p:grpSpPr>
            <a:xfrm>
              <a:off x="4021857" y="2008970"/>
              <a:ext cx="658368" cy="621792"/>
              <a:chOff x="0" y="0"/>
              <a:chExt cx="457200" cy="428625"/>
            </a:xfrm>
          </p:grpSpPr>
          <p:sp>
            <p:nvSpPr>
              <p:cNvPr id="61" name="Star: 5 Points 60">
                <a:extLst>
                  <a:ext uri="{FF2B5EF4-FFF2-40B4-BE49-F238E27FC236}">
                    <a16:creationId xmlns:a16="http://schemas.microsoft.com/office/drawing/2014/main" id="{49EF2A89-BF4B-4CA2-97B6-75F4F485EF2B}"/>
                  </a:ext>
                </a:extLst>
              </p:cNvPr>
              <p:cNvSpPr/>
              <p:nvPr/>
            </p:nvSpPr>
            <p:spPr>
              <a:xfrm>
                <a:off x="142875" y="123825"/>
                <a:ext cx="171450" cy="190500"/>
              </a:xfrm>
              <a:prstGeom prst="star5">
                <a:avLst/>
              </a:prstGeom>
              <a:solidFill>
                <a:schemeClr val="accent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88809E53-E75C-49BD-AD0F-AAA041D088E5}"/>
                  </a:ext>
                </a:extLst>
              </p:cNvPr>
              <p:cNvGrpSpPr/>
              <p:nvPr/>
            </p:nvGrpSpPr>
            <p:grpSpPr>
              <a:xfrm>
                <a:off x="0" y="0"/>
                <a:ext cx="457200" cy="428625"/>
                <a:chOff x="0" y="0"/>
                <a:chExt cx="457200" cy="428625"/>
              </a:xfrm>
            </p:grpSpPr>
            <p:sp>
              <p:nvSpPr>
                <p:cNvPr id="63" name="Star: 5 Points 62">
                  <a:extLst>
                    <a:ext uri="{FF2B5EF4-FFF2-40B4-BE49-F238E27FC236}">
                      <a16:creationId xmlns:a16="http://schemas.microsoft.com/office/drawing/2014/main" id="{461CEB39-4AEE-41C1-A09F-507F3179C8DF}"/>
                    </a:ext>
                  </a:extLst>
                </p:cNvPr>
                <p:cNvSpPr/>
                <p:nvPr/>
              </p:nvSpPr>
              <p:spPr>
                <a:xfrm>
                  <a:off x="0" y="238125"/>
                  <a:ext cx="171450" cy="190500"/>
                </a:xfrm>
                <a:prstGeom prst="star5">
                  <a:avLst/>
                </a:prstGeom>
                <a:solidFill>
                  <a:schemeClr val="accent2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4" name="Star: 5 Points 63">
                  <a:extLst>
                    <a:ext uri="{FF2B5EF4-FFF2-40B4-BE49-F238E27FC236}">
                      <a16:creationId xmlns:a16="http://schemas.microsoft.com/office/drawing/2014/main" id="{69FFC243-09AF-4E90-9548-331CC75FF5F2}"/>
                    </a:ext>
                  </a:extLst>
                </p:cNvPr>
                <p:cNvSpPr/>
                <p:nvPr/>
              </p:nvSpPr>
              <p:spPr>
                <a:xfrm>
                  <a:off x="285750" y="238125"/>
                  <a:ext cx="171450" cy="190500"/>
                </a:xfrm>
                <a:prstGeom prst="star5">
                  <a:avLst/>
                </a:prstGeom>
                <a:solidFill>
                  <a:schemeClr val="accent2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5" name="Star: 5 Points 64">
                  <a:extLst>
                    <a:ext uri="{FF2B5EF4-FFF2-40B4-BE49-F238E27FC236}">
                      <a16:creationId xmlns:a16="http://schemas.microsoft.com/office/drawing/2014/main" id="{47D98D85-C35D-45D8-A844-D3B1AFE62E84}"/>
                    </a:ext>
                  </a:extLst>
                </p:cNvPr>
                <p:cNvSpPr/>
                <p:nvPr/>
              </p:nvSpPr>
              <p:spPr>
                <a:xfrm>
                  <a:off x="276225" y="0"/>
                  <a:ext cx="171450" cy="190500"/>
                </a:xfrm>
                <a:prstGeom prst="star5">
                  <a:avLst/>
                </a:prstGeom>
                <a:solidFill>
                  <a:schemeClr val="accent2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6" name="Star: 5 Points 65">
                  <a:extLst>
                    <a:ext uri="{FF2B5EF4-FFF2-40B4-BE49-F238E27FC236}">
                      <a16:creationId xmlns:a16="http://schemas.microsoft.com/office/drawing/2014/main" id="{F8CDF7D8-5B87-4FE1-8615-A689B6C2EC10}"/>
                    </a:ext>
                  </a:extLst>
                </p:cNvPr>
                <p:cNvSpPr/>
                <p:nvPr/>
              </p:nvSpPr>
              <p:spPr>
                <a:xfrm>
                  <a:off x="9525" y="0"/>
                  <a:ext cx="171450" cy="190500"/>
                </a:xfrm>
                <a:prstGeom prst="star5">
                  <a:avLst/>
                </a:prstGeom>
                <a:solidFill>
                  <a:schemeClr val="accent2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4B45EB5F-21CF-477A-A25A-B83AAFABF675}"/>
                </a:ext>
              </a:extLst>
            </p:cNvPr>
            <p:cNvGrpSpPr/>
            <p:nvPr/>
          </p:nvGrpSpPr>
          <p:grpSpPr>
            <a:xfrm>
              <a:off x="5788872" y="2008970"/>
              <a:ext cx="1060704" cy="950976"/>
              <a:chOff x="0" y="0"/>
              <a:chExt cx="742950" cy="666750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DE130DF5-DF42-49A9-8A8B-92AABB3E6428}"/>
                  </a:ext>
                </a:extLst>
              </p:cNvPr>
              <p:cNvGrpSpPr/>
              <p:nvPr/>
            </p:nvGrpSpPr>
            <p:grpSpPr>
              <a:xfrm>
                <a:off x="142875" y="123825"/>
                <a:ext cx="457200" cy="428625"/>
                <a:chOff x="0" y="0"/>
                <a:chExt cx="457200" cy="428625"/>
              </a:xfrm>
            </p:grpSpPr>
            <p:sp>
              <p:nvSpPr>
                <p:cNvPr id="55" name="Star: 5 Points 54">
                  <a:extLst>
                    <a:ext uri="{FF2B5EF4-FFF2-40B4-BE49-F238E27FC236}">
                      <a16:creationId xmlns:a16="http://schemas.microsoft.com/office/drawing/2014/main" id="{B24B80AD-095F-4F16-846F-733C2D828B46}"/>
                    </a:ext>
                  </a:extLst>
                </p:cNvPr>
                <p:cNvSpPr/>
                <p:nvPr/>
              </p:nvSpPr>
              <p:spPr>
                <a:xfrm>
                  <a:off x="142875" y="123825"/>
                  <a:ext cx="171450" cy="190500"/>
                </a:xfrm>
                <a:prstGeom prst="star5">
                  <a:avLst/>
                </a:prstGeom>
                <a:solidFill>
                  <a:schemeClr val="accent2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B54B3446-65C5-4440-9494-7191AC4D9CDE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457200" cy="428625"/>
                  <a:chOff x="0" y="0"/>
                  <a:chExt cx="457200" cy="428625"/>
                </a:xfrm>
              </p:grpSpPr>
              <p:sp>
                <p:nvSpPr>
                  <p:cNvPr id="57" name="Star: 5 Points 56">
                    <a:extLst>
                      <a:ext uri="{FF2B5EF4-FFF2-40B4-BE49-F238E27FC236}">
                        <a16:creationId xmlns:a16="http://schemas.microsoft.com/office/drawing/2014/main" id="{C5DE003A-3147-4E08-8FD0-F24D3CA91B1C}"/>
                      </a:ext>
                    </a:extLst>
                  </p:cNvPr>
                  <p:cNvSpPr/>
                  <p:nvPr/>
                </p:nvSpPr>
                <p:spPr>
                  <a:xfrm>
                    <a:off x="0" y="238125"/>
                    <a:ext cx="171450" cy="190500"/>
                  </a:xfrm>
                  <a:prstGeom prst="star5">
                    <a:avLst/>
                  </a:prstGeom>
                  <a:solidFill>
                    <a:schemeClr val="accent2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8" name="Star: 5 Points 57">
                    <a:extLst>
                      <a:ext uri="{FF2B5EF4-FFF2-40B4-BE49-F238E27FC236}">
                        <a16:creationId xmlns:a16="http://schemas.microsoft.com/office/drawing/2014/main" id="{B39B2AD9-B6F7-4F4F-BB79-CB9D75C7EE67}"/>
                      </a:ext>
                    </a:extLst>
                  </p:cNvPr>
                  <p:cNvSpPr/>
                  <p:nvPr/>
                </p:nvSpPr>
                <p:spPr>
                  <a:xfrm>
                    <a:off x="285750" y="238125"/>
                    <a:ext cx="171450" cy="190500"/>
                  </a:xfrm>
                  <a:prstGeom prst="star5">
                    <a:avLst/>
                  </a:prstGeom>
                  <a:solidFill>
                    <a:schemeClr val="accent2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9" name="Star: 5 Points 58">
                    <a:extLst>
                      <a:ext uri="{FF2B5EF4-FFF2-40B4-BE49-F238E27FC236}">
                        <a16:creationId xmlns:a16="http://schemas.microsoft.com/office/drawing/2014/main" id="{44BB9DDE-21DC-4B2D-AEAF-9EA865E9C8A6}"/>
                      </a:ext>
                    </a:extLst>
                  </p:cNvPr>
                  <p:cNvSpPr/>
                  <p:nvPr/>
                </p:nvSpPr>
                <p:spPr>
                  <a:xfrm>
                    <a:off x="276225" y="0"/>
                    <a:ext cx="171450" cy="190500"/>
                  </a:xfrm>
                  <a:prstGeom prst="star5">
                    <a:avLst/>
                  </a:prstGeom>
                  <a:solidFill>
                    <a:schemeClr val="accent2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60" name="Star: 5 Points 59">
                    <a:extLst>
                      <a:ext uri="{FF2B5EF4-FFF2-40B4-BE49-F238E27FC236}">
                        <a16:creationId xmlns:a16="http://schemas.microsoft.com/office/drawing/2014/main" id="{DCDBF031-EFB1-40E7-8452-10DB14C87720}"/>
                      </a:ext>
                    </a:extLst>
                  </p:cNvPr>
                  <p:cNvSpPr/>
                  <p:nvPr/>
                </p:nvSpPr>
                <p:spPr>
                  <a:xfrm>
                    <a:off x="9525" y="0"/>
                    <a:ext cx="171450" cy="190500"/>
                  </a:xfrm>
                  <a:prstGeom prst="star5">
                    <a:avLst/>
                  </a:prstGeom>
                  <a:solidFill>
                    <a:schemeClr val="accent2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51" name="Star: 5 Points 50">
                <a:extLst>
                  <a:ext uri="{FF2B5EF4-FFF2-40B4-BE49-F238E27FC236}">
                    <a16:creationId xmlns:a16="http://schemas.microsoft.com/office/drawing/2014/main" id="{FE7A889F-3F37-43A9-9CE7-AC0D4E2269DB}"/>
                  </a:ext>
                </a:extLst>
              </p:cNvPr>
              <p:cNvSpPr/>
              <p:nvPr/>
            </p:nvSpPr>
            <p:spPr>
              <a:xfrm>
                <a:off x="571500" y="0"/>
                <a:ext cx="171450" cy="190500"/>
              </a:xfrm>
              <a:prstGeom prst="star5">
                <a:avLst/>
              </a:prstGeom>
              <a:solidFill>
                <a:schemeClr val="accent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2" name="Star: 5 Points 51">
                <a:extLst>
                  <a:ext uri="{FF2B5EF4-FFF2-40B4-BE49-F238E27FC236}">
                    <a16:creationId xmlns:a16="http://schemas.microsoft.com/office/drawing/2014/main" id="{2D0AF15C-8A11-4078-9B58-76913319F073}"/>
                  </a:ext>
                </a:extLst>
              </p:cNvPr>
              <p:cNvSpPr/>
              <p:nvPr/>
            </p:nvSpPr>
            <p:spPr>
              <a:xfrm>
                <a:off x="561975" y="476250"/>
                <a:ext cx="171450" cy="190500"/>
              </a:xfrm>
              <a:prstGeom prst="star5">
                <a:avLst/>
              </a:prstGeom>
              <a:solidFill>
                <a:schemeClr val="accent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3" name="Star: 5 Points 52">
                <a:extLst>
                  <a:ext uri="{FF2B5EF4-FFF2-40B4-BE49-F238E27FC236}">
                    <a16:creationId xmlns:a16="http://schemas.microsoft.com/office/drawing/2014/main" id="{49D83AEA-E5EE-4934-AC59-B557EC1224BE}"/>
                  </a:ext>
                </a:extLst>
              </p:cNvPr>
              <p:cNvSpPr/>
              <p:nvPr/>
            </p:nvSpPr>
            <p:spPr>
              <a:xfrm>
                <a:off x="9525" y="476250"/>
                <a:ext cx="171450" cy="190500"/>
              </a:xfrm>
              <a:prstGeom prst="star5">
                <a:avLst/>
              </a:prstGeom>
              <a:solidFill>
                <a:schemeClr val="accent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4" name="Star: 5 Points 53">
                <a:extLst>
                  <a:ext uri="{FF2B5EF4-FFF2-40B4-BE49-F238E27FC236}">
                    <a16:creationId xmlns:a16="http://schemas.microsoft.com/office/drawing/2014/main" id="{BB4708BB-CBFD-4BD3-BC7E-2A71444FB388}"/>
                  </a:ext>
                </a:extLst>
              </p:cNvPr>
              <p:cNvSpPr/>
              <p:nvPr/>
            </p:nvSpPr>
            <p:spPr>
              <a:xfrm>
                <a:off x="0" y="0"/>
                <a:ext cx="171450" cy="190500"/>
              </a:xfrm>
              <a:prstGeom prst="star5">
                <a:avLst/>
              </a:prstGeom>
              <a:solidFill>
                <a:schemeClr val="accent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49" name="Star: 5 Points 48">
              <a:extLst>
                <a:ext uri="{FF2B5EF4-FFF2-40B4-BE49-F238E27FC236}">
                  <a16:creationId xmlns:a16="http://schemas.microsoft.com/office/drawing/2014/main" id="{36F6A0DE-B0A7-43AD-A04F-5EE340E5F3EA}"/>
                </a:ext>
              </a:extLst>
            </p:cNvPr>
            <p:cNvSpPr/>
            <p:nvPr/>
          </p:nvSpPr>
          <p:spPr>
            <a:xfrm>
              <a:off x="2675467" y="2008970"/>
              <a:ext cx="237744" cy="274320"/>
            </a:xfrm>
            <a:prstGeom prst="star5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82898E8A-2812-4BEC-B4B5-398C136C7E08}"/>
                </a:ext>
              </a:extLst>
            </p:cNvPr>
            <p:cNvSpPr/>
            <p:nvPr/>
          </p:nvSpPr>
          <p:spPr>
            <a:xfrm>
              <a:off x="2427403" y="1513744"/>
              <a:ext cx="808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Step 1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8567180-669B-496C-8C42-79C32CA2EEC3}"/>
                </a:ext>
              </a:extLst>
            </p:cNvPr>
            <p:cNvSpPr/>
            <p:nvPr/>
          </p:nvSpPr>
          <p:spPr>
            <a:xfrm>
              <a:off x="5913241" y="1513744"/>
              <a:ext cx="808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Step 3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A832F363-A360-457C-9D35-EF329C1AD6FF}"/>
                </a:ext>
              </a:extLst>
            </p:cNvPr>
            <p:cNvSpPr/>
            <p:nvPr/>
          </p:nvSpPr>
          <p:spPr>
            <a:xfrm>
              <a:off x="3965354" y="1513744"/>
              <a:ext cx="80839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Step 2</a:t>
              </a:r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93FC339D-4768-4E02-A8B0-0C598EE92DD5}"/>
              </a:ext>
            </a:extLst>
          </p:cNvPr>
          <p:cNvSpPr/>
          <p:nvPr/>
        </p:nvSpPr>
        <p:spPr>
          <a:xfrm>
            <a:off x="2712720" y="3074929"/>
            <a:ext cx="37185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is the pattern growing? </a:t>
            </a:r>
          </a:p>
        </p:txBody>
      </p:sp>
    </p:spTree>
    <p:extLst>
      <p:ext uri="{BB962C8B-B14F-4D97-AF65-F5344CB8AC3E}">
        <p14:creationId xmlns:p14="http://schemas.microsoft.com/office/powerpoint/2010/main" val="973543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29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PICTURE TALK 3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AB24A5E-18C9-4E23-915F-C4E006A9DC96}"/>
              </a:ext>
            </a:extLst>
          </p:cNvPr>
          <p:cNvSpPr/>
          <p:nvPr/>
        </p:nvSpPr>
        <p:spPr>
          <a:xfrm>
            <a:off x="4156662" y="1067872"/>
            <a:ext cx="8306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Set D</a:t>
            </a:r>
            <a:endParaRPr lang="en-US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C1604E1-B7F2-455A-8393-80FE05A025C2}"/>
              </a:ext>
            </a:extLst>
          </p:cNvPr>
          <p:cNvSpPr/>
          <p:nvPr/>
        </p:nvSpPr>
        <p:spPr>
          <a:xfrm>
            <a:off x="1508760" y="4755121"/>
            <a:ext cx="6126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Use words or algebraic symbols to represent the number of objects in ANY step (a rule for Step n).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4F6E60E-2DAF-405A-ADE7-4931EBAD8760}"/>
              </a:ext>
            </a:extLst>
          </p:cNvPr>
          <p:cNvSpPr/>
          <p:nvPr/>
        </p:nvSpPr>
        <p:spPr>
          <a:xfrm>
            <a:off x="1905000" y="5602484"/>
            <a:ext cx="533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Does a rule make it easier to determine the number of objects in Step 5 or Step 12? 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CC589D4-5B00-4DB2-8CF7-CC44580A029B}"/>
              </a:ext>
            </a:extLst>
          </p:cNvPr>
          <p:cNvSpPr/>
          <p:nvPr/>
        </p:nvSpPr>
        <p:spPr>
          <a:xfrm>
            <a:off x="2840006" y="3614397"/>
            <a:ext cx="34639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will Step 4 look like? 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6DE38A9-C1CB-4043-B0BA-965B511FABE5}"/>
              </a:ext>
            </a:extLst>
          </p:cNvPr>
          <p:cNvSpPr/>
          <p:nvPr/>
        </p:nvSpPr>
        <p:spPr>
          <a:xfrm>
            <a:off x="2529257" y="4184759"/>
            <a:ext cx="40854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many objects are in Step 5? 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3FC339D-4768-4E02-A8B0-0C598EE92DD5}"/>
              </a:ext>
            </a:extLst>
          </p:cNvPr>
          <p:cNvSpPr/>
          <p:nvPr/>
        </p:nvSpPr>
        <p:spPr>
          <a:xfrm>
            <a:off x="2712720" y="3074929"/>
            <a:ext cx="37185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is the pattern growing?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6482B7C-CCBD-4D8E-B5B4-ACFA2C7C6245}"/>
              </a:ext>
            </a:extLst>
          </p:cNvPr>
          <p:cNvGrpSpPr/>
          <p:nvPr/>
        </p:nvGrpSpPr>
        <p:grpSpPr>
          <a:xfrm>
            <a:off x="2374200" y="1532965"/>
            <a:ext cx="4294232" cy="1065609"/>
            <a:chOff x="2374200" y="1532965"/>
            <a:chExt cx="4294232" cy="1065609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E9ADCCBE-CEE8-45C7-AAB8-02F458138C55}"/>
                </a:ext>
              </a:extLst>
            </p:cNvPr>
            <p:cNvGrpSpPr/>
            <p:nvPr/>
          </p:nvGrpSpPr>
          <p:grpSpPr>
            <a:xfrm>
              <a:off x="2374200" y="1532965"/>
              <a:ext cx="4294232" cy="307777"/>
              <a:chOff x="2427403" y="1513744"/>
              <a:chExt cx="4294232" cy="307777"/>
            </a:xfrm>
          </p:grpSpPr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82898E8A-2812-4BEC-B4B5-398C136C7E08}"/>
                  </a:ext>
                </a:extLst>
              </p:cNvPr>
              <p:cNvSpPr/>
              <p:nvPr/>
            </p:nvSpPr>
            <p:spPr>
              <a:xfrm>
                <a:off x="2427403" y="1513744"/>
                <a:ext cx="808394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dirty="0">
                    <a:solidFill>
                      <a:srgbClr val="00B05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Step 1</a:t>
                </a: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D8567180-669B-496C-8C42-79C32CA2EEC3}"/>
                  </a:ext>
                </a:extLst>
              </p:cNvPr>
              <p:cNvSpPr/>
              <p:nvPr/>
            </p:nvSpPr>
            <p:spPr>
              <a:xfrm>
                <a:off x="5913241" y="1513744"/>
                <a:ext cx="808394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dirty="0">
                    <a:solidFill>
                      <a:srgbClr val="00B05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Step 3</a:t>
                </a: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A832F363-A360-457C-9D35-EF329C1AD6FF}"/>
                  </a:ext>
                </a:extLst>
              </p:cNvPr>
              <p:cNvSpPr/>
              <p:nvPr/>
            </p:nvSpPr>
            <p:spPr>
              <a:xfrm>
                <a:off x="3965354" y="1513744"/>
                <a:ext cx="808394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dirty="0">
                    <a:solidFill>
                      <a:srgbClr val="00B05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Arial" panose="020B0604020202020204" pitchFamily="34" charset="0"/>
                  </a:rPr>
                  <a:t>Step 2</a:t>
                </a:r>
              </a:p>
            </p:txBody>
          </p:sp>
        </p:grpSp>
        <p:sp>
          <p:nvSpPr>
            <p:cNvPr id="36" name="Smiley Face 35">
              <a:extLst>
                <a:ext uri="{FF2B5EF4-FFF2-40B4-BE49-F238E27FC236}">
                  <a16:creationId xmlns:a16="http://schemas.microsoft.com/office/drawing/2014/main" id="{8219C2C7-003F-4B58-847D-762BD4DBFD7D}"/>
                </a:ext>
              </a:extLst>
            </p:cNvPr>
            <p:cNvSpPr/>
            <p:nvPr/>
          </p:nvSpPr>
          <p:spPr>
            <a:xfrm>
              <a:off x="2559007" y="1918291"/>
              <a:ext cx="182880" cy="182880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7" name="Smiley Face 36">
              <a:extLst>
                <a:ext uri="{FF2B5EF4-FFF2-40B4-BE49-F238E27FC236}">
                  <a16:creationId xmlns:a16="http://schemas.microsoft.com/office/drawing/2014/main" id="{3E389894-17BF-49A9-A3F9-E3E5C7BB1E2E}"/>
                </a:ext>
              </a:extLst>
            </p:cNvPr>
            <p:cNvSpPr/>
            <p:nvPr/>
          </p:nvSpPr>
          <p:spPr>
            <a:xfrm>
              <a:off x="2793957" y="1918291"/>
              <a:ext cx="182880" cy="182880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8" name="Smiley Face 37">
              <a:extLst>
                <a:ext uri="{FF2B5EF4-FFF2-40B4-BE49-F238E27FC236}">
                  <a16:creationId xmlns:a16="http://schemas.microsoft.com/office/drawing/2014/main" id="{6B6162EC-DEE8-46D6-80AE-E6F20FED57FE}"/>
                </a:ext>
              </a:extLst>
            </p:cNvPr>
            <p:cNvSpPr/>
            <p:nvPr/>
          </p:nvSpPr>
          <p:spPr>
            <a:xfrm>
              <a:off x="3954446" y="2164626"/>
              <a:ext cx="182880" cy="182880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9" name="Smiley Face 38">
              <a:extLst>
                <a:ext uri="{FF2B5EF4-FFF2-40B4-BE49-F238E27FC236}">
                  <a16:creationId xmlns:a16="http://schemas.microsoft.com/office/drawing/2014/main" id="{4FE54C6A-59F8-4F60-96C0-5E41DF9DEB5A}"/>
                </a:ext>
              </a:extLst>
            </p:cNvPr>
            <p:cNvSpPr/>
            <p:nvPr/>
          </p:nvSpPr>
          <p:spPr>
            <a:xfrm>
              <a:off x="4189396" y="2164694"/>
              <a:ext cx="182880" cy="182880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0" name="Smiley Face 39">
              <a:extLst>
                <a:ext uri="{FF2B5EF4-FFF2-40B4-BE49-F238E27FC236}">
                  <a16:creationId xmlns:a16="http://schemas.microsoft.com/office/drawing/2014/main" id="{152A177C-B7E4-42C9-A99C-1802BF16B22D}"/>
                </a:ext>
              </a:extLst>
            </p:cNvPr>
            <p:cNvSpPr/>
            <p:nvPr/>
          </p:nvSpPr>
          <p:spPr>
            <a:xfrm>
              <a:off x="4424346" y="2164694"/>
              <a:ext cx="182880" cy="182880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1" name="Smiley Face 40">
              <a:extLst>
                <a:ext uri="{FF2B5EF4-FFF2-40B4-BE49-F238E27FC236}">
                  <a16:creationId xmlns:a16="http://schemas.microsoft.com/office/drawing/2014/main" id="{637232CE-C6F0-40A4-859A-2553B678DF6D}"/>
                </a:ext>
              </a:extLst>
            </p:cNvPr>
            <p:cNvSpPr/>
            <p:nvPr/>
          </p:nvSpPr>
          <p:spPr>
            <a:xfrm>
              <a:off x="4084500" y="1918291"/>
              <a:ext cx="182880" cy="182880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2" name="Smiley Face 41">
              <a:extLst>
                <a:ext uri="{FF2B5EF4-FFF2-40B4-BE49-F238E27FC236}">
                  <a16:creationId xmlns:a16="http://schemas.microsoft.com/office/drawing/2014/main" id="{BD078675-5CEF-4A9D-A8EA-C9907416850F}"/>
                </a:ext>
              </a:extLst>
            </p:cNvPr>
            <p:cNvSpPr/>
            <p:nvPr/>
          </p:nvSpPr>
          <p:spPr>
            <a:xfrm>
              <a:off x="4319450" y="1918291"/>
              <a:ext cx="182880" cy="182880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3" name="Smiley Face 42">
              <a:extLst>
                <a:ext uri="{FF2B5EF4-FFF2-40B4-BE49-F238E27FC236}">
                  <a16:creationId xmlns:a16="http://schemas.microsoft.com/office/drawing/2014/main" id="{39426A36-4172-4C74-948A-B69B656C0B1C}"/>
                </a:ext>
              </a:extLst>
            </p:cNvPr>
            <p:cNvSpPr/>
            <p:nvPr/>
          </p:nvSpPr>
          <p:spPr>
            <a:xfrm>
              <a:off x="5922927" y="2415694"/>
              <a:ext cx="182880" cy="182880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4" name="Smiley Face 43">
              <a:extLst>
                <a:ext uri="{FF2B5EF4-FFF2-40B4-BE49-F238E27FC236}">
                  <a16:creationId xmlns:a16="http://schemas.microsoft.com/office/drawing/2014/main" id="{653D67D7-DB8C-45C9-B475-73D8AFD49DD8}"/>
                </a:ext>
              </a:extLst>
            </p:cNvPr>
            <p:cNvSpPr/>
            <p:nvPr/>
          </p:nvSpPr>
          <p:spPr>
            <a:xfrm>
              <a:off x="6179939" y="2415694"/>
              <a:ext cx="182880" cy="182880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67" name="Smiley Face 66">
              <a:extLst>
                <a:ext uri="{FF2B5EF4-FFF2-40B4-BE49-F238E27FC236}">
                  <a16:creationId xmlns:a16="http://schemas.microsoft.com/office/drawing/2014/main" id="{4763605B-9E6F-4EF3-B350-503CDCCC1288}"/>
                </a:ext>
              </a:extLst>
            </p:cNvPr>
            <p:cNvSpPr/>
            <p:nvPr/>
          </p:nvSpPr>
          <p:spPr>
            <a:xfrm>
              <a:off x="6436951" y="2415694"/>
              <a:ext cx="182880" cy="182880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68" name="Smiley Face 67">
              <a:extLst>
                <a:ext uri="{FF2B5EF4-FFF2-40B4-BE49-F238E27FC236}">
                  <a16:creationId xmlns:a16="http://schemas.microsoft.com/office/drawing/2014/main" id="{487F6BF0-7B07-4CEB-B131-93A829D0A0EE}"/>
                </a:ext>
              </a:extLst>
            </p:cNvPr>
            <p:cNvSpPr/>
            <p:nvPr/>
          </p:nvSpPr>
          <p:spPr>
            <a:xfrm>
              <a:off x="5922927" y="2169291"/>
              <a:ext cx="182880" cy="182880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69" name="Smiley Face 68">
              <a:extLst>
                <a:ext uri="{FF2B5EF4-FFF2-40B4-BE49-F238E27FC236}">
                  <a16:creationId xmlns:a16="http://schemas.microsoft.com/office/drawing/2014/main" id="{2E2E112E-A449-4BCA-8A6D-529BEE948768}"/>
                </a:ext>
              </a:extLst>
            </p:cNvPr>
            <p:cNvSpPr/>
            <p:nvPr/>
          </p:nvSpPr>
          <p:spPr>
            <a:xfrm>
              <a:off x="6179939" y="2169291"/>
              <a:ext cx="182880" cy="182880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0" name="Smiley Face 69">
              <a:extLst>
                <a:ext uri="{FF2B5EF4-FFF2-40B4-BE49-F238E27FC236}">
                  <a16:creationId xmlns:a16="http://schemas.microsoft.com/office/drawing/2014/main" id="{4F1704B2-183A-4EB7-AE98-5AF9F928006D}"/>
                </a:ext>
              </a:extLst>
            </p:cNvPr>
            <p:cNvSpPr/>
            <p:nvPr/>
          </p:nvSpPr>
          <p:spPr>
            <a:xfrm>
              <a:off x="6062269" y="1918291"/>
              <a:ext cx="182880" cy="182880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1" name="Smiley Face 70">
              <a:extLst>
                <a:ext uri="{FF2B5EF4-FFF2-40B4-BE49-F238E27FC236}">
                  <a16:creationId xmlns:a16="http://schemas.microsoft.com/office/drawing/2014/main" id="{81D2E5D3-C3EB-4406-B501-9E40DD5E9D59}"/>
                </a:ext>
              </a:extLst>
            </p:cNvPr>
            <p:cNvSpPr/>
            <p:nvPr/>
          </p:nvSpPr>
          <p:spPr>
            <a:xfrm>
              <a:off x="6297219" y="1918291"/>
              <a:ext cx="182880" cy="182880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2" name="Smiley Face 71">
              <a:extLst>
                <a:ext uri="{FF2B5EF4-FFF2-40B4-BE49-F238E27FC236}">
                  <a16:creationId xmlns:a16="http://schemas.microsoft.com/office/drawing/2014/main" id="{7CC04517-9C26-4DEE-8EC9-673337F52D2E}"/>
                </a:ext>
              </a:extLst>
            </p:cNvPr>
            <p:cNvSpPr/>
            <p:nvPr/>
          </p:nvSpPr>
          <p:spPr>
            <a:xfrm>
              <a:off x="6436951" y="2169291"/>
              <a:ext cx="182880" cy="182880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90094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29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NUMBER TALK 2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B9275A-7392-44CB-88A2-DA2C38C080AD}"/>
              </a:ext>
            </a:extLst>
          </p:cNvPr>
          <p:cNvSpPr/>
          <p:nvPr/>
        </p:nvSpPr>
        <p:spPr>
          <a:xfrm>
            <a:off x="2229922" y="3764065"/>
            <a:ext cx="46841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Which option would you choose?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 prepared to explain your reasoning.</a:t>
            </a: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5BFF0B6-B6C1-4FEF-928D-D0F2F766AC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50806"/>
              </p:ext>
            </p:extLst>
          </p:nvPr>
        </p:nvGraphicFramePr>
        <p:xfrm>
          <a:off x="640080" y="1893394"/>
          <a:ext cx="786384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>
                  <a:extLst>
                    <a:ext uri="{9D8B030D-6E8A-4147-A177-3AD203B41FA5}">
                      <a16:colId xmlns:a16="http://schemas.microsoft.com/office/drawing/2014/main" val="4222145517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3865910394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3024518278"/>
                    </a:ext>
                  </a:extLst>
                </a:gridCol>
              </a:tblGrid>
              <a:tr h="45720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Set A</a:t>
                      </a:r>
                    </a:p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Would you rather…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Option 1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Option 2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309797"/>
                  </a:ext>
                </a:extLst>
              </a:tr>
              <a:tr h="109728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read 20 pages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 night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read 45 pages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every other night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5575088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9EE54556-8D23-4041-9E07-9591D2A9562A}"/>
              </a:ext>
            </a:extLst>
          </p:cNvPr>
          <p:cNvSpPr/>
          <p:nvPr/>
        </p:nvSpPr>
        <p:spPr>
          <a:xfrm>
            <a:off x="1108166" y="1191343"/>
            <a:ext cx="6927669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You need to read a 300-page book for your English class. </a:t>
            </a:r>
          </a:p>
        </p:txBody>
      </p:sp>
    </p:spTree>
    <p:extLst>
      <p:ext uri="{BB962C8B-B14F-4D97-AF65-F5344CB8AC3E}">
        <p14:creationId xmlns:p14="http://schemas.microsoft.com/office/powerpoint/2010/main" val="2342070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NUMBER TALK 2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B9275A-7392-44CB-88A2-DA2C38C080AD}"/>
              </a:ext>
            </a:extLst>
          </p:cNvPr>
          <p:cNvSpPr/>
          <p:nvPr/>
        </p:nvSpPr>
        <p:spPr>
          <a:xfrm>
            <a:off x="2229922" y="3916465"/>
            <a:ext cx="46841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Which option would you choose?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 prepared to explain your reasoning.</a:t>
            </a: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5BFF0B6-B6C1-4FEF-928D-D0F2F766AC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4602558"/>
              </p:ext>
            </p:extLst>
          </p:nvPr>
        </p:nvGraphicFramePr>
        <p:xfrm>
          <a:off x="640080" y="1905722"/>
          <a:ext cx="786384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>
                  <a:extLst>
                    <a:ext uri="{9D8B030D-6E8A-4147-A177-3AD203B41FA5}">
                      <a16:colId xmlns:a16="http://schemas.microsoft.com/office/drawing/2014/main" val="4222145517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3865910394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3024518278"/>
                    </a:ext>
                  </a:extLst>
                </a:gridCol>
              </a:tblGrid>
              <a:tr h="45720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Set B</a:t>
                      </a:r>
                    </a:p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Would you rather…</a:t>
                      </a:r>
                    </a:p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Option 1</a:t>
                      </a:r>
                    </a:p>
                  </a:txBody>
                  <a:tcPr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Option 2</a:t>
                      </a:r>
                    </a:p>
                  </a:txBody>
                  <a:tcPr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309797"/>
                  </a:ext>
                </a:extLst>
              </a:tr>
              <a:tr h="128016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babysit 4 kids for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 hours for $45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babysit 3 kids for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 hours for $52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5575088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1F3437A6-0BD0-4F45-A3EC-BECEA9E2D94C}"/>
              </a:ext>
            </a:extLst>
          </p:cNvPr>
          <p:cNvSpPr/>
          <p:nvPr/>
        </p:nvSpPr>
        <p:spPr>
          <a:xfrm>
            <a:off x="2065020" y="1191343"/>
            <a:ext cx="5013961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You are earning extra money babysitting. </a:t>
            </a:r>
          </a:p>
        </p:txBody>
      </p:sp>
    </p:spTree>
    <p:extLst>
      <p:ext uri="{BB962C8B-B14F-4D97-AF65-F5344CB8AC3E}">
        <p14:creationId xmlns:p14="http://schemas.microsoft.com/office/powerpoint/2010/main" val="2288829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NUMBER TALK 2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B9275A-7392-44CB-88A2-DA2C38C080AD}"/>
              </a:ext>
            </a:extLst>
          </p:cNvPr>
          <p:cNvSpPr/>
          <p:nvPr/>
        </p:nvSpPr>
        <p:spPr>
          <a:xfrm>
            <a:off x="2229922" y="3868840"/>
            <a:ext cx="46841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Which option would you choose?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 prepared to explain your reasoning.</a:t>
            </a: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5BFF0B6-B6C1-4FEF-928D-D0F2F766AC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417822"/>
              </p:ext>
            </p:extLst>
          </p:nvPr>
        </p:nvGraphicFramePr>
        <p:xfrm>
          <a:off x="640080" y="1899433"/>
          <a:ext cx="7863840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>
                  <a:extLst>
                    <a:ext uri="{9D8B030D-6E8A-4147-A177-3AD203B41FA5}">
                      <a16:colId xmlns:a16="http://schemas.microsoft.com/office/drawing/2014/main" val="4222145517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3865910394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302451827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Set C</a:t>
                      </a:r>
                    </a:p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Would you rather…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Option 1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Option 2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309797"/>
                  </a:ext>
                </a:extLst>
              </a:tr>
              <a:tr h="118872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drive 45 miles in traffic at a rate of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35 miles per hour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drive 100 miles in less traffic at a rate of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65 miles per hour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5575088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4176FF81-6038-48A8-8B8F-565E6CC40B9B}"/>
              </a:ext>
            </a:extLst>
          </p:cNvPr>
          <p:cNvSpPr/>
          <p:nvPr/>
        </p:nvSpPr>
        <p:spPr>
          <a:xfrm>
            <a:off x="1010195" y="1191343"/>
            <a:ext cx="7123610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You are driving to the beach and want to get there quickly. </a:t>
            </a:r>
          </a:p>
        </p:txBody>
      </p:sp>
    </p:spTree>
    <p:extLst>
      <p:ext uri="{BB962C8B-B14F-4D97-AF65-F5344CB8AC3E}">
        <p14:creationId xmlns:p14="http://schemas.microsoft.com/office/powerpoint/2010/main" val="4597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NUMBER TALK 2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B9275A-7392-44CB-88A2-DA2C38C080AD}"/>
              </a:ext>
            </a:extLst>
          </p:cNvPr>
          <p:cNvSpPr/>
          <p:nvPr/>
        </p:nvSpPr>
        <p:spPr>
          <a:xfrm>
            <a:off x="2229922" y="3868840"/>
            <a:ext cx="46841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Which option would you choose?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 prepared to explain your reasoning.</a:t>
            </a: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5BFF0B6-B6C1-4FEF-928D-D0F2F766AC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251125"/>
              </p:ext>
            </p:extLst>
          </p:nvPr>
        </p:nvGraphicFramePr>
        <p:xfrm>
          <a:off x="640080" y="1899433"/>
          <a:ext cx="7863840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>
                  <a:extLst>
                    <a:ext uri="{9D8B030D-6E8A-4147-A177-3AD203B41FA5}">
                      <a16:colId xmlns:a16="http://schemas.microsoft.com/office/drawing/2014/main" val="4222145517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3865910394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302451827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Set D</a:t>
                      </a:r>
                    </a:p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Would you rather…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Option 1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Option 2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309797"/>
                  </a:ext>
                </a:extLst>
              </a:tr>
              <a:tr h="118872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purchase packages of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 bottles at 12 oz each for $5.00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purchase packages of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 bottles at 9 oz each for $9.00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5575088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4176FF81-6038-48A8-8B8F-565E6CC40B9B}"/>
              </a:ext>
            </a:extLst>
          </p:cNvPr>
          <p:cNvSpPr/>
          <p:nvPr/>
        </p:nvSpPr>
        <p:spPr>
          <a:xfrm>
            <a:off x="457200" y="1191343"/>
            <a:ext cx="8229600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You are in charge of purchasing sports drinks for your soccer team. </a:t>
            </a:r>
          </a:p>
        </p:txBody>
      </p:sp>
    </p:spTree>
    <p:extLst>
      <p:ext uri="{BB962C8B-B14F-4D97-AF65-F5344CB8AC3E}">
        <p14:creationId xmlns:p14="http://schemas.microsoft.com/office/powerpoint/2010/main" val="3731302913"/>
      </p:ext>
    </p:extLst>
  </p:cSld>
  <p:clrMapOvr>
    <a:masterClrMapping/>
  </p:clrMapOvr>
</p:sld>
</file>

<file path=ppt/theme/theme1.xml><?xml version="1.0" encoding="utf-8"?>
<a:theme xmlns:a="http://schemas.openxmlformats.org/drawingml/2006/main" name="MathLinks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 Template" id="{3D203DAC-2682-6E4C-ABC0-360887DE3F9B}" vid="{D198DB34-55EC-374E-8D0C-97240D7B9A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6-3.1a Paint Mixtures</Template>
  <TotalTime>3186</TotalTime>
  <Words>517</Words>
  <Application>Microsoft Macintosh PowerPoint</Application>
  <PresentationFormat>On-screen Show (4:3)</PresentationFormat>
  <Paragraphs>92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Verdana</vt:lpstr>
      <vt:lpstr>MathLinks Template</vt:lpstr>
      <vt:lpstr>PICTURE TALK 4</vt:lpstr>
      <vt:lpstr>PICTURE TALK 3</vt:lpstr>
      <vt:lpstr>PICTURE TALK 3</vt:lpstr>
      <vt:lpstr>PICTURE TALK 3</vt:lpstr>
      <vt:lpstr>NUMBER TALK 2</vt:lpstr>
      <vt:lpstr>NUMBER TALK 2</vt:lpstr>
      <vt:lpstr>NUMBER TALK 2</vt:lpstr>
      <vt:lpstr>NUMBER TALK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PAINT MIXTURES</dc:title>
  <dc:creator>Shelley Kriegler</dc:creator>
  <cp:lastModifiedBy>Microsoft Office User</cp:lastModifiedBy>
  <cp:revision>122</cp:revision>
  <dcterms:created xsi:type="dcterms:W3CDTF">2019-04-07T15:54:17Z</dcterms:created>
  <dcterms:modified xsi:type="dcterms:W3CDTF">2022-09-20T20:54:08Z</dcterms:modified>
</cp:coreProperties>
</file>