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2"/>
    <p:sldId id="279" r:id="rId3"/>
    <p:sldId id="287" r:id="rId4"/>
    <p:sldId id="286" r:id="rId5"/>
    <p:sldId id="28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l3dmN+O1jfUJXtIWq+kDg==" hashData="5v+sjRhSifRrSieUWqi1DK+yPkGexI7oqEamIQ79uYty5udqRn1KgByyMGBvXwpuKcv8iOaOGZ/g/mtxlM3AI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1688" y="1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58A65F-0F33-6C4A-8A96-BEC02240F40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e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6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5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4.emf"/><Relationship Id="rId1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3600" dirty="0"/>
              <a:t>CAP’N SHERMAN’S SHRIMP SHOP</a:t>
            </a:r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-1087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44FF84B-AEF0-4B28-B006-2468B6533813}"/>
              </a:ext>
            </a:extLst>
          </p:cNvPr>
          <p:cNvGrpSpPr/>
          <p:nvPr/>
        </p:nvGrpSpPr>
        <p:grpSpPr>
          <a:xfrm>
            <a:off x="536822" y="1012387"/>
            <a:ext cx="7412947" cy="1039515"/>
            <a:chOff x="437962" y="1884959"/>
            <a:chExt cx="7412947" cy="103951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91B6452-C140-4F23-ABC5-7A38FD3876AD}"/>
                </a:ext>
              </a:extLst>
            </p:cNvPr>
            <p:cNvSpPr txBox="1"/>
            <p:nvPr/>
          </p:nvSpPr>
          <p:spPr>
            <a:xfrm>
              <a:off x="437962" y="1884959"/>
              <a:ext cx="7412947" cy="103951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A customer bought     pounds of shrimp for </a:t>
              </a:r>
              <a:r>
                <a:rPr lang="en-US" sz="22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$7.35, </a:t>
              </a: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and can buy any number of pounds at this price.</a:t>
              </a: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B7621B57-B834-4C8A-B388-2E62C4F4287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61473010"/>
                </p:ext>
              </p:extLst>
            </p:nvPr>
          </p:nvGraphicFramePr>
          <p:xfrm>
            <a:off x="3334903" y="1920322"/>
            <a:ext cx="18415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15900" imgH="584200" progId="Equation.DSMT4">
                    <p:embed/>
                  </p:oleObj>
                </mc:Choice>
                <mc:Fallback>
                  <p:oleObj name="Equation" r:id="rId2" imgW="215900" imgH="584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334903" y="1920322"/>
                          <a:ext cx="184150" cy="584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 Box 28">
            <a:extLst>
              <a:ext uri="{FF2B5EF4-FFF2-40B4-BE49-F238E27FC236}">
                <a16:creationId xmlns:a16="http://schemas.microsoft.com/office/drawing/2014/main" id="{9C792DFF-04C7-4376-9060-568352FBE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838" y="4446408"/>
            <a:ext cx="522176" cy="2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61BB9D-DDDC-4956-8967-306616C545B7}"/>
              </a:ext>
            </a:extLst>
          </p:cNvPr>
          <p:cNvGrpSpPr/>
          <p:nvPr/>
        </p:nvGrpSpPr>
        <p:grpSpPr>
          <a:xfrm>
            <a:off x="669739" y="4363206"/>
            <a:ext cx="6921603" cy="1860312"/>
            <a:chOff x="4005026" y="381920"/>
            <a:chExt cx="6921603" cy="186031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7AEAFF1-C72A-40C2-A8C2-69322269D39C}"/>
                </a:ext>
              </a:extLst>
            </p:cNvPr>
            <p:cNvSpPr txBox="1"/>
            <p:nvPr/>
          </p:nvSpPr>
          <p:spPr>
            <a:xfrm>
              <a:off x="5153655" y="381920"/>
              <a:ext cx="55026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  0</a:t>
              </a:r>
            </a:p>
            <a:p>
              <a:endParaRPr lang="en-US" dirty="0">
                <a:solidFill>
                  <a:srgbClr val="FF0000"/>
                </a:solidFill>
              </a:endParaRP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 </a:t>
              </a:r>
              <a:r>
                <a:rPr lang="en-US" dirty="0">
                  <a:solidFill>
                    <a:srgbClr val="008000"/>
                  </a:solidFill>
                </a:rPr>
                <a:t> 0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C82D3F6-4A27-4C07-B7A2-93BD766B8399}"/>
                </a:ext>
              </a:extLst>
            </p:cNvPr>
            <p:cNvGrpSpPr/>
            <p:nvPr/>
          </p:nvGrpSpPr>
          <p:grpSpPr>
            <a:xfrm>
              <a:off x="4005026" y="431248"/>
              <a:ext cx="6921603" cy="1810984"/>
              <a:chOff x="433309" y="4060063"/>
              <a:chExt cx="6921603" cy="1810984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D0CDDCBC-19A8-49A2-BB3B-90552858EE37}"/>
                  </a:ext>
                </a:extLst>
              </p:cNvPr>
              <p:cNvGrpSpPr/>
              <p:nvPr/>
            </p:nvGrpSpPr>
            <p:grpSpPr>
              <a:xfrm>
                <a:off x="433309" y="4445418"/>
                <a:ext cx="6921603" cy="874806"/>
                <a:chOff x="433309" y="4460732"/>
                <a:chExt cx="6921603" cy="874806"/>
              </a:xfrm>
            </p:grpSpPr>
            <p:sp>
              <p:nvSpPr>
                <p:cNvPr id="30" name="Text Box 1483">
                  <a:extLst>
                    <a:ext uri="{FF2B5EF4-FFF2-40B4-BE49-F238E27FC236}">
                      <a16:creationId xmlns:a16="http://schemas.microsoft.com/office/drawing/2014/main" id="{9C32E225-1136-410B-B388-F76A1FDC559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79724" y="4473246"/>
                  <a:ext cx="1486869" cy="4095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600" dirty="0">
                      <a:solidFill>
                        <a:srgbClr val="FF0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Cost ($)</a:t>
                  </a:r>
                </a:p>
              </p:txBody>
            </p:sp>
            <p:cxnSp>
              <p:nvCxnSpPr>
                <p:cNvPr id="32" name="AutoShape 1870">
                  <a:extLst>
                    <a:ext uri="{FF2B5EF4-FFF2-40B4-BE49-F238E27FC236}">
                      <a16:creationId xmlns:a16="http://schemas.microsoft.com/office/drawing/2014/main" id="{46F5D484-A3DD-4FE4-B42A-9D3BA78B2F3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822206" y="5061984"/>
                  <a:ext cx="5532706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0EA26558-8F4A-4BB8-8FFB-E6749A5602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22206" y="4460732"/>
                  <a:ext cx="4959909" cy="874806"/>
                  <a:chOff x="4200" y="9493"/>
                  <a:chExt cx="6768" cy="576"/>
                </a:xfrm>
              </p:grpSpPr>
              <p:cxnSp>
                <p:nvCxnSpPr>
                  <p:cNvPr id="53" name="Line 1864">
                    <a:extLst>
                      <a:ext uri="{FF2B5EF4-FFF2-40B4-BE49-F238E27FC236}">
                        <a16:creationId xmlns:a16="http://schemas.microsoft.com/office/drawing/2014/main" id="{57F6589F-EEB6-4911-9E51-2931F77DA4F5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200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4" name="Line 1865">
                    <a:extLst>
                      <a:ext uri="{FF2B5EF4-FFF2-40B4-BE49-F238E27FC236}">
                        <a16:creationId xmlns:a16="http://schemas.microsoft.com/office/drawing/2014/main" id="{B872318B-0A9E-4DC1-A642-651C37EF6469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046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5" name="Line 1866">
                    <a:extLst>
                      <a:ext uri="{FF2B5EF4-FFF2-40B4-BE49-F238E27FC236}">
                        <a16:creationId xmlns:a16="http://schemas.microsoft.com/office/drawing/2014/main" id="{CABF5B6B-A225-464A-A392-2A1AD891AC14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892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6" name="Line 1867">
                    <a:extLst>
                      <a:ext uri="{FF2B5EF4-FFF2-40B4-BE49-F238E27FC236}">
                        <a16:creationId xmlns:a16="http://schemas.microsoft.com/office/drawing/2014/main" id="{7F2FE00C-7AA3-4F6F-9B5B-CA79A2025C7A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738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7" name="Line 1868">
                    <a:extLst>
                      <a:ext uri="{FF2B5EF4-FFF2-40B4-BE49-F238E27FC236}">
                        <a16:creationId xmlns:a16="http://schemas.microsoft.com/office/drawing/2014/main" id="{A309E27A-3442-475B-8A7F-A6D59A44E12C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584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8" name="Line 1869">
                    <a:extLst>
                      <a:ext uri="{FF2B5EF4-FFF2-40B4-BE49-F238E27FC236}">
                        <a16:creationId xmlns:a16="http://schemas.microsoft.com/office/drawing/2014/main" id="{3E9C6054-D186-4ED5-A81B-1E87486611E2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430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9" name="Line 1891">
                    <a:extLst>
                      <a:ext uri="{FF2B5EF4-FFF2-40B4-BE49-F238E27FC236}">
                        <a16:creationId xmlns:a16="http://schemas.microsoft.com/office/drawing/2014/main" id="{B76B175C-D046-4D8B-BEB7-9CB6F0145C74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9276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1" name="Line 1892">
                    <a:extLst>
                      <a:ext uri="{FF2B5EF4-FFF2-40B4-BE49-F238E27FC236}">
                        <a16:creationId xmlns:a16="http://schemas.microsoft.com/office/drawing/2014/main" id="{9BA509DA-784A-4DA4-9F34-621A835C4506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0122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4" name="Line 1893">
                    <a:extLst>
                      <a:ext uri="{FF2B5EF4-FFF2-40B4-BE49-F238E27FC236}">
                        <a16:creationId xmlns:a16="http://schemas.microsoft.com/office/drawing/2014/main" id="{2D9B97F1-AC77-4272-90FA-884A8BA7412E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0968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34" name="Text Box 1484">
                  <a:extLst>
                    <a:ext uri="{FF2B5EF4-FFF2-40B4-BE49-F238E27FC236}">
                      <a16:creationId xmlns:a16="http://schemas.microsoft.com/office/drawing/2014/main" id="{37357EAC-2F36-42BB-8B07-DE4B5375C0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33309" y="4882821"/>
                  <a:ext cx="1528123" cy="3917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600" dirty="0">
                      <a:solidFill>
                        <a:srgbClr val="008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Shrimp (</a:t>
                  </a:r>
                  <a:r>
                    <a:rPr lang="en-US" sz="1600" dirty="0" err="1">
                      <a:solidFill>
                        <a:srgbClr val="008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lb</a:t>
                  </a:r>
                  <a:r>
                    <a:rPr lang="en-US" sz="1600" dirty="0">
                      <a:solidFill>
                        <a:srgbClr val="008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)</a:t>
                  </a: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35" name="AutoShape 1870">
                  <a:extLst>
                    <a:ext uri="{FF2B5EF4-FFF2-40B4-BE49-F238E27FC236}">
                      <a16:creationId xmlns:a16="http://schemas.microsoft.com/office/drawing/2014/main" id="{7BB48032-375C-4522-9C64-443882AC708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822206" y="4693439"/>
                  <a:ext cx="5532706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aphicFrame>
            <p:nvGraphicFramePr>
              <p:cNvPr id="37" name="Object 36">
                <a:extLst>
                  <a:ext uri="{FF2B5EF4-FFF2-40B4-BE49-F238E27FC236}">
                    <a16:creationId xmlns:a16="http://schemas.microsoft.com/office/drawing/2014/main" id="{DA6E1041-558C-4A1A-915C-68D141568A6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48206674"/>
                  </p:ext>
                </p:extLst>
              </p:nvPr>
            </p:nvGraphicFramePr>
            <p:xfrm>
              <a:off x="3582159" y="5366222"/>
              <a:ext cx="200025" cy="5048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200149" imgH="504998" progId="Equation.DSMT4">
                      <p:embed/>
                    </p:oleObj>
                  </mc:Choice>
                  <mc:Fallback>
                    <p:oleObj name="Equation" r:id="rId4" imgW="200149" imgH="504998" progId="Equation.DSMT4">
                      <p:embed/>
                      <p:pic>
                        <p:nvPicPr>
                          <p:cNvPr id="23" name="Object 22">
                            <a:extLst>
                              <a:ext uri="{FF2B5EF4-FFF2-40B4-BE49-F238E27FC236}">
                                <a16:creationId xmlns:a16="http://schemas.microsoft.com/office/drawing/2014/main" id="{67B40590-52E7-40E9-9643-5977E4AB8C6A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582159" y="5366222"/>
                            <a:ext cx="200025" cy="50482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5E3528D-80D3-4F25-BD5C-09B0CDDF826A}"/>
                  </a:ext>
                </a:extLst>
              </p:cNvPr>
              <p:cNvSpPr txBox="1"/>
              <p:nvPr/>
            </p:nvSpPr>
            <p:spPr>
              <a:xfrm>
                <a:off x="3369973" y="4060063"/>
                <a:ext cx="6019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7.35</a:t>
                </a:r>
              </a:p>
            </p:txBody>
          </p:sp>
        </p:grpSp>
      </p:grp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72395FE9-9385-436F-8850-2D30A21DD1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200463"/>
              </p:ext>
            </p:extLst>
          </p:nvPr>
        </p:nvGraphicFramePr>
        <p:xfrm>
          <a:off x="2578081" y="5715518"/>
          <a:ext cx="203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507960" progId="Equation.DSMT4">
                  <p:embed/>
                </p:oleObj>
              </mc:Choice>
              <mc:Fallback>
                <p:oleObj name="Equation" r:id="rId6" imgW="203040" imgH="5079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F3C293B-DCF0-49FF-BAFB-D3CF78199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78081" y="5715518"/>
                        <a:ext cx="2032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18836085-4A9F-4206-8E19-A5A3839FC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912992"/>
              </p:ext>
            </p:extLst>
          </p:nvPr>
        </p:nvGraphicFramePr>
        <p:xfrm>
          <a:off x="3212059" y="5718175"/>
          <a:ext cx="190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507960" progId="Equation.DSMT4">
                  <p:embed/>
                </p:oleObj>
              </mc:Choice>
              <mc:Fallback>
                <p:oleObj name="Equation" r:id="rId8" imgW="190440" imgH="507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8299E37-4C17-463C-9FD7-1A881AC9E1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12059" y="5718175"/>
                        <a:ext cx="1905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7DAFA253-B34A-4159-9780-9156941A28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089303"/>
              </p:ext>
            </p:extLst>
          </p:nvPr>
        </p:nvGraphicFramePr>
        <p:xfrm>
          <a:off x="4480737" y="5872163"/>
          <a:ext cx="136259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203040" progId="Equation.DSMT4">
                  <p:embed/>
                </p:oleObj>
              </mc:Choice>
              <mc:Fallback>
                <p:oleObj name="Equation" r:id="rId10" imgW="13968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E1417E4-1B03-4AFE-8D2B-1C20A6C5E6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80737" y="5872163"/>
                        <a:ext cx="136259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7576BB69-A967-46FC-8A25-1EA08F0CD1C0}"/>
              </a:ext>
            </a:extLst>
          </p:cNvPr>
          <p:cNvSpPr txBox="1"/>
          <p:nvPr/>
        </p:nvSpPr>
        <p:spPr>
          <a:xfrm>
            <a:off x="2370243" y="4448223"/>
            <a:ext cx="665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2.45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3E7C1E3-8547-4207-B11E-A5B7404B484F}"/>
              </a:ext>
            </a:extLst>
          </p:cNvPr>
          <p:cNvSpPr txBox="1"/>
          <p:nvPr/>
        </p:nvSpPr>
        <p:spPr>
          <a:xfrm>
            <a:off x="2969479" y="4190241"/>
            <a:ext cx="649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4.90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4F38B26-BA93-47A6-83F3-1B3B7DD8ECC7}"/>
              </a:ext>
            </a:extLst>
          </p:cNvPr>
          <p:cNvSpPr txBox="1"/>
          <p:nvPr/>
        </p:nvSpPr>
        <p:spPr>
          <a:xfrm>
            <a:off x="4257049" y="4206228"/>
            <a:ext cx="632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9.80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B290962-6A39-4324-B989-7BFF51BD1599}"/>
              </a:ext>
            </a:extLst>
          </p:cNvPr>
          <p:cNvSpPr/>
          <p:nvPr/>
        </p:nvSpPr>
        <p:spPr>
          <a:xfrm>
            <a:off x="4087126" y="4043460"/>
            <a:ext cx="949553" cy="2220183"/>
          </a:xfrm>
          <a:prstGeom prst="ellipse">
            <a:avLst/>
          </a:prstGeom>
          <a:noFill/>
          <a:ln w="9525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17F120A-F658-4979-8ADF-3B2A918A9291}"/>
              </a:ext>
            </a:extLst>
          </p:cNvPr>
          <p:cNvSpPr txBox="1"/>
          <p:nvPr/>
        </p:nvSpPr>
        <p:spPr>
          <a:xfrm>
            <a:off x="380208" y="2192993"/>
            <a:ext cx="857686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27063" indent="-627063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(1)  Copy the fact statement above. Make a double number line.  Circle the price per pound (unit price).</a:t>
            </a:r>
            <a:endParaRPr lang="en-US" sz="22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BA8FA1-4FC0-4C7D-9B0E-F7313181F012}"/>
              </a:ext>
            </a:extLst>
          </p:cNvPr>
          <p:cNvSpPr txBox="1"/>
          <p:nvPr/>
        </p:nvSpPr>
        <p:spPr>
          <a:xfrm>
            <a:off x="5639866" y="4135907"/>
            <a:ext cx="3223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This is the </a:t>
            </a:r>
            <a:r>
              <a:rPr lang="en-US" sz="2200" u="sng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unit price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57C4094-C912-45E4-9928-51452CA5E73E}"/>
              </a:ext>
            </a:extLst>
          </p:cNvPr>
          <p:cNvGrpSpPr/>
          <p:nvPr/>
        </p:nvGrpSpPr>
        <p:grpSpPr>
          <a:xfrm>
            <a:off x="307975" y="3108376"/>
            <a:ext cx="8576869" cy="842838"/>
            <a:chOff x="307975" y="3009900"/>
            <a:chExt cx="8576869" cy="84283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E8CB830-FF24-45A6-BD7C-A2EB81F74011}"/>
                </a:ext>
              </a:extLst>
            </p:cNvPr>
            <p:cNvSpPr txBox="1"/>
            <p:nvPr/>
          </p:nvSpPr>
          <p:spPr>
            <a:xfrm>
              <a:off x="307975" y="3057649"/>
              <a:ext cx="8576869" cy="79508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627063" indent="-627063" algn="ctr">
                <a:spcAft>
                  <a:spcPts val="200"/>
                </a:spcAft>
              </a:pP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What’s a reasonable location for the   ? </a:t>
              </a:r>
            </a:p>
            <a:p>
              <a:pPr marL="627063" indent="-627063" algn="ctr"/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value goes on the other number line, opposite it?</a:t>
              </a:r>
              <a:endParaRPr lang="en-US" sz="2200" i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31589A5-089C-40C7-8D55-A02A157EC66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29360362"/>
                </p:ext>
              </p:extLst>
            </p:nvPr>
          </p:nvGraphicFramePr>
          <p:xfrm>
            <a:off x="6972300" y="3009900"/>
            <a:ext cx="2159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15640" imgH="571320" progId="Equation.DSMT4">
                    <p:embed/>
                  </p:oleObj>
                </mc:Choice>
                <mc:Fallback>
                  <p:oleObj name="Equation" r:id="rId12" imgW="215640" imgH="5713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972300" y="3009900"/>
                          <a:ext cx="2159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CD6D4585-0638-F346-B754-04B99AA223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43947" y="1185251"/>
            <a:ext cx="842853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05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9" grpId="0" animBg="1"/>
      <p:bldP spid="41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DOUBLE NUMBER LINE</a:t>
            </a:r>
          </a:p>
        </p:txBody>
      </p:sp>
      <p:sp>
        <p:nvSpPr>
          <p:cNvPr id="4098" name="AutoShape 2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 Box 28">
            <a:extLst>
              <a:ext uri="{FF2B5EF4-FFF2-40B4-BE49-F238E27FC236}">
                <a16:creationId xmlns:a16="http://schemas.microsoft.com/office/drawing/2014/main" id="{C94854A4-1601-4C78-8C9A-347503D09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7249" y="1469005"/>
            <a:ext cx="522176" cy="2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E73A306-B628-4E4A-8AFF-F89AB3E16569}"/>
              </a:ext>
            </a:extLst>
          </p:cNvPr>
          <p:cNvGrpSpPr/>
          <p:nvPr/>
        </p:nvGrpSpPr>
        <p:grpSpPr>
          <a:xfrm>
            <a:off x="5072583" y="2777285"/>
            <a:ext cx="1550987" cy="522287"/>
            <a:chOff x="5072583" y="2777285"/>
            <a:chExt cx="1550987" cy="522287"/>
          </a:xfrm>
        </p:grpSpPr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4DC22099-C4FF-44CD-BB51-789FAAA0C47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6896827"/>
                </p:ext>
              </p:extLst>
            </p:nvPr>
          </p:nvGraphicFramePr>
          <p:xfrm>
            <a:off x="5072583" y="2791572"/>
            <a:ext cx="3175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17160" imgH="507960" progId="Equation.DSMT4">
                    <p:embed/>
                  </p:oleObj>
                </mc:Choice>
                <mc:Fallback>
                  <p:oleObj name="Equation" r:id="rId2" imgW="31716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072583" y="2791572"/>
                          <a:ext cx="3175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3839CD5-7D7D-4D4A-96CA-337A8C36581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6040605"/>
                </p:ext>
              </p:extLst>
            </p:nvPr>
          </p:nvGraphicFramePr>
          <p:xfrm>
            <a:off x="5675080" y="2777285"/>
            <a:ext cx="3048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04560" imgH="507960" progId="Equation.DSMT4">
                    <p:embed/>
                  </p:oleObj>
                </mc:Choice>
                <mc:Fallback>
                  <p:oleObj name="Equation" r:id="rId4" imgW="30456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675080" y="2777285"/>
                          <a:ext cx="3048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922A63A5-90AB-4221-84B7-05666D82D6F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08174176"/>
                </p:ext>
              </p:extLst>
            </p:nvPr>
          </p:nvGraphicFramePr>
          <p:xfrm>
            <a:off x="6306070" y="2788397"/>
            <a:ext cx="3175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17160" imgH="507960" progId="Equation.DSMT4">
                    <p:embed/>
                  </p:oleObj>
                </mc:Choice>
                <mc:Fallback>
                  <p:oleObj name="Equation" r:id="rId6" imgW="31716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306070" y="2788397"/>
                          <a:ext cx="3175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45562D6-0992-4C41-B1E6-4EECCB277FEA}"/>
              </a:ext>
            </a:extLst>
          </p:cNvPr>
          <p:cNvGrpSpPr/>
          <p:nvPr/>
        </p:nvGrpSpPr>
        <p:grpSpPr>
          <a:xfrm>
            <a:off x="4884432" y="1224168"/>
            <a:ext cx="1988535" cy="685608"/>
            <a:chOff x="4884432" y="1224168"/>
            <a:chExt cx="1988535" cy="685608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7FCFE92-4FBD-4F71-9C40-EEF25C1AF030}"/>
                </a:ext>
              </a:extLst>
            </p:cNvPr>
            <p:cNvSpPr txBox="1"/>
            <p:nvPr/>
          </p:nvSpPr>
          <p:spPr>
            <a:xfrm>
              <a:off x="4884432" y="1527288"/>
              <a:ext cx="748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12.25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A9E14BC-7416-45FB-81B5-7BCEE8ED2155}"/>
                </a:ext>
              </a:extLst>
            </p:cNvPr>
            <p:cNvSpPr txBox="1"/>
            <p:nvPr/>
          </p:nvSpPr>
          <p:spPr>
            <a:xfrm>
              <a:off x="5504419" y="1224168"/>
              <a:ext cx="801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14.70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377BAC2-4676-4505-9EBF-A12602B13600}"/>
                </a:ext>
              </a:extLst>
            </p:cNvPr>
            <p:cNvSpPr txBox="1"/>
            <p:nvPr/>
          </p:nvSpPr>
          <p:spPr>
            <a:xfrm>
              <a:off x="6124913" y="1540444"/>
              <a:ext cx="748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17.15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4A91FCD-4A0B-44F8-AF24-AC3D393FBAD0}"/>
              </a:ext>
            </a:extLst>
          </p:cNvPr>
          <p:cNvGrpSpPr/>
          <p:nvPr/>
        </p:nvGrpSpPr>
        <p:grpSpPr>
          <a:xfrm>
            <a:off x="6763503" y="1251525"/>
            <a:ext cx="748054" cy="1902689"/>
            <a:chOff x="6763503" y="1251525"/>
            <a:chExt cx="748054" cy="1902689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785D531-129F-4661-A00E-19539DD277A6}"/>
                </a:ext>
              </a:extLst>
            </p:cNvPr>
            <p:cNvSpPr txBox="1"/>
            <p:nvPr/>
          </p:nvSpPr>
          <p:spPr>
            <a:xfrm>
              <a:off x="6763503" y="1251525"/>
              <a:ext cx="748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19.60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288E03A-5D60-4799-A143-4E7C13C28102}"/>
                </a:ext>
              </a:extLst>
            </p:cNvPr>
            <p:cNvSpPr txBox="1"/>
            <p:nvPr/>
          </p:nvSpPr>
          <p:spPr>
            <a:xfrm>
              <a:off x="6949760" y="2784882"/>
              <a:ext cx="3659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2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B39D5689-104F-482F-8B85-72ABF1CD0A7E}"/>
              </a:ext>
            </a:extLst>
          </p:cNvPr>
          <p:cNvSpPr txBox="1"/>
          <p:nvPr/>
        </p:nvSpPr>
        <p:spPr>
          <a:xfrm>
            <a:off x="5404835" y="4091036"/>
            <a:ext cx="32977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8975" indent="-688975"/>
            <a:r>
              <a:rPr lang="en-US" sz="2200" dirty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b.	1.5 </a:t>
            </a:r>
            <a:r>
              <a:rPr lang="en-US" sz="2200" dirty="0" err="1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lb</a:t>
            </a:r>
            <a:r>
              <a:rPr lang="en-US" sz="2200" dirty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of shrimp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5DA7081-BB78-4768-869E-10C8D064B485}"/>
              </a:ext>
            </a:extLst>
          </p:cNvPr>
          <p:cNvGrpSpPr/>
          <p:nvPr/>
        </p:nvGrpSpPr>
        <p:grpSpPr>
          <a:xfrm>
            <a:off x="512352" y="3581005"/>
            <a:ext cx="7604370" cy="907879"/>
            <a:chOff x="509176" y="3603020"/>
            <a:chExt cx="7604370" cy="90787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BFF70E4-AA08-45DE-AB32-07720D3BAAB8}"/>
                </a:ext>
              </a:extLst>
            </p:cNvPr>
            <p:cNvSpPr txBox="1"/>
            <p:nvPr/>
          </p:nvSpPr>
          <p:spPr>
            <a:xfrm>
              <a:off x="1072591" y="4080012"/>
              <a:ext cx="367710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88975" indent="-688975"/>
              <a:r>
                <a:rPr lang="en-US" sz="2200" dirty="0">
                  <a:solidFill>
                    <a:srgbClr val="008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a.	2 pounds of shrimp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57F1BFB-E746-4865-993C-B1EE5F53C442}"/>
                </a:ext>
              </a:extLst>
            </p:cNvPr>
            <p:cNvSpPr txBox="1"/>
            <p:nvPr/>
          </p:nvSpPr>
          <p:spPr>
            <a:xfrm>
              <a:off x="509176" y="3603020"/>
              <a:ext cx="760437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(2) Use the double number line to find the cost for…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68706A36-6E6C-4BD9-970B-161C24233564}"/>
              </a:ext>
            </a:extLst>
          </p:cNvPr>
          <p:cNvSpPr txBox="1"/>
          <p:nvPr/>
        </p:nvSpPr>
        <p:spPr>
          <a:xfrm>
            <a:off x="5504419" y="5526502"/>
            <a:ext cx="2007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8975" indent="-688975"/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b.	$17.15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E6B4236-C415-4004-AB25-423E416E7FCE}"/>
              </a:ext>
            </a:extLst>
          </p:cNvPr>
          <p:cNvGrpSpPr/>
          <p:nvPr/>
        </p:nvGrpSpPr>
        <p:grpSpPr>
          <a:xfrm>
            <a:off x="475472" y="4757061"/>
            <a:ext cx="8114475" cy="1221503"/>
            <a:chOff x="475472" y="4550075"/>
            <a:chExt cx="8114475" cy="1221503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30D29EC-5F1B-4D2A-BC52-45FC70AE4BE5}"/>
                </a:ext>
              </a:extLst>
            </p:cNvPr>
            <p:cNvSpPr txBox="1"/>
            <p:nvPr/>
          </p:nvSpPr>
          <p:spPr>
            <a:xfrm>
              <a:off x="1044884" y="5340691"/>
              <a:ext cx="180780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88975" indent="-688975"/>
              <a:r>
                <a:rPr lang="en-US" sz="22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a.	$2.45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0E65745-1B44-4064-9EDC-8E44A64E87F3}"/>
                </a:ext>
              </a:extLst>
            </p:cNvPr>
            <p:cNvSpPr txBox="1"/>
            <p:nvPr/>
          </p:nvSpPr>
          <p:spPr>
            <a:xfrm>
              <a:off x="475472" y="4550075"/>
              <a:ext cx="811447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5938" indent="-515938"/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(3) Use the double number line to find the amount of shrimp you can purchase for…</a:t>
              </a:r>
              <a:endParaRPr lang="en-US" sz="22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C2AD4AF-C434-44B2-94CD-9C92DF3F3086}"/>
              </a:ext>
            </a:extLst>
          </p:cNvPr>
          <p:cNvGrpSpPr/>
          <p:nvPr/>
        </p:nvGrpSpPr>
        <p:grpSpPr>
          <a:xfrm>
            <a:off x="742161" y="1212838"/>
            <a:ext cx="6921603" cy="2053894"/>
            <a:chOff x="742161" y="1212838"/>
            <a:chExt cx="6921603" cy="205389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D620375-946C-42B4-9BBF-C62563EE492F}"/>
                </a:ext>
              </a:extLst>
            </p:cNvPr>
            <p:cNvGrpSpPr/>
            <p:nvPr/>
          </p:nvGrpSpPr>
          <p:grpSpPr>
            <a:xfrm>
              <a:off x="742161" y="1839364"/>
              <a:ext cx="6921603" cy="891859"/>
              <a:chOff x="742161" y="1839364"/>
              <a:chExt cx="6921603" cy="891859"/>
            </a:xfrm>
          </p:grpSpPr>
          <p:sp>
            <p:nvSpPr>
              <p:cNvPr id="7" name="Text Box 1483">
                <a:extLst>
                  <a:ext uri="{FF2B5EF4-FFF2-40B4-BE49-F238E27FC236}">
                    <a16:creationId xmlns:a16="http://schemas.microsoft.com/office/drawing/2014/main" id="{774BD529-71F2-49C8-9AFB-362B5A13D6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8576" y="1839364"/>
                <a:ext cx="1486869" cy="40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solidFill>
                      <a:srgbClr val="FF0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Cost ($)</a:t>
                </a:r>
              </a:p>
            </p:txBody>
          </p:sp>
          <p:cxnSp>
            <p:nvCxnSpPr>
              <p:cNvPr id="9" name="AutoShape 1870">
                <a:extLst>
                  <a:ext uri="{FF2B5EF4-FFF2-40B4-BE49-F238E27FC236}">
                    <a16:creationId xmlns:a16="http://schemas.microsoft.com/office/drawing/2014/main" id="{063388BD-45DC-465F-BBF7-B6FE7CA53DE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1058" y="2428102"/>
                <a:ext cx="5532706" cy="0"/>
              </a:xfrm>
              <a:prstGeom prst="straightConnector1">
                <a:avLst/>
              </a:prstGeom>
              <a:noFill/>
              <a:ln w="19050">
                <a:solidFill>
                  <a:srgbClr val="008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34C40619-A04C-43F6-A7ED-C64843C109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1058" y="1856417"/>
                <a:ext cx="4959909" cy="874806"/>
                <a:chOff x="4200" y="9493"/>
                <a:chExt cx="6768" cy="576"/>
              </a:xfrm>
            </p:grpSpPr>
            <p:cxnSp>
              <p:nvCxnSpPr>
                <p:cNvPr id="11" name="Line 1864">
                  <a:extLst>
                    <a:ext uri="{FF2B5EF4-FFF2-40B4-BE49-F238E27FC236}">
                      <a16:creationId xmlns:a16="http://schemas.microsoft.com/office/drawing/2014/main" id="{875219F3-9D17-4573-A79D-53DA6D58660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200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Line 1865">
                  <a:extLst>
                    <a:ext uri="{FF2B5EF4-FFF2-40B4-BE49-F238E27FC236}">
                      <a16:creationId xmlns:a16="http://schemas.microsoft.com/office/drawing/2014/main" id="{A4E84B5E-2367-4F3B-8CA8-55CCF6BFC8B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046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Line 1866">
                  <a:extLst>
                    <a:ext uri="{FF2B5EF4-FFF2-40B4-BE49-F238E27FC236}">
                      <a16:creationId xmlns:a16="http://schemas.microsoft.com/office/drawing/2014/main" id="{4B353C19-18A8-4B93-82F5-48D41F82B41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892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Line 1867">
                  <a:extLst>
                    <a:ext uri="{FF2B5EF4-FFF2-40B4-BE49-F238E27FC236}">
                      <a16:creationId xmlns:a16="http://schemas.microsoft.com/office/drawing/2014/main" id="{F9C05296-B0BC-47BC-8B77-95AC3C6464A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6738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Line 1868">
                  <a:extLst>
                    <a:ext uri="{FF2B5EF4-FFF2-40B4-BE49-F238E27FC236}">
                      <a16:creationId xmlns:a16="http://schemas.microsoft.com/office/drawing/2014/main" id="{F61792C6-6738-4D9A-BDA8-CFE2AA92A9D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7584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Line 1869">
                  <a:extLst>
                    <a:ext uri="{FF2B5EF4-FFF2-40B4-BE49-F238E27FC236}">
                      <a16:creationId xmlns:a16="http://schemas.microsoft.com/office/drawing/2014/main" id="{5C83219C-AC70-4D77-BBFB-244ED244F72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8430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Line 1891">
                  <a:extLst>
                    <a:ext uri="{FF2B5EF4-FFF2-40B4-BE49-F238E27FC236}">
                      <a16:creationId xmlns:a16="http://schemas.microsoft.com/office/drawing/2014/main" id="{F561C1F0-AAE3-4F69-8097-180F0FD7FBB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9276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Line 1892">
                  <a:extLst>
                    <a:ext uri="{FF2B5EF4-FFF2-40B4-BE49-F238E27FC236}">
                      <a16:creationId xmlns:a16="http://schemas.microsoft.com/office/drawing/2014/main" id="{71C4E3E5-8894-4DF7-9B09-2DBE5388944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122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Line 1893">
                  <a:extLst>
                    <a:ext uri="{FF2B5EF4-FFF2-40B4-BE49-F238E27FC236}">
                      <a16:creationId xmlns:a16="http://schemas.microsoft.com/office/drawing/2014/main" id="{CB465195-0704-4EA9-8359-E9EAE077BB6D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968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20" name="Text Box 1484">
                <a:extLst>
                  <a:ext uri="{FF2B5EF4-FFF2-40B4-BE49-F238E27FC236}">
                    <a16:creationId xmlns:a16="http://schemas.microsoft.com/office/drawing/2014/main" id="{7777951A-7D79-41F0-8E83-7F6F923742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2161" y="2248939"/>
                <a:ext cx="1528123" cy="3917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solidFill>
                      <a:srgbClr val="008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Shrimp (</a:t>
                </a:r>
                <a:r>
                  <a:rPr lang="en-US" sz="1600" dirty="0" err="1">
                    <a:solidFill>
                      <a:srgbClr val="008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lb</a:t>
                </a:r>
                <a:r>
                  <a:rPr lang="en-US" sz="1600" dirty="0">
                    <a:solidFill>
                      <a:srgbClr val="008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1" name="AutoShape 1870">
                <a:extLst>
                  <a:ext uri="{FF2B5EF4-FFF2-40B4-BE49-F238E27FC236}">
                    <a16:creationId xmlns:a16="http://schemas.microsoft.com/office/drawing/2014/main" id="{C7D8A56E-5ECF-4466-90B1-62C5873FEBD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1058" y="2059557"/>
                <a:ext cx="5532706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4DDD2D0-29A7-43B1-849F-0BC4F2283360}"/>
                </a:ext>
              </a:extLst>
            </p:cNvPr>
            <p:cNvSpPr txBox="1"/>
            <p:nvPr/>
          </p:nvSpPr>
          <p:spPr>
            <a:xfrm>
              <a:off x="1855989" y="1458376"/>
              <a:ext cx="55026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  0</a:t>
              </a:r>
            </a:p>
            <a:p>
              <a:endParaRPr lang="en-US" dirty="0">
                <a:solidFill>
                  <a:srgbClr val="FF0000"/>
                </a:solidFill>
              </a:endParaRP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 </a:t>
              </a:r>
              <a:r>
                <a:rPr lang="en-US" dirty="0">
                  <a:solidFill>
                    <a:srgbClr val="008000"/>
                  </a:solidFill>
                </a:rPr>
                <a:t> 0</a:t>
              </a:r>
            </a:p>
          </p:txBody>
        </p:sp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id="{67B40590-52E7-40E9-9643-5977E4AB8C6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5267610"/>
                </p:ext>
              </p:extLst>
            </p:nvPr>
          </p:nvGraphicFramePr>
          <p:xfrm>
            <a:off x="3891011" y="2761907"/>
            <a:ext cx="200025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00149" imgH="504998" progId="Equation.DSMT4">
                    <p:embed/>
                  </p:oleObj>
                </mc:Choice>
                <mc:Fallback>
                  <p:oleObj name="Equation" r:id="rId8" imgW="200149" imgH="504998" progId="Equation.DSMT4">
                    <p:embed/>
                    <p:pic>
                      <p:nvPicPr>
                        <p:cNvPr id="4105" name="Object 4104">
                          <a:extLst>
                            <a:ext uri="{FF2B5EF4-FFF2-40B4-BE49-F238E27FC236}">
                              <a16:creationId xmlns:a16="http://schemas.microsoft.com/office/drawing/2014/main" id="{AFEC7A57-6606-4F29-BD96-3D7E6F3279A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891011" y="2761907"/>
                          <a:ext cx="200025" cy="5048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4E16778-2FF3-43E0-81F9-E8E37FDCDFE6}"/>
                </a:ext>
              </a:extLst>
            </p:cNvPr>
            <p:cNvSpPr txBox="1"/>
            <p:nvPr/>
          </p:nvSpPr>
          <p:spPr>
            <a:xfrm>
              <a:off x="3678825" y="1455748"/>
              <a:ext cx="635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7.35</a:t>
              </a:r>
            </a:p>
          </p:txBody>
        </p:sp>
        <p:graphicFrame>
          <p:nvGraphicFramePr>
            <p:cNvPr id="25" name="Object 24">
              <a:extLst>
                <a:ext uri="{FF2B5EF4-FFF2-40B4-BE49-F238E27FC236}">
                  <a16:creationId xmlns:a16="http://schemas.microsoft.com/office/drawing/2014/main" id="{8F3C293B-DCF0-49FF-BAFB-D3CF7819909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7575327"/>
                </p:ext>
              </p:extLst>
            </p:nvPr>
          </p:nvGraphicFramePr>
          <p:xfrm>
            <a:off x="2649492" y="2738115"/>
            <a:ext cx="2032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03040" imgH="507960" progId="Equation.DSMT4">
                    <p:embed/>
                  </p:oleObj>
                </mc:Choice>
                <mc:Fallback>
                  <p:oleObj name="Equation" r:id="rId10" imgW="203040" imgH="507960" progId="Equation.DSMT4">
                    <p:embed/>
                    <p:pic>
                      <p:nvPicPr>
                        <p:cNvPr id="4106" name="Object 4105">
                          <a:extLst>
                            <a:ext uri="{FF2B5EF4-FFF2-40B4-BE49-F238E27FC236}">
                              <a16:creationId xmlns:a16="http://schemas.microsoft.com/office/drawing/2014/main" id="{248700EF-9B5F-485C-BC45-BEBFEA47215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2649492" y="2738115"/>
                          <a:ext cx="2032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A8299E37-4C17-463C-9FD7-1A881AC9E1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80313352"/>
                </p:ext>
              </p:extLst>
            </p:nvPr>
          </p:nvGraphicFramePr>
          <p:xfrm>
            <a:off x="3283470" y="2740772"/>
            <a:ext cx="1905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90440" imgH="507960" progId="Equation.DSMT4">
                    <p:embed/>
                  </p:oleObj>
                </mc:Choice>
                <mc:Fallback>
                  <p:oleObj name="Equation" r:id="rId12" imgW="19044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283470" y="2740772"/>
                          <a:ext cx="1905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B157900-C7EE-4E28-BD5B-15ACE3ECE3EC}"/>
                </a:ext>
              </a:extLst>
            </p:cNvPr>
            <p:cNvSpPr txBox="1"/>
            <p:nvPr/>
          </p:nvSpPr>
          <p:spPr>
            <a:xfrm>
              <a:off x="2432420" y="1470820"/>
              <a:ext cx="6741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2.45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BAD295B-2330-4913-9DC4-CA6FD5B3F348}"/>
                </a:ext>
              </a:extLst>
            </p:cNvPr>
            <p:cNvSpPr txBox="1"/>
            <p:nvPr/>
          </p:nvSpPr>
          <p:spPr>
            <a:xfrm>
              <a:off x="3068599" y="1212838"/>
              <a:ext cx="6357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4.90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56319E1-0998-4245-997B-B2225B2A1045}"/>
                </a:ext>
              </a:extLst>
            </p:cNvPr>
            <p:cNvSpPr txBox="1"/>
            <p:nvPr/>
          </p:nvSpPr>
          <p:spPr>
            <a:xfrm>
              <a:off x="4300752" y="1228825"/>
              <a:ext cx="635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9.80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BE32BE2-0D1B-4F68-9456-09D68E53AC3D}"/>
                </a:ext>
              </a:extLst>
            </p:cNvPr>
            <p:cNvSpPr txBox="1"/>
            <p:nvPr/>
          </p:nvSpPr>
          <p:spPr>
            <a:xfrm>
              <a:off x="4457661" y="2839278"/>
              <a:ext cx="3659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1</a:t>
              </a:r>
            </a:p>
          </p:txBody>
        </p:sp>
      </p:grpSp>
      <p:pic>
        <p:nvPicPr>
          <p:cNvPr id="53" name="Picture 52">
            <a:extLst>
              <a:ext uri="{FF2B5EF4-FFF2-40B4-BE49-F238E27FC236}">
                <a16:creationId xmlns:a16="http://schemas.microsoft.com/office/drawing/2014/main" id="{864F89A8-FC45-5748-8A1E-EE6196B3F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47094" y="2672862"/>
            <a:ext cx="842853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14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TABLE</a:t>
            </a:r>
          </a:p>
        </p:txBody>
      </p:sp>
      <p:sp>
        <p:nvSpPr>
          <p:cNvPr id="4098" name="AutoShape 2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FF70E4-AA08-45DE-AB32-07720D3BAAB8}"/>
              </a:ext>
            </a:extLst>
          </p:cNvPr>
          <p:cNvSpPr txBox="1"/>
          <p:nvPr/>
        </p:nvSpPr>
        <p:spPr>
          <a:xfrm>
            <a:off x="382125" y="1305294"/>
            <a:ext cx="4289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(4) Complete the first two columns of the table. 	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8A71FA46-6FE7-4FD4-BB82-350E0B5CB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812244"/>
              </p:ext>
            </p:extLst>
          </p:nvPr>
        </p:nvGraphicFramePr>
        <p:xfrm>
          <a:off x="4572000" y="1325609"/>
          <a:ext cx="2697655" cy="270662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965470221"/>
                    </a:ext>
                  </a:extLst>
                </a:gridCol>
                <a:gridCol w="1326055">
                  <a:extLst>
                    <a:ext uri="{9D8B030D-6E8A-4147-A177-3AD203B41FA5}">
                      <a16:colId xmlns:a16="http://schemas.microsoft.com/office/drawing/2014/main" val="80752924"/>
                    </a:ext>
                  </a:extLst>
                </a:gridCol>
              </a:tblGrid>
              <a:tr h="60322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lbs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shrimp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Cost in $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(y)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1671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34717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35038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088655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04236"/>
                  </a:ext>
                </a:extLst>
              </a:tr>
            </a:tbl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7EC69B41-9E22-424A-AE32-7227399DA9D2}"/>
              </a:ext>
            </a:extLst>
          </p:cNvPr>
          <p:cNvSpPr txBox="1"/>
          <p:nvPr/>
        </p:nvSpPr>
        <p:spPr>
          <a:xfrm>
            <a:off x="382125" y="2500474"/>
            <a:ext cx="41726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(5) Explain  what (0, 0) means in the context of the problem.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BD93878-A3C7-4EAF-A1FD-18280E556996}"/>
              </a:ext>
            </a:extLst>
          </p:cNvPr>
          <p:cNvSpPr txBox="1"/>
          <p:nvPr/>
        </p:nvSpPr>
        <p:spPr>
          <a:xfrm>
            <a:off x="382125" y="4230287"/>
            <a:ext cx="800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(6) Explain what (1, 9.8) means in the context of the problem.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0418DD8-1FA5-42B9-B5BE-6A16EDB31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55728"/>
              </p:ext>
            </p:extLst>
          </p:nvPr>
        </p:nvGraphicFramePr>
        <p:xfrm>
          <a:off x="7269655" y="1336119"/>
          <a:ext cx="1169679" cy="270028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169679">
                  <a:extLst>
                    <a:ext uri="{9D8B030D-6E8A-4147-A177-3AD203B41FA5}">
                      <a16:colId xmlns:a16="http://schemas.microsoft.com/office/drawing/2014/main" val="80752924"/>
                    </a:ext>
                  </a:extLst>
                </a:gridCol>
              </a:tblGrid>
              <a:tr h="90806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Unit price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1671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34717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35038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088655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638112"/>
                  </a:ext>
                </a:extLst>
              </a:tr>
            </a:tbl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FE85442-21D0-4D5D-A2D5-AB7DDDDB27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487903"/>
              </p:ext>
            </p:extLst>
          </p:nvPr>
        </p:nvGraphicFramePr>
        <p:xfrm>
          <a:off x="7711646" y="1546564"/>
          <a:ext cx="285695" cy="657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291960" progId="Equation.DSMT4">
                  <p:embed/>
                </p:oleObj>
              </mc:Choice>
              <mc:Fallback>
                <p:oleObj name="Equation" r:id="rId2" imgW="1267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11646" y="1546564"/>
                        <a:ext cx="285695" cy="657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A1AEBF1F-BA02-4532-8E05-A78BADC14C04}"/>
              </a:ext>
            </a:extLst>
          </p:cNvPr>
          <p:cNvSpPr txBox="1"/>
          <p:nvPr/>
        </p:nvSpPr>
        <p:spPr>
          <a:xfrm>
            <a:off x="382125" y="5241991"/>
            <a:ext cx="800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(7) Find the unit prices by division. Record them in the third column.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E12D70-B09C-4713-9F26-6482A7A15B5B}"/>
              </a:ext>
            </a:extLst>
          </p:cNvPr>
          <p:cNvSpPr txBox="1"/>
          <p:nvPr/>
        </p:nvSpPr>
        <p:spPr>
          <a:xfrm>
            <a:off x="6388598" y="2275641"/>
            <a:ext cx="429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E4F98D-23EB-483D-89E3-DAACCA346E1D}"/>
              </a:ext>
            </a:extLst>
          </p:cNvPr>
          <p:cNvSpPr txBox="1"/>
          <p:nvPr/>
        </p:nvSpPr>
        <p:spPr>
          <a:xfrm>
            <a:off x="6159632" y="3166257"/>
            <a:ext cx="887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9.80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84A0F6A-CE21-4D70-ABBE-9E757939B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436070"/>
              </p:ext>
            </p:extLst>
          </p:nvPr>
        </p:nvGraphicFramePr>
        <p:xfrm>
          <a:off x="5143500" y="2640013"/>
          <a:ext cx="271463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291960" progId="Equation.DSMT4">
                  <p:embed/>
                </p:oleObj>
              </mc:Choice>
              <mc:Fallback>
                <p:oleObj name="Equation" r:id="rId4" imgW="1267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43500" y="2640013"/>
                        <a:ext cx="271463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4EB60368-5D84-4640-B1BB-307D8B18EEF9}"/>
              </a:ext>
            </a:extLst>
          </p:cNvPr>
          <p:cNvGrpSpPr/>
          <p:nvPr/>
        </p:nvGrpSpPr>
        <p:grpSpPr>
          <a:xfrm>
            <a:off x="5223282" y="3595776"/>
            <a:ext cx="1395961" cy="427993"/>
            <a:chOff x="5223282" y="3606286"/>
            <a:chExt cx="1395961" cy="427993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D230644-57A2-4172-ABD2-B55165BA3CF7}"/>
                </a:ext>
              </a:extLst>
            </p:cNvPr>
            <p:cNvGrpSpPr/>
            <p:nvPr/>
          </p:nvGrpSpPr>
          <p:grpSpPr>
            <a:xfrm>
              <a:off x="6546091" y="3606286"/>
              <a:ext cx="73152" cy="427993"/>
              <a:chOff x="-3049322" y="-404509"/>
              <a:chExt cx="105764" cy="618796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885AF2AC-6597-4CA8-802F-144F34304F63}"/>
                  </a:ext>
                </a:extLst>
              </p:cNvPr>
              <p:cNvSpPr/>
              <p:nvPr/>
            </p:nvSpPr>
            <p:spPr>
              <a:xfrm flipV="1">
                <a:off x="-3049322" y="-404509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400424FF-0368-4CAC-AD90-CAB4E6BAF27D}"/>
                  </a:ext>
                </a:extLst>
              </p:cNvPr>
              <p:cNvSpPr/>
              <p:nvPr/>
            </p:nvSpPr>
            <p:spPr>
              <a:xfrm flipV="1">
                <a:off x="-3049322" y="-147994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D7EDD3F0-0337-444C-8C14-75B2F5B7BDFA}"/>
                  </a:ext>
                </a:extLst>
              </p:cNvPr>
              <p:cNvSpPr/>
              <p:nvPr/>
            </p:nvSpPr>
            <p:spPr>
              <a:xfrm flipV="1">
                <a:off x="-3049322" y="108523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4B8164E-47E8-44A1-98AA-2648B6BAF076}"/>
                </a:ext>
              </a:extLst>
            </p:cNvPr>
            <p:cNvGrpSpPr/>
            <p:nvPr/>
          </p:nvGrpSpPr>
          <p:grpSpPr>
            <a:xfrm>
              <a:off x="5223282" y="3606286"/>
              <a:ext cx="73152" cy="427993"/>
              <a:chOff x="-3049322" y="-404509"/>
              <a:chExt cx="105764" cy="618796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F794B9E-C027-4F27-8654-EE8DC1BCA645}"/>
                  </a:ext>
                </a:extLst>
              </p:cNvPr>
              <p:cNvSpPr/>
              <p:nvPr/>
            </p:nvSpPr>
            <p:spPr>
              <a:xfrm flipV="1">
                <a:off x="-3049322" y="-404509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4EA5E822-6C30-4D6C-98DC-2A84E155AB57}"/>
                  </a:ext>
                </a:extLst>
              </p:cNvPr>
              <p:cNvSpPr/>
              <p:nvPr/>
            </p:nvSpPr>
            <p:spPr>
              <a:xfrm flipV="1">
                <a:off x="-3049322" y="-147994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18DE3D7D-0333-4838-9921-8DD4302E24DC}"/>
                  </a:ext>
                </a:extLst>
              </p:cNvPr>
              <p:cNvSpPr/>
              <p:nvPr/>
            </p:nvSpPr>
            <p:spPr>
              <a:xfrm flipV="1">
                <a:off x="-3049322" y="108523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514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27" grpId="0"/>
      <p:bldP spid="3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75" y="298849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RULE</a:t>
            </a:r>
          </a:p>
        </p:txBody>
      </p:sp>
      <p:sp>
        <p:nvSpPr>
          <p:cNvPr id="4098" name="AutoShape 2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D963710-7955-46A7-AAFE-C29D3A8B2C6D}"/>
              </a:ext>
            </a:extLst>
          </p:cNvPr>
          <p:cNvGrpSpPr/>
          <p:nvPr/>
        </p:nvGrpSpPr>
        <p:grpSpPr>
          <a:xfrm>
            <a:off x="379931" y="1123160"/>
            <a:ext cx="5172323" cy="1935018"/>
            <a:chOff x="388563" y="1123160"/>
            <a:chExt cx="5172323" cy="193501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1EEC3E9-177F-46CE-9B8E-24892DCAD93A}"/>
                </a:ext>
              </a:extLst>
            </p:cNvPr>
            <p:cNvSpPr txBox="1"/>
            <p:nvPr/>
          </p:nvSpPr>
          <p:spPr>
            <a:xfrm>
              <a:off x="388563" y="1123160"/>
              <a:ext cx="517232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3088" indent="-573088"/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(8) Find an input-output rule for the total cost (</a:t>
              </a: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</a:t>
              </a:r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 in terms of the number of pounds (</a:t>
              </a: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).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7F47E66-2C0C-46D3-9C53-CC69A3A20825}"/>
                </a:ext>
              </a:extLst>
            </p:cNvPr>
            <p:cNvSpPr/>
            <p:nvPr/>
          </p:nvSpPr>
          <p:spPr>
            <a:xfrm>
              <a:off x="1797975" y="2627291"/>
              <a:ext cx="176522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i="1" dirty="0">
                  <a:latin typeface="Verdana" panose="020B0604030504040204" pitchFamily="34" charset="0"/>
                  <a:ea typeface="Verdana" panose="020B0604030504040204" pitchFamily="34" charset="0"/>
                </a:rPr>
                <a:t>y</a:t>
              </a: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 = ____</a:t>
              </a:r>
              <a:r>
                <a:rPr lang="en-US" sz="2200" i="1" dirty="0"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n-US" sz="2200" dirty="0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C774C604-F314-44B5-A20D-82BB6EC6842C}"/>
              </a:ext>
            </a:extLst>
          </p:cNvPr>
          <p:cNvSpPr/>
          <p:nvPr/>
        </p:nvSpPr>
        <p:spPr>
          <a:xfrm>
            <a:off x="2495236" y="2590221"/>
            <a:ext cx="922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9.8 </a:t>
            </a:r>
            <a:endParaRPr lang="en-US" sz="2200" dirty="0">
              <a:solidFill>
                <a:srgbClr val="FF0000"/>
              </a:solidFill>
            </a:endParaRP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C8D34974-9744-47D9-AB32-A9144650F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460895"/>
              </p:ext>
            </p:extLst>
          </p:nvPr>
        </p:nvGraphicFramePr>
        <p:xfrm>
          <a:off x="5726265" y="1478009"/>
          <a:ext cx="2697655" cy="405079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965470221"/>
                    </a:ext>
                  </a:extLst>
                </a:gridCol>
                <a:gridCol w="1326055">
                  <a:extLst>
                    <a:ext uri="{9D8B030D-6E8A-4147-A177-3AD203B41FA5}">
                      <a16:colId xmlns:a16="http://schemas.microsoft.com/office/drawing/2014/main" val="80752924"/>
                    </a:ext>
                  </a:extLst>
                </a:gridCol>
              </a:tblGrid>
              <a:tr h="60322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lbs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shrimp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Cost in $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(y)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1671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34717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9.80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35038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088655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29.40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0423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39.20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868367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49.00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87984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335423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8DDBB1F9-0256-4CE6-9516-84CFC4B7034A}"/>
              </a:ext>
            </a:extLst>
          </p:cNvPr>
          <p:cNvSpPr/>
          <p:nvPr/>
        </p:nvSpPr>
        <p:spPr>
          <a:xfrm>
            <a:off x="7393808" y="5084305"/>
            <a:ext cx="8872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9.8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</a:p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172BB1-55FF-4663-8707-4134D3FD42E3}"/>
              </a:ext>
            </a:extLst>
          </p:cNvPr>
          <p:cNvSpPr txBox="1"/>
          <p:nvPr/>
        </p:nvSpPr>
        <p:spPr>
          <a:xfrm>
            <a:off x="244715" y="3503405"/>
            <a:ext cx="51723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is the coefficient of x represented in the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double number line and table?</a:t>
            </a:r>
          </a:p>
        </p:txBody>
      </p:sp>
    </p:spTree>
    <p:extLst>
      <p:ext uri="{BB962C8B-B14F-4D97-AF65-F5344CB8AC3E}">
        <p14:creationId xmlns:p14="http://schemas.microsoft.com/office/powerpoint/2010/main" val="280432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F16844F-C7B1-44B1-BBD1-2C247289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GRAPH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5AEFD6-DF49-4B8D-82DC-81740DD0E704}"/>
              </a:ext>
            </a:extLst>
          </p:cNvPr>
          <p:cNvSpPr txBox="1"/>
          <p:nvPr/>
        </p:nvSpPr>
        <p:spPr>
          <a:xfrm>
            <a:off x="376124" y="1153053"/>
            <a:ext cx="47720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749300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(9)	Graph some (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y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ordered pairs for cost vs pounds. Label appropriately.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91EF18-0524-4B84-8042-43CE17F1AF7F}"/>
              </a:ext>
            </a:extLst>
          </p:cNvPr>
          <p:cNvGrpSpPr/>
          <p:nvPr/>
        </p:nvGrpSpPr>
        <p:grpSpPr>
          <a:xfrm>
            <a:off x="5974713" y="1393333"/>
            <a:ext cx="2011680" cy="4023360"/>
            <a:chOff x="5752646" y="1127059"/>
            <a:chExt cx="1554480" cy="3022084"/>
          </a:xfrm>
        </p:grpSpPr>
        <p:sp>
          <p:nvSpPr>
            <p:cNvPr id="6" name="Straight Connector 2047">
              <a:extLst>
                <a:ext uri="{FF2B5EF4-FFF2-40B4-BE49-F238E27FC236}">
                  <a16:creationId xmlns:a16="http://schemas.microsoft.com/office/drawing/2014/main" id="{864EA633-C75A-4395-AA0B-DCC81D671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9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Straight Connector 2048">
              <a:extLst>
                <a:ext uri="{FF2B5EF4-FFF2-40B4-BE49-F238E27FC236}">
                  <a16:creationId xmlns:a16="http://schemas.microsoft.com/office/drawing/2014/main" id="{FF14C941-7062-4D44-8D64-C30B8DFAFA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3705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traight Connector 2049">
              <a:extLst>
                <a:ext uri="{FF2B5EF4-FFF2-40B4-BE49-F238E27FC236}">
                  <a16:creationId xmlns:a16="http://schemas.microsoft.com/office/drawing/2014/main" id="{17787EBD-EF36-4654-90E1-75DDAFD6D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1413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Straight Connector 2050">
              <a:extLst>
                <a:ext uri="{FF2B5EF4-FFF2-40B4-BE49-F238E27FC236}">
                  <a16:creationId xmlns:a16="http://schemas.microsoft.com/office/drawing/2014/main" id="{81A803F6-E96F-4D9E-AB39-D6FC94C400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69299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Straight Connector 2051">
              <a:extLst>
                <a:ext uri="{FF2B5EF4-FFF2-40B4-BE49-F238E27FC236}">
                  <a16:creationId xmlns:a16="http://schemas.microsoft.com/office/drawing/2014/main" id="{884FD35E-78DF-4F35-B29E-6FDE9F671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97313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Straight Connector 2052">
              <a:extLst>
                <a:ext uri="{FF2B5EF4-FFF2-40B4-BE49-F238E27FC236}">
                  <a16:creationId xmlns:a16="http://schemas.microsoft.com/office/drawing/2014/main" id="{17B67A02-3DDB-4B40-88EC-A0745A2A9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35785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Straight Connector 2051">
              <a:extLst>
                <a:ext uri="{FF2B5EF4-FFF2-40B4-BE49-F238E27FC236}">
                  <a16:creationId xmlns:a16="http://schemas.microsoft.com/office/drawing/2014/main" id="{FF08D8CF-72C2-4AC7-A8FE-0FF68F18D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3743" y="128707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Straight Connector 2031">
              <a:extLst>
                <a:ext uri="{FF2B5EF4-FFF2-40B4-BE49-F238E27FC236}">
                  <a16:creationId xmlns:a16="http://schemas.microsoft.com/office/drawing/2014/main" id="{9314F4D6-DCB2-4BA4-8A9D-EF0163A02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1935269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Straight Connector 2034">
              <a:extLst>
                <a:ext uri="{FF2B5EF4-FFF2-40B4-BE49-F238E27FC236}">
                  <a16:creationId xmlns:a16="http://schemas.microsoft.com/office/drawing/2014/main" id="{97035135-2985-417C-B678-A5DED2D9D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154847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Straight Connector 2035">
              <a:extLst>
                <a:ext uri="{FF2B5EF4-FFF2-40B4-BE49-F238E27FC236}">
                  <a16:creationId xmlns:a16="http://schemas.microsoft.com/office/drawing/2014/main" id="{11F75CA5-F02E-43A6-817E-2F3E80C37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374426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Straight Connector 2036">
              <a:extLst>
                <a:ext uri="{FF2B5EF4-FFF2-40B4-BE49-F238E27FC236}">
                  <a16:creationId xmlns:a16="http://schemas.microsoft.com/office/drawing/2014/main" id="{BC56139D-D098-4CCF-88C9-9710313D8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594139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Straight Connector 2037">
              <a:extLst>
                <a:ext uri="{FF2B5EF4-FFF2-40B4-BE49-F238E27FC236}">
                  <a16:creationId xmlns:a16="http://schemas.microsoft.com/office/drawing/2014/main" id="{674D2E6D-3779-430B-9C5D-6B9837191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813718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Straight Connector 2038">
              <a:extLst>
                <a:ext uri="{FF2B5EF4-FFF2-40B4-BE49-F238E27FC236}">
                  <a16:creationId xmlns:a16="http://schemas.microsoft.com/office/drawing/2014/main" id="{2ECED748-ED46-4C63-97A4-5B9621F4E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043823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Straight Connector 2039">
              <a:extLst>
                <a:ext uri="{FF2B5EF4-FFF2-40B4-BE49-F238E27FC236}">
                  <a16:creationId xmlns:a16="http://schemas.microsoft.com/office/drawing/2014/main" id="{6EFD8CC3-C737-4CE0-B8D3-3B28DC0C0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6" y="3263402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Straight Connector 2040">
              <a:extLst>
                <a:ext uri="{FF2B5EF4-FFF2-40B4-BE49-F238E27FC236}">
                  <a16:creationId xmlns:a16="http://schemas.microsoft.com/office/drawing/2014/main" id="{71E65DE4-B433-44B2-96B4-05A625C35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482980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Straight Connector 2041">
              <a:extLst>
                <a:ext uri="{FF2B5EF4-FFF2-40B4-BE49-F238E27FC236}">
                  <a16:creationId xmlns:a16="http://schemas.microsoft.com/office/drawing/2014/main" id="{6E375E5B-B566-4683-B80A-A46B85229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702694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Straight Connector 2042">
              <a:extLst>
                <a:ext uri="{FF2B5EF4-FFF2-40B4-BE49-F238E27FC236}">
                  <a16:creationId xmlns:a16="http://schemas.microsoft.com/office/drawing/2014/main" id="{3DC25C72-7F11-4094-8C99-3249F0817D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922272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Straight Connector 2043">
              <a:extLst>
                <a:ext uri="{FF2B5EF4-FFF2-40B4-BE49-F238E27FC236}">
                  <a16:creationId xmlns:a16="http://schemas.microsoft.com/office/drawing/2014/main" id="{BE719C68-7B27-4431-88D7-B5FA8C4BA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4141851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Straight Arrow Connector 2044">
              <a:extLst>
                <a:ext uri="{FF2B5EF4-FFF2-40B4-BE49-F238E27FC236}">
                  <a16:creationId xmlns:a16="http://schemas.microsoft.com/office/drawing/2014/main" id="{AF0792B4-ACF9-49FC-8E99-BD465943E2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6830" y="1127059"/>
              <a:ext cx="0" cy="301752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Straight Arrow Connector 2045">
              <a:extLst>
                <a:ext uri="{FF2B5EF4-FFF2-40B4-BE49-F238E27FC236}">
                  <a16:creationId xmlns:a16="http://schemas.microsoft.com/office/drawing/2014/main" id="{D8F6D029-A0C2-4907-B49A-7CE8924668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2646" y="4144151"/>
              <a:ext cx="1554480" cy="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Straight Connector 2031">
              <a:extLst>
                <a:ext uri="{FF2B5EF4-FFF2-40B4-BE49-F238E27FC236}">
                  <a16:creationId xmlns:a16="http://schemas.microsoft.com/office/drawing/2014/main" id="{B569D4C6-BEB8-4AEE-89E0-4FF995C9E3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0360" y="1283978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Straight Connector 2034">
              <a:extLst>
                <a:ext uri="{FF2B5EF4-FFF2-40B4-BE49-F238E27FC236}">
                  <a16:creationId xmlns:a16="http://schemas.microsoft.com/office/drawing/2014/main" id="{A81E769B-C22C-4B4F-AEBE-2932E0931E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0360" y="1503556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Straight Connector 2035">
              <a:extLst>
                <a:ext uri="{FF2B5EF4-FFF2-40B4-BE49-F238E27FC236}">
                  <a16:creationId xmlns:a16="http://schemas.microsoft.com/office/drawing/2014/main" id="{211A6E02-2EDD-4BC5-BFF4-C0442339F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0360" y="1723135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086F044-D8EB-4F9A-9566-146AA5588C3A}"/>
              </a:ext>
            </a:extLst>
          </p:cNvPr>
          <p:cNvGrpSpPr/>
          <p:nvPr/>
        </p:nvGrpSpPr>
        <p:grpSpPr>
          <a:xfrm>
            <a:off x="5110699" y="1086460"/>
            <a:ext cx="3313198" cy="4989969"/>
            <a:chOff x="5106903" y="1086460"/>
            <a:chExt cx="3313198" cy="4989969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04140CF-B5A5-4B09-90BC-34314AB27217}"/>
                </a:ext>
              </a:extLst>
            </p:cNvPr>
            <p:cNvGrpSpPr/>
            <p:nvPr/>
          </p:nvGrpSpPr>
          <p:grpSpPr>
            <a:xfrm>
              <a:off x="5106903" y="1086460"/>
              <a:ext cx="3313198" cy="4989969"/>
              <a:chOff x="7296684" y="574176"/>
              <a:chExt cx="3313198" cy="4989969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5ECDAB7-3675-4D61-BCF6-62982F6DF0C9}"/>
                  </a:ext>
                </a:extLst>
              </p:cNvPr>
              <p:cNvSpPr txBox="1"/>
              <p:nvPr/>
            </p:nvSpPr>
            <p:spPr>
              <a:xfrm>
                <a:off x="8523931" y="5194813"/>
                <a:ext cx="12928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</a:rPr>
                  <a:t># of </a:t>
                </a:r>
                <a:r>
                  <a:rPr lang="en-US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lbs</a:t>
                </a:r>
                <a:endParaRPr lang="en-US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4A20C89-750E-4D67-BFC2-50249699C437}"/>
                  </a:ext>
                </a:extLst>
              </p:cNvPr>
              <p:cNvSpPr txBox="1"/>
              <p:nvPr/>
            </p:nvSpPr>
            <p:spPr>
              <a:xfrm rot="16200000">
                <a:off x="6827628" y="2570023"/>
                <a:ext cx="13074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</a:rPr>
                  <a:t>cost in $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8F84506-175A-4B5E-89CE-4CCC061D7F55}"/>
                  </a:ext>
                </a:extLst>
              </p:cNvPr>
              <p:cNvSpPr txBox="1"/>
              <p:nvPr/>
            </p:nvSpPr>
            <p:spPr>
              <a:xfrm>
                <a:off x="7447582" y="574176"/>
                <a:ext cx="3162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Cap’n</a:t>
                </a:r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</a:rPr>
                  <a:t> Sherman’s Shrimp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DD5F2E38-C53E-483F-AA64-4CCD4D741C2C}"/>
                </a:ext>
              </a:extLst>
            </p:cNvPr>
            <p:cNvGrpSpPr/>
            <p:nvPr/>
          </p:nvGrpSpPr>
          <p:grpSpPr>
            <a:xfrm>
              <a:off x="5626692" y="1739863"/>
              <a:ext cx="2420045" cy="3942977"/>
              <a:chOff x="5893392" y="1606513"/>
              <a:chExt cx="2420045" cy="3942977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6983E9-8CC1-488C-AA4E-B75B0D6ABCBA}"/>
                  </a:ext>
                </a:extLst>
              </p:cNvPr>
              <p:cNvGrpSpPr/>
              <p:nvPr/>
            </p:nvGrpSpPr>
            <p:grpSpPr>
              <a:xfrm>
                <a:off x="6411373" y="5241713"/>
                <a:ext cx="1902064" cy="307777"/>
                <a:chOff x="6411373" y="5451263"/>
                <a:chExt cx="1902064" cy="307777"/>
              </a:xfrm>
            </p:grpSpPr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C9B5C125-A101-48A9-AA94-D91FBB58ADE9}"/>
                    </a:ext>
                  </a:extLst>
                </p:cNvPr>
                <p:cNvSpPr txBox="1"/>
                <p:nvPr/>
              </p:nvSpPr>
              <p:spPr>
                <a:xfrm>
                  <a:off x="6411373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1</a:t>
                  </a:r>
                </a:p>
              </p:txBody>
            </p:sp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18FA45F2-F801-4009-A0D4-6A02B3DF2AD4}"/>
                    </a:ext>
                  </a:extLst>
                </p:cNvPr>
                <p:cNvSpPr txBox="1"/>
                <p:nvPr/>
              </p:nvSpPr>
              <p:spPr>
                <a:xfrm>
                  <a:off x="7015679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3</a:t>
                  </a: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275B94B-9170-4B11-8EE6-08AD4AAAA6C0}"/>
                    </a:ext>
                  </a:extLst>
                </p:cNvPr>
                <p:cNvSpPr txBox="1"/>
                <p:nvPr/>
              </p:nvSpPr>
              <p:spPr>
                <a:xfrm>
                  <a:off x="7629510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5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CA213694-7197-4EB1-B11D-7935F3C178B0}"/>
                    </a:ext>
                  </a:extLst>
                </p:cNvPr>
                <p:cNvSpPr txBox="1"/>
                <p:nvPr/>
              </p:nvSpPr>
              <p:spPr>
                <a:xfrm>
                  <a:off x="6716173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2</a:t>
                  </a: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83B3B4F4-2A0E-4E41-8A3F-52A80D39DC7E}"/>
                    </a:ext>
                  </a:extLst>
                </p:cNvPr>
                <p:cNvSpPr txBox="1"/>
                <p:nvPr/>
              </p:nvSpPr>
              <p:spPr>
                <a:xfrm>
                  <a:off x="7310954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4</a:t>
                  </a:r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4FA104F6-01CD-4A02-B4C1-AB937F8A68DB}"/>
                    </a:ext>
                  </a:extLst>
                </p:cNvPr>
                <p:cNvSpPr txBox="1"/>
                <p:nvPr/>
              </p:nvSpPr>
              <p:spPr>
                <a:xfrm>
                  <a:off x="7924785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6</a:t>
                  </a:r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7BD559D-707E-48AD-8618-66105474294B}"/>
                  </a:ext>
                </a:extLst>
              </p:cNvPr>
              <p:cNvGrpSpPr/>
              <p:nvPr/>
            </p:nvGrpSpPr>
            <p:grpSpPr>
              <a:xfrm>
                <a:off x="5893392" y="1606513"/>
                <a:ext cx="466315" cy="3235886"/>
                <a:chOff x="5893392" y="1606513"/>
                <a:chExt cx="466315" cy="3235886"/>
              </a:xfrm>
            </p:grpSpPr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2B36CEFF-950D-4179-991D-D6F6987B30D4}"/>
                    </a:ext>
                  </a:extLst>
                </p:cNvPr>
                <p:cNvSpPr txBox="1"/>
                <p:nvPr/>
              </p:nvSpPr>
              <p:spPr>
                <a:xfrm>
                  <a:off x="5893392" y="4534622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10</a:t>
                  </a: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E6B282F6-9E76-4F13-B980-35E290288388}"/>
                    </a:ext>
                  </a:extLst>
                </p:cNvPr>
                <p:cNvSpPr txBox="1"/>
                <p:nvPr/>
              </p:nvSpPr>
              <p:spPr>
                <a:xfrm>
                  <a:off x="5893392" y="3949001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1400" dirty="0"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D8E44C3B-D192-40D5-AF84-F6791B6D9202}"/>
                    </a:ext>
                  </a:extLst>
                </p:cNvPr>
                <p:cNvSpPr txBox="1"/>
                <p:nvPr/>
              </p:nvSpPr>
              <p:spPr>
                <a:xfrm>
                  <a:off x="5893392" y="3363379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30</a:t>
                  </a:r>
                </a:p>
              </p:txBody>
            </p: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AEAA7AF-5EA2-4F17-8539-0EAF07D47A02}"/>
                    </a:ext>
                  </a:extLst>
                </p:cNvPr>
                <p:cNvSpPr txBox="1"/>
                <p:nvPr/>
              </p:nvSpPr>
              <p:spPr>
                <a:xfrm>
                  <a:off x="5893392" y="2777757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1400" dirty="0"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AC06335A-FF6B-4FFC-9C7C-BA860C0B01F8}"/>
                    </a:ext>
                  </a:extLst>
                </p:cNvPr>
                <p:cNvSpPr txBox="1"/>
                <p:nvPr/>
              </p:nvSpPr>
              <p:spPr>
                <a:xfrm>
                  <a:off x="5893392" y="2192135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50</a:t>
                  </a: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EF806629-6D48-47BA-BD1B-EDFBAF543347}"/>
                    </a:ext>
                  </a:extLst>
                </p:cNvPr>
                <p:cNvSpPr txBox="1"/>
                <p:nvPr/>
              </p:nvSpPr>
              <p:spPr>
                <a:xfrm>
                  <a:off x="5893392" y="1606513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1400" dirty="0"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</p:grp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3F6DC8D-CDB6-4472-9856-1C9FB27FF757}"/>
              </a:ext>
            </a:extLst>
          </p:cNvPr>
          <p:cNvGrpSpPr/>
          <p:nvPr/>
        </p:nvGrpSpPr>
        <p:grpSpPr>
          <a:xfrm>
            <a:off x="5974713" y="1575952"/>
            <a:ext cx="1983600" cy="3838529"/>
            <a:chOff x="5946121" y="1596132"/>
            <a:chExt cx="1983600" cy="3838529"/>
          </a:xfrm>
        </p:grpSpPr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A809384-6150-464C-9B4B-AFDE532F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2318" y="1596132"/>
              <a:ext cx="1947403" cy="3806662"/>
            </a:xfrm>
            <a:prstGeom prst="straightConnector1">
              <a:avLst/>
            </a:prstGeom>
            <a:ln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31C1ADF7-2E8D-42CF-9DC8-FD6A1E1FE70C}"/>
                </a:ext>
              </a:extLst>
            </p:cNvPr>
            <p:cNvSpPr/>
            <p:nvPr/>
          </p:nvSpPr>
          <p:spPr>
            <a:xfrm>
              <a:off x="5946121" y="5343221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A143946-82D0-4B59-8156-17762986BBF5}"/>
                </a:ext>
              </a:extLst>
            </p:cNvPr>
            <p:cNvSpPr/>
            <p:nvPr/>
          </p:nvSpPr>
          <p:spPr>
            <a:xfrm>
              <a:off x="6245286" y="4790840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C8C79D1-433F-4A44-9C8A-535D3B89EDE7}"/>
                </a:ext>
              </a:extLst>
            </p:cNvPr>
            <p:cNvSpPr/>
            <p:nvPr/>
          </p:nvSpPr>
          <p:spPr>
            <a:xfrm>
              <a:off x="6566183" y="4218728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10645EC-F579-419A-A08D-22447E351D0E}"/>
                </a:ext>
              </a:extLst>
            </p:cNvPr>
            <p:cNvSpPr/>
            <p:nvPr/>
          </p:nvSpPr>
          <p:spPr>
            <a:xfrm>
              <a:off x="6825634" y="3614800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2582C1EF-A49C-4937-9494-22FC4CD13ACA}"/>
                </a:ext>
              </a:extLst>
            </p:cNvPr>
            <p:cNvSpPr/>
            <p:nvPr/>
          </p:nvSpPr>
          <p:spPr>
            <a:xfrm>
              <a:off x="7144360" y="3063214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3DCB36B-3C92-4DF9-ACF9-F977C965897C}"/>
                </a:ext>
              </a:extLst>
            </p:cNvPr>
            <p:cNvSpPr/>
            <p:nvPr/>
          </p:nvSpPr>
          <p:spPr>
            <a:xfrm>
              <a:off x="7431280" y="2437967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56AA37FA-C9B1-4E90-A5AE-D1473E2CE745}"/>
                </a:ext>
              </a:extLst>
            </p:cNvPr>
            <p:cNvSpPr/>
            <p:nvPr/>
          </p:nvSpPr>
          <p:spPr>
            <a:xfrm>
              <a:off x="7732314" y="1863877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86F73861-69B4-44C4-82C3-2CA67D7D96E1}"/>
              </a:ext>
            </a:extLst>
          </p:cNvPr>
          <p:cNvSpPr txBox="1"/>
          <p:nvPr/>
        </p:nvSpPr>
        <p:spPr>
          <a:xfrm>
            <a:off x="618717" y="4871562"/>
            <a:ext cx="48893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is the constant of proportionality represented in the rule 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y =</a:t>
            </a:r>
            <a:r>
              <a:rPr lang="en-US" sz="22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9.8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and graph?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B15BA09-48D4-4651-B4F0-ED6F3CAE2EBA}"/>
              </a:ext>
            </a:extLst>
          </p:cNvPr>
          <p:cNvSpPr txBox="1"/>
          <p:nvPr/>
        </p:nvSpPr>
        <p:spPr>
          <a:xfrm>
            <a:off x="376124" y="3681206"/>
            <a:ext cx="47720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7713" indent="-747713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sz="220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10)	What 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 the constant of proportionality? 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65D6F91-84CE-43F4-8B60-2A0146031B3D}"/>
              </a:ext>
            </a:extLst>
          </p:cNvPr>
          <p:cNvSpPr txBox="1"/>
          <p:nvPr/>
        </p:nvSpPr>
        <p:spPr>
          <a:xfrm>
            <a:off x="421174" y="2490850"/>
            <a:ext cx="4889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Why is this a proportional relationship?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05601D4-AFD8-42F0-934E-8AC8C108700D}"/>
              </a:ext>
            </a:extLst>
          </p:cNvPr>
          <p:cNvGrpSpPr/>
          <p:nvPr/>
        </p:nvGrpSpPr>
        <p:grpSpPr>
          <a:xfrm>
            <a:off x="5462057" y="4463937"/>
            <a:ext cx="900358" cy="896941"/>
            <a:chOff x="-3848235" y="1321767"/>
            <a:chExt cx="900358" cy="89694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190A3BD-6875-4EE3-8ECB-E85F78672B8B}"/>
                </a:ext>
              </a:extLst>
            </p:cNvPr>
            <p:cNvGrpSpPr/>
            <p:nvPr/>
          </p:nvGrpSpPr>
          <p:grpSpPr>
            <a:xfrm>
              <a:off x="-3312648" y="1633492"/>
              <a:ext cx="330448" cy="585216"/>
              <a:chOff x="5961102" y="4812625"/>
              <a:chExt cx="330448" cy="585216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F5B87FC5-9C79-4C01-9EC7-3F4F52CAB1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961102" y="4812625"/>
                <a:ext cx="0" cy="585216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83068499-184B-425D-9E30-D11B60EB27E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6140674" y="4706400"/>
                <a:ext cx="0" cy="30175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FFE00E2-329F-4287-BC8E-928DE4D48855}"/>
                </a:ext>
              </a:extLst>
            </p:cNvPr>
            <p:cNvSpPr txBox="1"/>
            <p:nvPr/>
          </p:nvSpPr>
          <p:spPr>
            <a:xfrm>
              <a:off x="-3848235" y="1692057"/>
              <a:ext cx="7474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9.8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A072786-20D1-473B-90A9-38C0AB3A281F}"/>
                </a:ext>
              </a:extLst>
            </p:cNvPr>
            <p:cNvSpPr txBox="1"/>
            <p:nvPr/>
          </p:nvSpPr>
          <p:spPr>
            <a:xfrm>
              <a:off x="-3327600" y="1321767"/>
              <a:ext cx="3797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Verdana" panose="020B0604030504040204" pitchFamily="34" charset="0"/>
                  <a:ea typeface="Verdana" panose="020B0604030504040204" pitchFamily="34" charset="0"/>
                </a:rPr>
                <a:t>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3BA1C77-A4BB-466D-90CA-3DA7DF198C8D}"/>
              </a:ext>
            </a:extLst>
          </p:cNvPr>
          <p:cNvGrpSpPr/>
          <p:nvPr/>
        </p:nvGrpSpPr>
        <p:grpSpPr>
          <a:xfrm>
            <a:off x="5171948" y="3273115"/>
            <a:ext cx="1729102" cy="1549212"/>
            <a:chOff x="-3510751" y="3123694"/>
            <a:chExt cx="1729102" cy="1549212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7DBEA4F1-01EE-4FF9-BBC2-9AC9DC4E4FAE}"/>
                </a:ext>
              </a:extLst>
            </p:cNvPr>
            <p:cNvGrpSpPr/>
            <p:nvPr/>
          </p:nvGrpSpPr>
          <p:grpSpPr>
            <a:xfrm>
              <a:off x="-2394728" y="3484186"/>
              <a:ext cx="613079" cy="1188720"/>
              <a:chOff x="6286672" y="3645278"/>
              <a:chExt cx="613079" cy="1188720"/>
            </a:xfrm>
          </p:grpSpPr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FEF4EB47-6896-4B11-9B74-DD088F00A80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86672" y="3645278"/>
                <a:ext cx="0" cy="118872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36F61863-A0D1-4626-AE4F-A5709921C21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6597999" y="3352898"/>
                <a:ext cx="0" cy="603504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907ADAF-7CBB-4236-ADB5-D5F4F1E7E976}"/>
                </a:ext>
              </a:extLst>
            </p:cNvPr>
            <p:cNvSpPr txBox="1"/>
            <p:nvPr/>
          </p:nvSpPr>
          <p:spPr>
            <a:xfrm>
              <a:off x="-3510751" y="3623001"/>
              <a:ext cx="110193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2(</a:t>
              </a:r>
              <a:r>
                <a:rPr lang="en-US" sz="20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9.8</a:t>
              </a:r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 </a:t>
              </a:r>
            </a:p>
            <a:p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19.6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A3AE2D5-DAD4-4B88-A216-39C70C5E4FE8}"/>
                </a:ext>
              </a:extLst>
            </p:cNvPr>
            <p:cNvSpPr txBox="1"/>
            <p:nvPr/>
          </p:nvSpPr>
          <p:spPr>
            <a:xfrm>
              <a:off x="-2289111" y="3123694"/>
              <a:ext cx="32964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2A5C53-B152-44CC-A69A-90128F29835B}"/>
              </a:ext>
            </a:extLst>
          </p:cNvPr>
          <p:cNvGrpSpPr/>
          <p:nvPr/>
        </p:nvGrpSpPr>
        <p:grpSpPr>
          <a:xfrm>
            <a:off x="5885556" y="1534940"/>
            <a:ext cx="1908040" cy="2077088"/>
            <a:chOff x="-2696875" y="-1208408"/>
            <a:chExt cx="1908040" cy="207708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F1A05307-95EF-4EE9-9342-C55BD7880FFD}"/>
                </a:ext>
              </a:extLst>
            </p:cNvPr>
            <p:cNvGrpSpPr/>
            <p:nvPr/>
          </p:nvGrpSpPr>
          <p:grpSpPr>
            <a:xfrm>
              <a:off x="-1703235" y="-868680"/>
              <a:ext cx="914400" cy="1737360"/>
              <a:chOff x="6905610" y="1926206"/>
              <a:chExt cx="914400" cy="1737360"/>
            </a:xfrm>
          </p:grpSpPr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9AE25319-4B3B-4491-903B-836C9F7B158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28270" y="1926206"/>
                <a:ext cx="0" cy="1737360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35FBF081-4558-4C61-9D15-5AD799601E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7362810" y="1491124"/>
                <a:ext cx="0" cy="914400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FA50D54-4B21-464E-BBBD-28FE38766215}"/>
                </a:ext>
              </a:extLst>
            </p:cNvPr>
            <p:cNvSpPr txBox="1"/>
            <p:nvPr/>
          </p:nvSpPr>
          <p:spPr>
            <a:xfrm>
              <a:off x="-1372172" y="-1208408"/>
              <a:ext cx="4050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3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B1DF7D95-0FB2-4564-80DA-F7560431E9DF}"/>
                </a:ext>
              </a:extLst>
            </p:cNvPr>
            <p:cNvSpPr txBox="1"/>
            <p:nvPr/>
          </p:nvSpPr>
          <p:spPr>
            <a:xfrm>
              <a:off x="-2696875" y="-389071"/>
              <a:ext cx="1086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3(</a:t>
              </a:r>
              <a:r>
                <a:rPr lang="en-US" sz="20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9.8</a:t>
              </a:r>
              <a:r>
                <a:rPr lang="en-US" sz="2000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)= 29.4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933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78" grpId="0"/>
      <p:bldP spid="79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MathLinks Template</Template>
  <TotalTime>1548</TotalTime>
  <Words>427</Words>
  <Application>Microsoft Macintosh PowerPoint</Application>
  <PresentationFormat>On-screen Show (4:3)</PresentationFormat>
  <Paragraphs>119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Verdana</vt:lpstr>
      <vt:lpstr>MathLinks Template</vt:lpstr>
      <vt:lpstr>Equation</vt:lpstr>
      <vt:lpstr>CAP’N SHERMAN’S SHRIMP SHOP</vt:lpstr>
      <vt:lpstr>A DOUBLE NUMBER LINE</vt:lpstr>
      <vt:lpstr>A TABLE</vt:lpstr>
      <vt:lpstr>A RULE</vt:lpstr>
      <vt:lpstr>A GRAPH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CHOCOLATE BAR FRACTIONS</dc:title>
  <dc:creator>Shelley Kriegler</dc:creator>
  <cp:lastModifiedBy>Microsoft Office User</cp:lastModifiedBy>
  <cp:revision>98</cp:revision>
  <dcterms:created xsi:type="dcterms:W3CDTF">2019-03-08T03:24:34Z</dcterms:created>
  <dcterms:modified xsi:type="dcterms:W3CDTF">2022-09-20T20:51:37Z</dcterms:modified>
</cp:coreProperties>
</file>