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7" r:id="rId2"/>
    <p:sldId id="256" r:id="rId3"/>
    <p:sldId id="263" r:id="rId4"/>
    <p:sldId id="258" r:id="rId5"/>
    <p:sldId id="264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lgDwk5hRqveB+5wUyxr5A==" hashData="51jyCrUUST5GLgdWJrz0xferVv9amC4pyzKEStAlWsCvX9gd/9v3sC9PvhULqFWpOOnWbVewyILKvhjyJ+n+M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62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43"/>
  </p:normalViewPr>
  <p:slideViewPr>
    <p:cSldViewPr snapToGrid="0" snapToObjects="1">
      <p:cViewPr varScale="1">
        <p:scale>
          <a:sx n="127" d="100"/>
          <a:sy n="127" d="100"/>
        </p:scale>
        <p:origin x="1688" y="1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0C903-89FB-9443-B711-4C59B465CFB3}" type="datetimeFigureOut">
              <a:rPr lang="en-US" smtClean="0"/>
              <a:pPr/>
              <a:t>9/20/22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47C94-B8CF-AA44-A8FE-0545AAD2A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338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EB7C0-5FD3-C646-B2E6-8EA09444FF02}" type="datetimeFigureOut">
              <a:rPr lang="en-US" smtClean="0"/>
              <a:pPr/>
              <a:t>9/20/22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1161C-AFCC-4141-93A9-6068CEC8D7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201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893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998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78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6152"/>
            <a:ext cx="8229600" cy="489321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290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30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515"/>
            <a:ext cx="8229600" cy="5003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436431"/>
            <a:ext cx="3173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0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2528"/>
            <a:ext cx="4038600" cy="49503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2528"/>
            <a:ext cx="4038600" cy="49503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91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4281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4043"/>
            <a:ext cx="4040188" cy="4348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4281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4043"/>
            <a:ext cx="4041775" cy="4348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25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30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6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63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27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687B74-66CF-DD42-9D5B-40F8CDFF46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90509" y="6281669"/>
            <a:ext cx="1496291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762A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68960" y="6443318"/>
            <a:ext cx="406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3CD1320-F2A7-8244-BDAA-AC8AB44949C1}" type="slidenum">
              <a:rPr lang="en-US" sz="1000" smtClean="0">
                <a:latin typeface="Verdana"/>
                <a:cs typeface="Verdana"/>
              </a:rPr>
              <a:pPr/>
              <a:t>‹#›</a:t>
            </a:fld>
            <a:endParaRPr lang="en-US" sz="1000" dirty="0">
              <a:latin typeface="Verdana"/>
              <a:cs typeface="Verdan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82FAA1-A0EB-364E-BB2E-E1BEA12A032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57200" y="6281669"/>
            <a:ext cx="142027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9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4" r:id="rId3"/>
    <p:sldLayoutId id="2147483652" r:id="rId4"/>
    <p:sldLayoutId id="2147483653" r:id="rId5"/>
    <p:sldLayoutId id="2147483651" r:id="rId6"/>
    <p:sldLayoutId id="2147483649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/>
              <a:t>TWINKIE THE DOG</a:t>
            </a:r>
          </a:p>
        </p:txBody>
      </p:sp>
      <p:pic>
        <p:nvPicPr>
          <p:cNvPr id="4" name="balloondog-act1-HD 108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300" y="1742821"/>
            <a:ext cx="5455399" cy="3068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1331" y="5132879"/>
            <a:ext cx="28618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00FF"/>
                </a:solidFill>
                <a:latin typeface="Verdana"/>
                <a:cs typeface="Verdana"/>
              </a:rPr>
              <a:t>What do we know?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021" y="963914"/>
            <a:ext cx="5738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/>
                <a:cs typeface="Verdana"/>
              </a:rPr>
              <a:t>Thank you, Dan Meyer, for the use of this 3-Act Math Lesson.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322667"/>
            <a:ext cx="3009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/>
                <a:cs typeface="Verdana"/>
              </a:rPr>
              <a:t>Click the video to start playing.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F5D2C-8B2B-42AB-99C1-9244812D518C}"/>
              </a:ext>
            </a:extLst>
          </p:cNvPr>
          <p:cNvSpPr txBox="1"/>
          <p:nvPr/>
        </p:nvSpPr>
        <p:spPr>
          <a:xfrm>
            <a:off x="2948417" y="5593866"/>
            <a:ext cx="32618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00FF"/>
                </a:solidFill>
                <a:latin typeface="Verdana"/>
                <a:cs typeface="Verdana"/>
              </a:rPr>
              <a:t>What do you wonder?</a:t>
            </a:r>
          </a:p>
        </p:txBody>
      </p:sp>
    </p:spTree>
    <p:extLst>
      <p:ext uri="{BB962C8B-B14F-4D97-AF65-F5344CB8AC3E}">
        <p14:creationId xmlns:p14="http://schemas.microsoft.com/office/powerpoint/2010/main" val="39780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ESTIMATING TWINKIE’S SUCCESS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721235"/>
            <a:ext cx="8229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(2)	Assume a proportional relationship between the number of balloons popped and elapsed time. Create a double number line to show this relationship.</a:t>
            </a:r>
          </a:p>
        </p:txBody>
      </p:sp>
      <p:pic>
        <p:nvPicPr>
          <p:cNvPr id="2" name="Picture 1" descr="25ballo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79" y="1346881"/>
            <a:ext cx="4736941" cy="2657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4D09F1-2718-405E-9F5A-34FEBB374694}"/>
              </a:ext>
            </a:extLst>
          </p:cNvPr>
          <p:cNvSpPr txBox="1"/>
          <p:nvPr/>
        </p:nvSpPr>
        <p:spPr>
          <a:xfrm>
            <a:off x="701653" y="1423883"/>
            <a:ext cx="2776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0000FF"/>
                </a:solidFill>
                <a:latin typeface="Verdana"/>
                <a:cs typeface="Verdana"/>
              </a:rPr>
              <a:t>How long do you think it will take to pop them all?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A5880-7CAB-49E3-A588-386C36FC66AB}"/>
              </a:ext>
            </a:extLst>
          </p:cNvPr>
          <p:cNvSpPr txBox="1"/>
          <p:nvPr/>
        </p:nvSpPr>
        <p:spPr>
          <a:xfrm>
            <a:off x="457200" y="4110678"/>
            <a:ext cx="3492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(1)	Make a prediction.  </a:t>
            </a:r>
          </a:p>
        </p:txBody>
      </p:sp>
    </p:spTree>
    <p:extLst>
      <p:ext uri="{BB962C8B-B14F-4D97-AF65-F5344CB8AC3E}">
        <p14:creationId xmlns:p14="http://schemas.microsoft.com/office/powerpoint/2010/main" val="111933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/>
              <a:t>FROM NUMBER LINES TO GRAPHS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389D2D-4AAB-4642-B48C-1926663DFC38}"/>
              </a:ext>
            </a:extLst>
          </p:cNvPr>
          <p:cNvGrpSpPr/>
          <p:nvPr/>
        </p:nvGrpSpPr>
        <p:grpSpPr>
          <a:xfrm>
            <a:off x="1864805" y="1578555"/>
            <a:ext cx="6608142" cy="457200"/>
            <a:chOff x="2077240" y="2460297"/>
            <a:chExt cx="6608142" cy="457200"/>
          </a:xfrm>
        </p:grpSpPr>
        <p:sp>
          <p:nvSpPr>
            <p:cNvPr id="57" name="TextBox 56"/>
            <p:cNvSpPr txBox="1"/>
            <p:nvPr/>
          </p:nvSpPr>
          <p:spPr>
            <a:xfrm>
              <a:off x="2077240" y="2468036"/>
              <a:ext cx="1530730" cy="338554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Verdana"/>
                  <a:cs typeface="Verdana"/>
                </a:rPr>
                <a:t># of balloons</a:t>
              </a:r>
              <a:endParaRPr lang="en-US" sz="1600" dirty="0">
                <a:solidFill>
                  <a:srgbClr val="FF0000"/>
                </a:solidFill>
                <a:latin typeface="Verdana"/>
                <a:cs typeface="Verdana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5B1AC2A-1EF7-4A67-B755-EB4D4A1CAB6D}"/>
                </a:ext>
              </a:extLst>
            </p:cNvPr>
            <p:cNvGrpSpPr/>
            <p:nvPr/>
          </p:nvGrpSpPr>
          <p:grpSpPr>
            <a:xfrm>
              <a:off x="3656182" y="2460297"/>
              <a:ext cx="5029200" cy="457200"/>
              <a:chOff x="3656182" y="2351437"/>
              <a:chExt cx="5029200" cy="457200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3656182" y="2351437"/>
                <a:ext cx="4638318" cy="457200"/>
                <a:chOff x="2514600" y="2057400"/>
                <a:chExt cx="914400" cy="533400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>
                  <a:off x="2514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2667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28194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29718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31242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3276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3429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Arrow Connector 57"/>
              <p:cNvCxnSpPr/>
              <p:nvPr/>
            </p:nvCxnSpPr>
            <p:spPr>
              <a:xfrm>
                <a:off x="3664494" y="2536140"/>
                <a:ext cx="502088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5E6E7D1-AD01-4543-BAF6-96075B180249}"/>
              </a:ext>
            </a:extLst>
          </p:cNvPr>
          <p:cNvSpPr txBox="1"/>
          <p:nvPr/>
        </p:nvSpPr>
        <p:spPr>
          <a:xfrm>
            <a:off x="3838959" y="3081703"/>
            <a:ext cx="4409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2C2CDC"/>
                </a:solidFill>
                <a:latin typeface="Verdana"/>
                <a:cs typeface="Verdana"/>
              </a:rPr>
              <a:t>How do double number lines relate to coordinate planes?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9C7224-25D1-41AB-801A-6C27B3D474A6}"/>
              </a:ext>
            </a:extLst>
          </p:cNvPr>
          <p:cNvGrpSpPr/>
          <p:nvPr/>
        </p:nvGrpSpPr>
        <p:grpSpPr>
          <a:xfrm>
            <a:off x="1900886" y="1848849"/>
            <a:ext cx="6572061" cy="743217"/>
            <a:chOff x="2114739" y="2681783"/>
            <a:chExt cx="6572061" cy="7432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526E5D9-8210-4042-A2EB-5F268F6568DC}"/>
                </a:ext>
              </a:extLst>
            </p:cNvPr>
            <p:cNvGrpSpPr/>
            <p:nvPr/>
          </p:nvGrpSpPr>
          <p:grpSpPr>
            <a:xfrm>
              <a:off x="3497763" y="2681783"/>
              <a:ext cx="5189037" cy="743217"/>
              <a:chOff x="3497763" y="2681783"/>
              <a:chExt cx="5189037" cy="74321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A1FE278-AA30-4C32-A445-9B485A8F9395}"/>
                  </a:ext>
                </a:extLst>
              </p:cNvPr>
              <p:cNvGrpSpPr/>
              <p:nvPr/>
            </p:nvGrpSpPr>
            <p:grpSpPr>
              <a:xfrm>
                <a:off x="3657600" y="2681783"/>
                <a:ext cx="5029200" cy="457200"/>
                <a:chOff x="3657600" y="2692669"/>
                <a:chExt cx="5029200" cy="457200"/>
              </a:xfrm>
            </p:grpSpPr>
            <p:grpSp>
              <p:nvGrpSpPr>
                <p:cNvPr id="80" name="Group 79"/>
                <p:cNvGrpSpPr/>
                <p:nvPr/>
              </p:nvGrpSpPr>
              <p:grpSpPr>
                <a:xfrm>
                  <a:off x="3657600" y="2692669"/>
                  <a:ext cx="4638318" cy="457200"/>
                  <a:chOff x="2514600" y="2057400"/>
                  <a:chExt cx="914400" cy="533400"/>
                </a:xfrm>
              </p:grpSpPr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2514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>
                    <a:off x="2667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28194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29718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31242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>
                    <a:off x="3276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>
                    <a:off x="3429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3665912" y="2956189"/>
                  <a:ext cx="5020888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" name="TextBox 88"/>
              <p:cNvSpPr txBox="1"/>
              <p:nvPr/>
            </p:nvSpPr>
            <p:spPr>
              <a:xfrm>
                <a:off x="3497763" y="3117223"/>
                <a:ext cx="5166842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81038">
                  <a:tabLst>
                    <a:tab pos="804863" algn="ctr"/>
                    <a:tab pos="1592263" algn="ctr"/>
                    <a:tab pos="2343150" algn="ctr"/>
                    <a:tab pos="3094038" algn="ctr"/>
                    <a:tab pos="3881438" algn="ctr"/>
                    <a:tab pos="4686300" algn="ctr"/>
                  </a:tabLst>
                </a:pPr>
                <a:r>
                  <a:rPr lang="en-US" sz="1400" dirty="0">
                    <a:latin typeface="Verdana"/>
                    <a:cs typeface="Verdana"/>
                  </a:rPr>
                  <a:t>0           1           2          3           4           5          6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BC46FE5-1281-455E-BE7D-F0913F03C4E9}"/>
                </a:ext>
              </a:extLst>
            </p:cNvPr>
            <p:cNvSpPr txBox="1"/>
            <p:nvPr/>
          </p:nvSpPr>
          <p:spPr>
            <a:xfrm>
              <a:off x="2114739" y="2785073"/>
              <a:ext cx="1590753" cy="338554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Time (in sec)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D03D68-6B97-40BA-9542-6581D57F1A2D}"/>
              </a:ext>
            </a:extLst>
          </p:cNvPr>
          <p:cNvGrpSpPr/>
          <p:nvPr/>
        </p:nvGrpSpPr>
        <p:grpSpPr>
          <a:xfrm>
            <a:off x="526322" y="997807"/>
            <a:ext cx="832542" cy="4572000"/>
            <a:chOff x="526322" y="1173296"/>
            <a:chExt cx="832542" cy="4572000"/>
          </a:xfrm>
        </p:grpSpPr>
        <p:sp>
          <p:nvSpPr>
            <p:cNvPr id="95" name="TextBox 94"/>
            <p:cNvSpPr txBox="1"/>
            <p:nvPr/>
          </p:nvSpPr>
          <p:spPr>
            <a:xfrm rot="16200000">
              <a:off x="107849" y="2816493"/>
              <a:ext cx="1360166" cy="523220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Verdana"/>
                  <a:cs typeface="Verdana"/>
                </a:rPr>
                <a:t># of balloons</a:t>
              </a:r>
              <a:endParaRPr lang="en-US" sz="1400" dirty="0">
                <a:solidFill>
                  <a:srgbClr val="FF0000"/>
                </a:solidFill>
                <a:latin typeface="Verdana"/>
                <a:cs typeface="Verdana"/>
              </a:endParaRPr>
            </a:p>
            <a:p>
              <a:r>
                <a:rPr lang="en-US" sz="1400" dirty="0">
                  <a:solidFill>
                    <a:srgbClr val="FF0000"/>
                  </a:solidFill>
                  <a:latin typeface="Verdana"/>
                  <a:cs typeface="Verdana"/>
                </a:rPr>
                <a:t> 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901664" y="1173296"/>
              <a:ext cx="457200" cy="4572000"/>
              <a:chOff x="1145914" y="728670"/>
              <a:chExt cx="575167" cy="5113852"/>
            </a:xfrm>
          </p:grpSpPr>
          <p:grpSp>
            <p:nvGrpSpPr>
              <p:cNvPr id="93" name="Group 92"/>
              <p:cNvGrpSpPr/>
              <p:nvPr/>
            </p:nvGrpSpPr>
            <p:grpSpPr>
              <a:xfrm rot="16200000">
                <a:off x="-924698" y="3196743"/>
                <a:ext cx="4716391" cy="575167"/>
                <a:chOff x="2514600" y="2057400"/>
                <a:chExt cx="914400" cy="5334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2514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2667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28194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9718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31242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276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3429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6" name="Straight Arrow Connector 95"/>
              <p:cNvCxnSpPr/>
              <p:nvPr/>
            </p:nvCxnSpPr>
            <p:spPr>
              <a:xfrm rot="16200000">
                <a:off x="-1119202" y="3281370"/>
                <a:ext cx="5105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EDAEBA-D956-4994-A74D-9CC3E5393F59}"/>
              </a:ext>
            </a:extLst>
          </p:cNvPr>
          <p:cNvGrpSpPr/>
          <p:nvPr/>
        </p:nvGrpSpPr>
        <p:grpSpPr>
          <a:xfrm>
            <a:off x="970090" y="5300969"/>
            <a:ext cx="5189037" cy="1052533"/>
            <a:chOff x="970090" y="5476458"/>
            <a:chExt cx="5189037" cy="10525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BE9F18-2FC2-42BE-B568-2A52E711AA42}"/>
                </a:ext>
              </a:extLst>
            </p:cNvPr>
            <p:cNvGrpSpPr/>
            <p:nvPr/>
          </p:nvGrpSpPr>
          <p:grpSpPr>
            <a:xfrm>
              <a:off x="1129927" y="5476458"/>
              <a:ext cx="5029200" cy="1052533"/>
              <a:chOff x="1129927" y="5476458"/>
              <a:chExt cx="5029200" cy="1052533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8DF0293-A592-4FB2-8067-6392AF721ABE}"/>
                  </a:ext>
                </a:extLst>
              </p:cNvPr>
              <p:cNvSpPr txBox="1"/>
              <p:nvPr/>
            </p:nvSpPr>
            <p:spPr>
              <a:xfrm>
                <a:off x="2968600" y="6221214"/>
                <a:ext cx="1360166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Verdana"/>
                    <a:cs typeface="Verdana"/>
                  </a:rPr>
                  <a:t>Time (in sec)</a:t>
                </a: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F19FD7A-DFB1-4D8A-AE09-BC99F231DDE0}"/>
                  </a:ext>
                </a:extLst>
              </p:cNvPr>
              <p:cNvGrpSpPr/>
              <p:nvPr/>
            </p:nvGrpSpPr>
            <p:grpSpPr>
              <a:xfrm>
                <a:off x="1129927" y="5476458"/>
                <a:ext cx="5029200" cy="457200"/>
                <a:chOff x="3657600" y="2692669"/>
                <a:chExt cx="5029200" cy="457200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47742CB-C64B-4BE5-977D-0D3C13EF758C}"/>
                    </a:ext>
                  </a:extLst>
                </p:cNvPr>
                <p:cNvGrpSpPr/>
                <p:nvPr/>
              </p:nvGrpSpPr>
              <p:grpSpPr>
                <a:xfrm>
                  <a:off x="3657600" y="2692669"/>
                  <a:ext cx="4638318" cy="457200"/>
                  <a:chOff x="2514600" y="2057400"/>
                  <a:chExt cx="914400" cy="5334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32EAD0BF-9456-4718-8816-D0E4002211B2}"/>
                      </a:ext>
                    </a:extLst>
                  </p:cNvPr>
                  <p:cNvCxnSpPr/>
                  <p:nvPr/>
                </p:nvCxnSpPr>
                <p:spPr>
                  <a:xfrm>
                    <a:off x="2514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1B401C38-40B0-4CF4-BB22-A464DFBA0D95}"/>
                      </a:ext>
                    </a:extLst>
                  </p:cNvPr>
                  <p:cNvCxnSpPr/>
                  <p:nvPr/>
                </p:nvCxnSpPr>
                <p:spPr>
                  <a:xfrm>
                    <a:off x="2667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B3597D64-1C2B-4792-9F7D-DB358513B884}"/>
                      </a:ext>
                    </a:extLst>
                  </p:cNvPr>
                  <p:cNvCxnSpPr/>
                  <p:nvPr/>
                </p:nvCxnSpPr>
                <p:spPr>
                  <a:xfrm>
                    <a:off x="28194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F03F9B6A-2A76-4D5E-8180-78C688134D65}"/>
                      </a:ext>
                    </a:extLst>
                  </p:cNvPr>
                  <p:cNvCxnSpPr/>
                  <p:nvPr/>
                </p:nvCxnSpPr>
                <p:spPr>
                  <a:xfrm>
                    <a:off x="29718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DC7B3371-E183-4E06-807C-B9A724DD033C}"/>
                      </a:ext>
                    </a:extLst>
                  </p:cNvPr>
                  <p:cNvCxnSpPr/>
                  <p:nvPr/>
                </p:nvCxnSpPr>
                <p:spPr>
                  <a:xfrm>
                    <a:off x="31242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573064A2-DAE7-4821-80A6-F000A2131C51}"/>
                      </a:ext>
                    </a:extLst>
                  </p:cNvPr>
                  <p:cNvCxnSpPr/>
                  <p:nvPr/>
                </p:nvCxnSpPr>
                <p:spPr>
                  <a:xfrm>
                    <a:off x="3276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5627AEA8-92A4-4A60-977B-CB74BA62529C}"/>
                      </a:ext>
                    </a:extLst>
                  </p:cNvPr>
                  <p:cNvCxnSpPr/>
                  <p:nvPr/>
                </p:nvCxnSpPr>
                <p:spPr>
                  <a:xfrm>
                    <a:off x="3429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88796E68-206F-47D4-95CF-B2B5B281FDE8}"/>
                    </a:ext>
                  </a:extLst>
                </p:cNvPr>
                <p:cNvCxnSpPr/>
                <p:nvPr/>
              </p:nvCxnSpPr>
              <p:spPr>
                <a:xfrm>
                  <a:off x="3665912" y="2956189"/>
                  <a:ext cx="5020888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96551F5-8CBE-45CA-A69E-F301893E0FA3}"/>
                </a:ext>
              </a:extLst>
            </p:cNvPr>
            <p:cNvSpPr txBox="1"/>
            <p:nvPr/>
          </p:nvSpPr>
          <p:spPr>
            <a:xfrm>
              <a:off x="970090" y="5911898"/>
              <a:ext cx="5166842" cy="307777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1038">
                <a:tabLst>
                  <a:tab pos="804863" algn="ctr"/>
                  <a:tab pos="1592263" algn="ctr"/>
                  <a:tab pos="2343150" algn="ctr"/>
                  <a:tab pos="3094038" algn="ctr"/>
                  <a:tab pos="3881438" algn="ctr"/>
                  <a:tab pos="4686300" algn="ctr"/>
                </a:tabLst>
              </a:pPr>
              <a:r>
                <a:rPr lang="en-US" sz="1400" dirty="0">
                  <a:latin typeface="Verdana"/>
                  <a:cs typeface="Verdana"/>
                </a:rPr>
                <a:t>0           1           2          3           4           5          6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F2F9EDD4-5F28-4B8B-B069-CB3480DA2B7C}"/>
              </a:ext>
            </a:extLst>
          </p:cNvPr>
          <p:cNvSpPr txBox="1"/>
          <p:nvPr/>
        </p:nvSpPr>
        <p:spPr>
          <a:xfrm>
            <a:off x="3838959" y="3991873"/>
            <a:ext cx="43334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(3</a:t>
            </a:r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)  Complete a graph using data from your double number line.</a:t>
            </a:r>
          </a:p>
        </p:txBody>
      </p:sp>
    </p:spTree>
    <p:extLst>
      <p:ext uri="{BB962C8B-B14F-4D97-AF65-F5344CB8AC3E}">
        <p14:creationId xmlns:p14="http://schemas.microsoft.com/office/powerpoint/2010/main" val="138839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76241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dirty="0"/>
              <a:t>CALLY’S WORLD RECORD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199" y="1133950"/>
            <a:ext cx="45086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Verdana"/>
                <a:cs typeface="Verdana"/>
              </a:rPr>
              <a:t>Another Jack Russell Terrier, </a:t>
            </a:r>
            <a:r>
              <a:rPr lang="en-US" sz="2200" dirty="0" err="1">
                <a:latin typeface="Verdana"/>
                <a:cs typeface="Verdana"/>
              </a:rPr>
              <a:t>Cally</a:t>
            </a:r>
            <a:r>
              <a:rPr lang="en-US" sz="2200" dirty="0">
                <a:latin typeface="Verdana"/>
                <a:cs typeface="Verdana"/>
              </a:rPr>
              <a:t>, completed the feat in an incredible 41.67 seconds on “</a:t>
            </a:r>
            <a:r>
              <a:rPr lang="en-US" sz="2200" dirty="0" err="1">
                <a:latin typeface="Verdana"/>
                <a:cs typeface="Verdana"/>
              </a:rPr>
              <a:t>Britains</a:t>
            </a:r>
            <a:r>
              <a:rPr lang="en-US" sz="2200" dirty="0">
                <a:latin typeface="Verdana"/>
                <a:cs typeface="Verdana"/>
              </a:rPr>
              <a:t> Got Talent” on May 15, 2015.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768" y="3841871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(4)	Do you think Twinkie will break </a:t>
            </a:r>
            <a:r>
              <a:rPr lang="en-US" sz="2200" dirty="0" err="1">
                <a:solidFill>
                  <a:srgbClr val="0000FF"/>
                </a:solidFill>
                <a:latin typeface="Verdana"/>
                <a:cs typeface="Verdana"/>
              </a:rPr>
              <a:t>Cally’s</a:t>
            </a:r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 record? Explain.</a:t>
            </a:r>
          </a:p>
        </p:txBody>
      </p:sp>
      <p:pic>
        <p:nvPicPr>
          <p:cNvPr id="5" name="Picture 2" descr="http://www.guinnessworldrecords.com/Images/Cally%20main_tcm25-3795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222" y="1133950"/>
            <a:ext cx="3158578" cy="21057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A8C7CA-96FA-429E-8AC6-84C224BB05F8}"/>
              </a:ext>
            </a:extLst>
          </p:cNvPr>
          <p:cNvSpPr txBox="1"/>
          <p:nvPr/>
        </p:nvSpPr>
        <p:spPr>
          <a:xfrm>
            <a:off x="1570177" y="4795024"/>
            <a:ext cx="6110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84213" algn="l"/>
              </a:tabLst>
            </a:pPr>
            <a:r>
              <a:rPr lang="en-US" sz="2200" i="1" dirty="0">
                <a:solidFill>
                  <a:srgbClr val="0000FF"/>
                </a:solidFill>
                <a:latin typeface="Verdana"/>
                <a:cs typeface="Verdana"/>
              </a:rPr>
              <a:t>Do you think your mathematical answer is going to match the actual answer?</a:t>
            </a:r>
          </a:p>
        </p:txBody>
      </p:sp>
    </p:spTree>
    <p:extLst>
      <p:ext uri="{BB962C8B-B14F-4D97-AF65-F5344CB8AC3E}">
        <p14:creationId xmlns:p14="http://schemas.microsoft.com/office/powerpoint/2010/main" val="118109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TWINKIE, THE DOG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4390" y="1041928"/>
            <a:ext cx="22152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Verdana"/>
                <a:cs typeface="Verdana"/>
              </a:rPr>
              <a:t>June 28, 2016</a:t>
            </a:r>
          </a:p>
        </p:txBody>
      </p:sp>
      <p:pic>
        <p:nvPicPr>
          <p:cNvPr id="4" name="balloondog+graph+overlay-HD 108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1754119"/>
            <a:ext cx="6172200" cy="3471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D494E4-1015-8C4B-845D-5D7C3CA62970}"/>
              </a:ext>
            </a:extLst>
          </p:cNvPr>
          <p:cNvSpPr txBox="1"/>
          <p:nvPr/>
        </p:nvSpPr>
        <p:spPr>
          <a:xfrm>
            <a:off x="1639904" y="5556784"/>
            <a:ext cx="624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00FF"/>
                </a:solidFill>
                <a:latin typeface="Verdana"/>
                <a:cs typeface="Verdana"/>
              </a:rPr>
              <a:t>Did the result surprise you? If so, how?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B265A-2EF1-994D-8463-AF2CF33F4A4C}"/>
              </a:ext>
            </a:extLst>
          </p:cNvPr>
          <p:cNvSpPr txBox="1"/>
          <p:nvPr/>
        </p:nvSpPr>
        <p:spPr>
          <a:xfrm>
            <a:off x="457200" y="1411529"/>
            <a:ext cx="2701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Verdana"/>
                <a:cs typeface="Verdana"/>
              </a:rPr>
              <a:t>Click the video to start playing.</a:t>
            </a:r>
          </a:p>
        </p:txBody>
      </p:sp>
    </p:spTree>
    <p:extLst>
      <p:ext uri="{BB962C8B-B14F-4D97-AF65-F5344CB8AC3E}">
        <p14:creationId xmlns:p14="http://schemas.microsoft.com/office/powerpoint/2010/main" val="289441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CLOSER LOOK AT THE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7926" y="1399685"/>
            <a:ext cx="8182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/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(5)	Replay the video.  Stop along the way to collect data.  Use your data to complete the table and graph.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4BED9A-71FC-4697-9CC4-CE054E281B31}"/>
              </a:ext>
            </a:extLst>
          </p:cNvPr>
          <p:cNvSpPr txBox="1"/>
          <p:nvPr/>
        </p:nvSpPr>
        <p:spPr>
          <a:xfrm>
            <a:off x="527926" y="4915598"/>
            <a:ext cx="818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(6)	Does the pace of Twinkie’s balloon breaking record represent a proportional relationship? Explain.</a:t>
            </a:r>
          </a:p>
        </p:txBody>
      </p:sp>
      <p:pic>
        <p:nvPicPr>
          <p:cNvPr id="48" name="Picture 47" descr="C:\Users\user\Desktop\download.jpg">
            <a:extLst>
              <a:ext uri="{FF2B5EF4-FFF2-40B4-BE49-F238E27FC236}">
                <a16:creationId xmlns:a16="http://schemas.microsoft.com/office/drawing/2014/main" id="{E9588C8E-B1C6-4CD5-A8D8-0156ECEE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95" y="2602684"/>
            <a:ext cx="2737337" cy="18248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18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7" grpId="0"/>
    </p:bldLst>
  </p:timing>
</p:sld>
</file>

<file path=ppt/theme/theme1.xml><?xml version="1.0" encoding="utf-8"?>
<a:theme xmlns:a="http://schemas.openxmlformats.org/drawingml/2006/main" name="MathLink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Template" id="{3D203DAC-2682-6E4C-ABC0-360887DE3F9B}" vid="{D198DB34-55EC-374E-8D0C-97240D7B9A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MathLinks Template</Template>
  <TotalTime>4730</TotalTime>
  <Words>284</Words>
  <Application>Microsoft Macintosh PowerPoint</Application>
  <PresentationFormat>On-screen Show (4:3)</PresentationFormat>
  <Paragraphs>30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Verdana</vt:lpstr>
      <vt:lpstr>MathLinks Template</vt:lpstr>
      <vt:lpstr>TWINKIE THE DOG</vt:lpstr>
      <vt:lpstr>ESTIMATING TWINKIE’S SUCCESS</vt:lpstr>
      <vt:lpstr>FROM NUMBER LINES TO GRAPHS</vt:lpstr>
      <vt:lpstr>CALLY’S WORLD RECORD</vt:lpstr>
      <vt:lpstr>TWINKIE, THE DOG</vt:lpstr>
      <vt:lpstr>A CLOSER LOOK AT THE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CHOCOLATE BAR FRACTIONS</dc:title>
  <dc:creator>Shelley Kriegler</dc:creator>
  <cp:lastModifiedBy>Microsoft Office User</cp:lastModifiedBy>
  <cp:revision>44</cp:revision>
  <dcterms:created xsi:type="dcterms:W3CDTF">2019-03-08T03:24:34Z</dcterms:created>
  <dcterms:modified xsi:type="dcterms:W3CDTF">2022-09-20T20:51:51Z</dcterms:modified>
</cp:coreProperties>
</file>