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81" r:id="rId2"/>
    <p:sldId id="290" r:id="rId3"/>
    <p:sldId id="291" r:id="rId4"/>
    <p:sldId id="287" r:id="rId5"/>
    <p:sldId id="293" r:id="rId6"/>
    <p:sldId id="292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7Mec60xVrLGT0NJ0wsFlfw==" hashData="vPhBVnPkcY4cC8b7q6SzXJsM+DuY1RHqsqOT7rxTrKet8E4idtfMKOppaf1HMMEtIsxoUyVSqqYpaz3Ay+/g8w=="/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0066FF"/>
    <a:srgbClr val="FF3300"/>
    <a:srgbClr val="2762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43"/>
  </p:normalViewPr>
  <p:slideViewPr>
    <p:cSldViewPr snapToGrid="0" snapToObjects="1">
      <p:cViewPr varScale="1">
        <p:scale>
          <a:sx n="127" d="100"/>
          <a:sy n="127" d="100"/>
        </p:scale>
        <p:origin x="1688" y="17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10C903-89FB-9443-B711-4C59B465CFB3}" type="datetimeFigureOut">
              <a:rPr lang="en-US" smtClean="0"/>
              <a:pPr/>
              <a:t>9/20/22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047C94-B8CF-AA44-A8FE-0545AAD2A7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83381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9EB7C0-5FD3-C646-B2E6-8EA09444FF02}" type="datetimeFigureOut">
              <a:rPr lang="en-US" smtClean="0"/>
              <a:pPr/>
              <a:t>9/20/22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D1161C-AFCC-4141-93A9-6068CEC8D7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2201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893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96998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507839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5800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16152"/>
            <a:ext cx="8229600" cy="4893216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062904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96300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5800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2515"/>
            <a:ext cx="8229600" cy="5003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436431"/>
            <a:ext cx="31736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  <a:latin typeface="Verdana"/>
                <a:cs typeface="Verdana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2501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5800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052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5800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12528"/>
            <a:ext cx="4038600" cy="495031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2528"/>
            <a:ext cx="4038600" cy="495031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5915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5800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14281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54043"/>
            <a:ext cx="4040188" cy="434890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214281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854043"/>
            <a:ext cx="4041775" cy="434890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112567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37308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9761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48639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42278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A521294-F3E7-C145-8AA0-C287374F3EF9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7190509" y="6281669"/>
            <a:ext cx="1496291" cy="4572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solidFill>
            <a:srgbClr val="2762AD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368960" y="6443318"/>
            <a:ext cx="40608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53CD1320-F2A7-8244-BDAA-AC8AB44949C1}" type="slidenum">
              <a:rPr lang="en-US" sz="1000" smtClean="0">
                <a:latin typeface="Verdana"/>
                <a:cs typeface="Verdana"/>
              </a:rPr>
              <a:pPr/>
              <a:t>‹#›</a:t>
            </a:fld>
            <a:endParaRPr lang="en-US" sz="1000" dirty="0">
              <a:latin typeface="Verdana"/>
              <a:cs typeface="Verdana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6682FAA1-A0EB-364E-BB2E-E1BEA12A032F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457200" y="6281669"/>
            <a:ext cx="1420272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59942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0" r:id="rId2"/>
    <p:sldLayoutId id="2147483654" r:id="rId3"/>
    <p:sldLayoutId id="2147483652" r:id="rId4"/>
    <p:sldLayoutId id="2147483653" r:id="rId5"/>
    <p:sldLayoutId id="2147483651" r:id="rId6"/>
    <p:sldLayoutId id="2147483649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bg1"/>
          </a:solidFill>
          <a:latin typeface="Verdana"/>
          <a:ea typeface="+mj-ea"/>
          <a:cs typeface="Verdana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Verdana"/>
          <a:ea typeface="+mn-ea"/>
          <a:cs typeface="Verdana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Verdana"/>
          <a:ea typeface="+mn-ea"/>
          <a:cs typeface="Verdana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Verdana"/>
          <a:ea typeface="+mn-ea"/>
          <a:cs typeface="Verdana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Verdana"/>
          <a:ea typeface="+mn-ea"/>
          <a:cs typeface="Verdana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Verdana"/>
          <a:ea typeface="+mn-ea"/>
          <a:cs typeface="Verdan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2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4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8.emf"/><Relationship Id="rId4" Type="http://schemas.openxmlformats.org/officeDocument/2006/relationships/oleObject" Target="../embeddings/oleObject6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6E5F3-6D2F-4CAA-9096-3B988B020D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NUMBER TALK 2</a:t>
            </a:r>
            <a:endParaRPr lang="en-US" sz="2800" dirty="0">
              <a:highlight>
                <a:srgbClr val="00FF00"/>
              </a:highlight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E53A90E-CE7C-4673-A4DB-2CCE8F87C6E8}"/>
              </a:ext>
            </a:extLst>
          </p:cNvPr>
          <p:cNvSpPr/>
          <p:nvPr/>
        </p:nvSpPr>
        <p:spPr>
          <a:xfrm>
            <a:off x="2212505" y="2384921"/>
            <a:ext cx="471899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Is the statement true or false?</a:t>
            </a:r>
          </a:p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Be prepared to explain your reasoning.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4F8F9A2-5C94-46F1-8E1C-984FDDF2F9EE}"/>
              </a:ext>
            </a:extLst>
          </p:cNvPr>
          <p:cNvSpPr/>
          <p:nvPr/>
        </p:nvSpPr>
        <p:spPr>
          <a:xfrm>
            <a:off x="3752705" y="1067872"/>
            <a:ext cx="16385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Statement A</a:t>
            </a:r>
            <a:endParaRPr lang="en-US" dirty="0"/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BB131310-D894-4FE2-9CC8-9D90EA15156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7429752"/>
              </p:ext>
            </p:extLst>
          </p:nvPr>
        </p:nvGraphicFramePr>
        <p:xfrm>
          <a:off x="3756429" y="1544638"/>
          <a:ext cx="1631143" cy="7315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76240" imgH="393480" progId="Equation.DSMT4">
                  <p:embed/>
                </p:oleObj>
              </mc:Choice>
              <mc:Fallback>
                <p:oleObj name="Equation" r:id="rId2" imgW="87624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756429" y="1544638"/>
                        <a:ext cx="1631143" cy="7315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4" name="Group 13">
            <a:extLst>
              <a:ext uri="{FF2B5EF4-FFF2-40B4-BE49-F238E27FC236}">
                <a16:creationId xmlns:a16="http://schemas.microsoft.com/office/drawing/2014/main" id="{D457CC4B-1E88-42CD-9EBE-A4180A98588A}"/>
              </a:ext>
            </a:extLst>
          </p:cNvPr>
          <p:cNvGrpSpPr/>
          <p:nvPr/>
        </p:nvGrpSpPr>
        <p:grpSpPr>
          <a:xfrm>
            <a:off x="2212505" y="3791792"/>
            <a:ext cx="4718990" cy="1989505"/>
            <a:chOff x="2319710" y="3791792"/>
            <a:chExt cx="4718990" cy="1989505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39C93529-DE34-44A2-BFA0-E1626C25BF07}"/>
                </a:ext>
              </a:extLst>
            </p:cNvPr>
            <p:cNvGrpSpPr/>
            <p:nvPr/>
          </p:nvGrpSpPr>
          <p:grpSpPr>
            <a:xfrm>
              <a:off x="2319710" y="3791792"/>
              <a:ext cx="4718990" cy="1989505"/>
              <a:chOff x="2435101" y="3695996"/>
              <a:chExt cx="4718990" cy="1989505"/>
            </a:xfrm>
          </p:grpSpPr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F9E5D6C0-2F22-4C33-8221-DBDB82D008CB}"/>
                  </a:ext>
                </a:extLst>
              </p:cNvPr>
              <p:cNvSpPr/>
              <p:nvPr/>
            </p:nvSpPr>
            <p:spPr>
              <a:xfrm>
                <a:off x="2435101" y="5039170"/>
                <a:ext cx="4718990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i="1" dirty="0">
                    <a:solidFill>
                      <a:srgbClr val="0000FF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Arial" panose="020B0604020202020204" pitchFamily="34" charset="0"/>
                  </a:rPr>
                  <a:t>Is the statement true or false?</a:t>
                </a:r>
              </a:p>
              <a:p>
                <a:pPr algn="ctr"/>
                <a:r>
                  <a:rPr lang="en-US" i="1" dirty="0">
                    <a:solidFill>
                      <a:srgbClr val="0000FF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Arial" panose="020B0604020202020204" pitchFamily="34" charset="0"/>
                  </a:rPr>
                  <a:t>Be prepared to explain your reasoning.</a:t>
                </a:r>
                <a:endParaRPr lang="en-US" dirty="0"/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9D4CEC93-BE63-4782-9321-DAA6CED675FC}"/>
                  </a:ext>
                </a:extLst>
              </p:cNvPr>
              <p:cNvSpPr/>
              <p:nvPr/>
            </p:nvSpPr>
            <p:spPr>
              <a:xfrm>
                <a:off x="3975301" y="3695996"/>
                <a:ext cx="16385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>
                    <a:latin typeface="Verdana" panose="020B0604030504040204" pitchFamily="34" charset="0"/>
                    <a:ea typeface="Verdana" panose="020B0604030504040204" pitchFamily="34" charset="0"/>
                    <a:cs typeface="Arial" panose="020B0604020202020204" pitchFamily="34" charset="0"/>
                  </a:rPr>
                  <a:t>Statement B</a:t>
                </a:r>
                <a:endParaRPr lang="en-US" dirty="0"/>
              </a:p>
            </p:txBody>
          </p:sp>
        </p:grpSp>
        <p:graphicFrame>
          <p:nvGraphicFramePr>
            <p:cNvPr id="13" name="Object 12">
              <a:extLst>
                <a:ext uri="{FF2B5EF4-FFF2-40B4-BE49-F238E27FC236}">
                  <a16:creationId xmlns:a16="http://schemas.microsoft.com/office/drawing/2014/main" id="{0D08B46E-A367-459C-B1BF-5466E2AA0D1D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653669418"/>
                </p:ext>
              </p:extLst>
            </p:nvPr>
          </p:nvGraphicFramePr>
          <p:xfrm>
            <a:off x="3758906" y="4282285"/>
            <a:ext cx="1840599" cy="7315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990360" imgH="393480" progId="Equation.DSMT4">
                    <p:embed/>
                  </p:oleObj>
                </mc:Choice>
                <mc:Fallback>
                  <p:oleObj name="Equation" r:id="rId4" imgW="990360" imgH="39348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3758906" y="4282285"/>
                          <a:ext cx="1840599" cy="73152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2342070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6E5F3-6D2F-4CAA-9096-3B988B020D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NUMBER TALK 2</a:t>
            </a:r>
            <a:endParaRPr lang="en-US" sz="2800" dirty="0">
              <a:highlight>
                <a:srgbClr val="00FF00"/>
              </a:highlight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E53A90E-CE7C-4673-A4DB-2CCE8F87C6E8}"/>
              </a:ext>
            </a:extLst>
          </p:cNvPr>
          <p:cNvSpPr/>
          <p:nvPr/>
        </p:nvSpPr>
        <p:spPr>
          <a:xfrm>
            <a:off x="2212505" y="2384921"/>
            <a:ext cx="471899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Is the statement true or false?</a:t>
            </a:r>
          </a:p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Be prepared to explain your reasoning.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4F8F9A2-5C94-46F1-8E1C-984FDDF2F9EE}"/>
              </a:ext>
            </a:extLst>
          </p:cNvPr>
          <p:cNvSpPr/>
          <p:nvPr/>
        </p:nvSpPr>
        <p:spPr>
          <a:xfrm>
            <a:off x="3752705" y="1067872"/>
            <a:ext cx="16385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Statement C</a:t>
            </a:r>
            <a:endParaRPr lang="en-US" dirty="0"/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79363816-4E01-4693-A125-45A818D7C18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2383140"/>
              </p:ext>
            </p:extLst>
          </p:nvPr>
        </p:nvGraphicFramePr>
        <p:xfrm>
          <a:off x="3717109" y="1572891"/>
          <a:ext cx="1709783" cy="7315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35434" imgH="399862" progId="Equation.DSMT4">
                  <p:embed/>
                </p:oleObj>
              </mc:Choice>
              <mc:Fallback>
                <p:oleObj name="Equation" r:id="rId2" imgW="935434" imgH="399862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717109" y="1572891"/>
                        <a:ext cx="1709783" cy="7315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9" name="Group 8">
            <a:extLst>
              <a:ext uri="{FF2B5EF4-FFF2-40B4-BE49-F238E27FC236}">
                <a16:creationId xmlns:a16="http://schemas.microsoft.com/office/drawing/2014/main" id="{63BDBFEC-1BF3-4603-BCE2-DEF069A3A5A1}"/>
              </a:ext>
            </a:extLst>
          </p:cNvPr>
          <p:cNvGrpSpPr/>
          <p:nvPr/>
        </p:nvGrpSpPr>
        <p:grpSpPr>
          <a:xfrm>
            <a:off x="2212505" y="3791792"/>
            <a:ext cx="4718990" cy="1989505"/>
            <a:chOff x="2337128" y="3791792"/>
            <a:chExt cx="4718990" cy="1989505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39C93529-DE34-44A2-BFA0-E1626C25BF07}"/>
                </a:ext>
              </a:extLst>
            </p:cNvPr>
            <p:cNvGrpSpPr/>
            <p:nvPr/>
          </p:nvGrpSpPr>
          <p:grpSpPr>
            <a:xfrm>
              <a:off x="2337128" y="3791792"/>
              <a:ext cx="4718990" cy="1989505"/>
              <a:chOff x="2435101" y="3695996"/>
              <a:chExt cx="4718990" cy="1989505"/>
            </a:xfrm>
          </p:grpSpPr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F9E5D6C0-2F22-4C33-8221-DBDB82D008CB}"/>
                  </a:ext>
                </a:extLst>
              </p:cNvPr>
              <p:cNvSpPr/>
              <p:nvPr/>
            </p:nvSpPr>
            <p:spPr>
              <a:xfrm>
                <a:off x="2435101" y="5039170"/>
                <a:ext cx="4718990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i="1" dirty="0">
                    <a:solidFill>
                      <a:srgbClr val="0000FF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Arial" panose="020B0604020202020204" pitchFamily="34" charset="0"/>
                  </a:rPr>
                  <a:t>Is the statement true or false?</a:t>
                </a:r>
              </a:p>
              <a:p>
                <a:pPr algn="ctr"/>
                <a:r>
                  <a:rPr lang="en-US" i="1" dirty="0">
                    <a:solidFill>
                      <a:srgbClr val="0000FF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Arial" panose="020B0604020202020204" pitchFamily="34" charset="0"/>
                  </a:rPr>
                  <a:t>Be prepared to explain your reasoning.</a:t>
                </a:r>
                <a:endParaRPr lang="en-US" dirty="0"/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9D4CEC93-BE63-4782-9321-DAA6CED675FC}"/>
                  </a:ext>
                </a:extLst>
              </p:cNvPr>
              <p:cNvSpPr/>
              <p:nvPr/>
            </p:nvSpPr>
            <p:spPr>
              <a:xfrm>
                <a:off x="3964882" y="3695996"/>
                <a:ext cx="165942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>
                    <a:latin typeface="Verdana" panose="020B0604030504040204" pitchFamily="34" charset="0"/>
                    <a:ea typeface="Verdana" panose="020B0604030504040204" pitchFamily="34" charset="0"/>
                    <a:cs typeface="Arial" panose="020B0604020202020204" pitchFamily="34" charset="0"/>
                  </a:rPr>
                  <a:t>Statement D</a:t>
                </a:r>
                <a:endParaRPr lang="en-US" dirty="0"/>
              </a:p>
            </p:txBody>
          </p:sp>
        </p:grpSp>
        <p:graphicFrame>
          <p:nvGraphicFramePr>
            <p:cNvPr id="5" name="Object 4">
              <a:extLst>
                <a:ext uri="{FF2B5EF4-FFF2-40B4-BE49-F238E27FC236}">
                  <a16:creationId xmlns:a16="http://schemas.microsoft.com/office/drawing/2014/main" id="{C20B1012-2AE3-47F9-8C26-91BFDB181B46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444155444"/>
                </p:ext>
              </p:extLst>
            </p:nvPr>
          </p:nvGraphicFramePr>
          <p:xfrm>
            <a:off x="3867856" y="4282285"/>
            <a:ext cx="1657534" cy="7315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906935" imgH="399862" progId="Equation.DSMT4">
                    <p:embed/>
                  </p:oleObj>
                </mc:Choice>
                <mc:Fallback>
                  <p:oleObj name="Equation" r:id="rId4" imgW="906935" imgH="399862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3867856" y="4282285"/>
                          <a:ext cx="1657534" cy="73152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3480247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6E5F3-6D2F-4CAA-9096-3B988B020D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NUMBER TALK 2</a:t>
            </a:r>
            <a:endParaRPr lang="en-US" sz="2800" dirty="0">
              <a:highlight>
                <a:srgbClr val="00FF00"/>
              </a:highlight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E53A90E-CE7C-4673-A4DB-2CCE8F87C6E8}"/>
              </a:ext>
            </a:extLst>
          </p:cNvPr>
          <p:cNvSpPr/>
          <p:nvPr/>
        </p:nvSpPr>
        <p:spPr>
          <a:xfrm>
            <a:off x="2212505" y="2384921"/>
            <a:ext cx="471899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Is the statement true or false?</a:t>
            </a:r>
          </a:p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Be prepared to explain your reasoning.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4F8F9A2-5C94-46F1-8E1C-984FDDF2F9EE}"/>
              </a:ext>
            </a:extLst>
          </p:cNvPr>
          <p:cNvSpPr/>
          <p:nvPr/>
        </p:nvSpPr>
        <p:spPr>
          <a:xfrm>
            <a:off x="3752705" y="1067872"/>
            <a:ext cx="16385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Statement E</a:t>
            </a:r>
            <a:endParaRPr lang="en-US" dirty="0"/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81875188-8322-4855-8100-5DC9BB633EE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3829501"/>
              </p:ext>
            </p:extLst>
          </p:nvPr>
        </p:nvGraphicFramePr>
        <p:xfrm>
          <a:off x="3673565" y="1624381"/>
          <a:ext cx="1796870" cy="7315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83054" imgH="399862" progId="Equation.DSMT4">
                  <p:embed/>
                </p:oleObj>
              </mc:Choice>
              <mc:Fallback>
                <p:oleObj name="Equation" r:id="rId2" imgW="983054" imgH="399862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673565" y="1624381"/>
                        <a:ext cx="1796870" cy="7315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9" name="Group 8">
            <a:extLst>
              <a:ext uri="{FF2B5EF4-FFF2-40B4-BE49-F238E27FC236}">
                <a16:creationId xmlns:a16="http://schemas.microsoft.com/office/drawing/2014/main" id="{7E1B1695-B3E7-48FE-A61D-80A2027A88A3}"/>
              </a:ext>
            </a:extLst>
          </p:cNvPr>
          <p:cNvGrpSpPr/>
          <p:nvPr/>
        </p:nvGrpSpPr>
        <p:grpSpPr>
          <a:xfrm>
            <a:off x="2212505" y="3791792"/>
            <a:ext cx="4718990" cy="1989505"/>
            <a:chOff x="2528718" y="3791792"/>
            <a:chExt cx="4718990" cy="1989505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39C93529-DE34-44A2-BFA0-E1626C25BF07}"/>
                </a:ext>
              </a:extLst>
            </p:cNvPr>
            <p:cNvGrpSpPr/>
            <p:nvPr/>
          </p:nvGrpSpPr>
          <p:grpSpPr>
            <a:xfrm>
              <a:off x="2528718" y="3791792"/>
              <a:ext cx="4718990" cy="1989505"/>
              <a:chOff x="2435101" y="3695996"/>
              <a:chExt cx="4718990" cy="1989505"/>
            </a:xfrm>
          </p:grpSpPr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F9E5D6C0-2F22-4C33-8221-DBDB82D008CB}"/>
                  </a:ext>
                </a:extLst>
              </p:cNvPr>
              <p:cNvSpPr/>
              <p:nvPr/>
            </p:nvSpPr>
            <p:spPr>
              <a:xfrm>
                <a:off x="2435101" y="5039170"/>
                <a:ext cx="4718990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i="1" dirty="0">
                    <a:solidFill>
                      <a:srgbClr val="0000FF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Arial" panose="020B0604020202020204" pitchFamily="34" charset="0"/>
                  </a:rPr>
                  <a:t>Is the statement true or false?</a:t>
                </a:r>
              </a:p>
              <a:p>
                <a:pPr algn="ctr"/>
                <a:r>
                  <a:rPr lang="en-US" i="1" dirty="0">
                    <a:solidFill>
                      <a:srgbClr val="0000FF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Arial" panose="020B0604020202020204" pitchFamily="34" charset="0"/>
                  </a:rPr>
                  <a:t>Be prepared to explain your reasoning.</a:t>
                </a:r>
                <a:endParaRPr lang="en-US" dirty="0"/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9D4CEC93-BE63-4782-9321-DAA6CED675FC}"/>
                  </a:ext>
                </a:extLst>
              </p:cNvPr>
              <p:cNvSpPr/>
              <p:nvPr/>
            </p:nvSpPr>
            <p:spPr>
              <a:xfrm>
                <a:off x="3975301" y="3695996"/>
                <a:ext cx="16385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>
                    <a:latin typeface="Verdana" panose="020B0604030504040204" pitchFamily="34" charset="0"/>
                    <a:ea typeface="Verdana" panose="020B0604030504040204" pitchFamily="34" charset="0"/>
                    <a:cs typeface="Arial" panose="020B0604020202020204" pitchFamily="34" charset="0"/>
                  </a:rPr>
                  <a:t>Statement F</a:t>
                </a:r>
                <a:endParaRPr lang="en-US" dirty="0"/>
              </a:p>
            </p:txBody>
          </p:sp>
        </p:grpSp>
        <p:graphicFrame>
          <p:nvGraphicFramePr>
            <p:cNvPr id="5" name="Object 4">
              <a:extLst>
                <a:ext uri="{FF2B5EF4-FFF2-40B4-BE49-F238E27FC236}">
                  <a16:creationId xmlns:a16="http://schemas.microsoft.com/office/drawing/2014/main" id="{C6930338-1D4B-4708-A1D4-365D9DD376B4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022594812"/>
                </p:ext>
              </p:extLst>
            </p:nvPr>
          </p:nvGraphicFramePr>
          <p:xfrm>
            <a:off x="4015905" y="4282285"/>
            <a:ext cx="1744616" cy="7315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954554" imgH="399862" progId="Equation.DSMT4">
                    <p:embed/>
                  </p:oleObj>
                </mc:Choice>
                <mc:Fallback>
                  <p:oleObj name="Equation" r:id="rId4" imgW="954554" imgH="399862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4015905" y="4282285"/>
                          <a:ext cx="1744616" cy="73152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625439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6E5F3-6D2F-4CAA-9096-3B988B020D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PICTURE TALK 2</a:t>
            </a:r>
            <a:endParaRPr lang="en-US" sz="2800" dirty="0">
              <a:highlight>
                <a:srgbClr val="00FF00"/>
              </a:highlight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AB24A5E-18C9-4E23-915F-C4E006A9DC96}"/>
              </a:ext>
            </a:extLst>
          </p:cNvPr>
          <p:cNvSpPr/>
          <p:nvPr/>
        </p:nvSpPr>
        <p:spPr>
          <a:xfrm>
            <a:off x="3989148" y="1028618"/>
            <a:ext cx="11657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Image A</a:t>
            </a:r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F5EC5DD-C66F-47CF-BD80-BF4F07A903A6}"/>
              </a:ext>
            </a:extLst>
          </p:cNvPr>
          <p:cNvSpPr/>
          <p:nvPr/>
        </p:nvSpPr>
        <p:spPr>
          <a:xfrm>
            <a:off x="2212505" y="4603648"/>
            <a:ext cx="471899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What is the relationship between the smaller and larger figures?</a:t>
            </a:r>
          </a:p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Be prepared to explain your reasoning.</a:t>
            </a:r>
            <a:endParaRPr lang="en-US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8AB8B7FE-8960-4038-860B-9A4B18893355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3589020" y="1554705"/>
            <a:ext cx="1965960" cy="2907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09538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6E5F3-6D2F-4CAA-9096-3B988B020D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PICTURE TALK 2</a:t>
            </a:r>
            <a:endParaRPr lang="en-US" sz="2800" dirty="0">
              <a:highlight>
                <a:srgbClr val="00FF00"/>
              </a:highlight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AB24A5E-18C9-4E23-915F-C4E006A9DC96}"/>
              </a:ext>
            </a:extLst>
          </p:cNvPr>
          <p:cNvSpPr/>
          <p:nvPr/>
        </p:nvSpPr>
        <p:spPr>
          <a:xfrm>
            <a:off x="3989148" y="1028618"/>
            <a:ext cx="11657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Image B</a:t>
            </a:r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F5EC5DD-C66F-47CF-BD80-BF4F07A903A6}"/>
              </a:ext>
            </a:extLst>
          </p:cNvPr>
          <p:cNvSpPr/>
          <p:nvPr/>
        </p:nvSpPr>
        <p:spPr>
          <a:xfrm>
            <a:off x="2212505" y="4603648"/>
            <a:ext cx="471899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What is the relationship between the smaller and larger figures?</a:t>
            </a:r>
          </a:p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Be prepared to explain your reasoning.</a:t>
            </a: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7846979-A2A6-4382-B479-395DAE5BB407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2939796" y="1651536"/>
            <a:ext cx="3264408" cy="2514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81137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6E5F3-6D2F-4CAA-9096-3B988B020D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PICTURE TALK 2</a:t>
            </a:r>
            <a:endParaRPr lang="en-US" sz="2800" dirty="0">
              <a:highlight>
                <a:srgbClr val="00FF00"/>
              </a:highlight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AB24A5E-18C9-4E23-915F-C4E006A9DC96}"/>
              </a:ext>
            </a:extLst>
          </p:cNvPr>
          <p:cNvSpPr/>
          <p:nvPr/>
        </p:nvSpPr>
        <p:spPr>
          <a:xfrm>
            <a:off x="3989148" y="1028618"/>
            <a:ext cx="11657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Image C</a:t>
            </a:r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F5EC5DD-C66F-47CF-BD80-BF4F07A903A6}"/>
              </a:ext>
            </a:extLst>
          </p:cNvPr>
          <p:cNvSpPr/>
          <p:nvPr/>
        </p:nvSpPr>
        <p:spPr>
          <a:xfrm>
            <a:off x="2212505" y="4603648"/>
            <a:ext cx="471899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What is the relationship between the smaller and larger figures?</a:t>
            </a:r>
          </a:p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Be prepared to explain your reasoning.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8BCC1B6-4788-4856-9B79-62F503EE8D97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3424428" y="1511186"/>
            <a:ext cx="2295144" cy="2825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9746001"/>
      </p:ext>
    </p:extLst>
  </p:cSld>
  <p:clrMapOvr>
    <a:masterClrMapping/>
  </p:clrMapOvr>
</p:sld>
</file>

<file path=ppt/theme/theme1.xml><?xml version="1.0" encoding="utf-8"?>
<a:theme xmlns:a="http://schemas.openxmlformats.org/drawingml/2006/main" name="MathLinks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PT Template" id="{3D203DAC-2682-6E4C-ABC0-360887DE3F9B}" vid="{D198DB34-55EC-374E-8D0C-97240D7B9A6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6-3.1a Paint Mixtures</Template>
  <TotalTime>1167</TotalTime>
  <Words>174</Words>
  <Application>Microsoft Macintosh PowerPoint</Application>
  <PresentationFormat>On-screen Show (4:3)</PresentationFormat>
  <Paragraphs>33</Paragraphs>
  <Slides>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Verdana</vt:lpstr>
      <vt:lpstr>MathLinks Template</vt:lpstr>
      <vt:lpstr>Equation</vt:lpstr>
      <vt:lpstr>NUMBER TALK 2</vt:lpstr>
      <vt:lpstr>NUMBER TALK 2</vt:lpstr>
      <vt:lpstr>NUMBER TALK 2</vt:lpstr>
      <vt:lpstr>PICTURE TALK 2</vt:lpstr>
      <vt:lpstr>PICTURE TALK 2</vt:lpstr>
      <vt:lpstr>PICTURE TALK 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PAINT MIXTURES</dc:title>
  <dc:creator>Shelley Kriegler</dc:creator>
  <cp:lastModifiedBy>Microsoft Office User</cp:lastModifiedBy>
  <cp:revision>117</cp:revision>
  <dcterms:created xsi:type="dcterms:W3CDTF">2019-04-07T15:54:17Z</dcterms:created>
  <dcterms:modified xsi:type="dcterms:W3CDTF">2022-09-20T20:50:30Z</dcterms:modified>
</cp:coreProperties>
</file>