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7" r:id="rId2"/>
    <p:sldId id="28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cwCw5rvuC09afmprSP0Xg==" hashData="f4VxsLePD6J/KMi8mmHwL3Kv7R4D13B0X+G+OanmUdoPSvBX+0PmJEzkY1PGDHwqZFPXBYq/zdofkv4nx0nPB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FFFF99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43"/>
  </p:normalViewPr>
  <p:slideViewPr>
    <p:cSldViewPr snapToGrid="0" snapToObjects="1">
      <p:cViewPr varScale="1">
        <p:scale>
          <a:sx n="113" d="100"/>
          <a:sy n="113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2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4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4772"/>
          </a:xfrm>
        </p:spPr>
        <p:txBody>
          <a:bodyPr>
            <a:normAutofit/>
          </a:bodyPr>
          <a:lstStyle/>
          <a:p>
            <a:r>
              <a:rPr lang="en-US" sz="2800" cap="all" dirty="0"/>
              <a:t>A VOCABULARY MATCHING ACTIVITY</a:t>
            </a:r>
          </a:p>
        </p:txBody>
      </p:sp>
      <p:sp>
        <p:nvSpPr>
          <p:cNvPr id="12" name="AutoShape 2" descr="Image result for clipart of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3C907-8E9C-4808-9FF1-9710D6731B35}"/>
              </a:ext>
            </a:extLst>
          </p:cNvPr>
          <p:cNvGrpSpPr/>
          <p:nvPr/>
        </p:nvGrpSpPr>
        <p:grpSpPr>
          <a:xfrm>
            <a:off x="431073" y="1046845"/>
            <a:ext cx="8354108" cy="2518303"/>
            <a:chOff x="431073" y="1055427"/>
            <a:chExt cx="8354108" cy="25183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DA4DF5-FF16-4476-ABD7-79DA3E0FF5C6}"/>
                </a:ext>
              </a:extLst>
            </p:cNvPr>
            <p:cNvGrpSpPr/>
            <p:nvPr/>
          </p:nvGrpSpPr>
          <p:grpSpPr>
            <a:xfrm>
              <a:off x="431073" y="1647555"/>
              <a:ext cx="3857014" cy="707886"/>
              <a:chOff x="431073" y="1647555"/>
              <a:chExt cx="3857014" cy="707886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4749246E-EB42-4D87-B172-1E18BC8FA5C9}"/>
                  </a:ext>
                </a:extLst>
              </p:cNvPr>
              <p:cNvSpPr/>
              <p:nvPr/>
            </p:nvSpPr>
            <p:spPr>
              <a:xfrm>
                <a:off x="3215179" y="1674932"/>
                <a:ext cx="298641" cy="274320"/>
              </a:xfrm>
              <a:prstGeom prst="triangl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B8D44C-55CE-4B4C-9112-A883BA07701F}"/>
                  </a:ext>
                </a:extLst>
              </p:cNvPr>
              <p:cNvSpPr/>
              <p:nvPr/>
            </p:nvSpPr>
            <p:spPr>
              <a:xfrm>
                <a:off x="2848584" y="2021655"/>
                <a:ext cx="298642" cy="274320"/>
              </a:xfrm>
              <a:prstGeom prst="ellips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1073" y="1647555"/>
                <a:ext cx="38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One partner has the      set, </a:t>
                </a:r>
              </a:p>
              <a:p>
                <a:r>
                  <a:rPr lang="en-US" sz="2000" dirty="0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other has the      set.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245B98-8721-45B4-9105-E107126E5ABD}"/>
                </a:ext>
              </a:extLst>
            </p:cNvPr>
            <p:cNvGrpSpPr/>
            <p:nvPr/>
          </p:nvGrpSpPr>
          <p:grpSpPr>
            <a:xfrm>
              <a:off x="7323901" y="1055427"/>
              <a:ext cx="1424209" cy="457200"/>
              <a:chOff x="6425829" y="3874890"/>
              <a:chExt cx="1424209" cy="457200"/>
            </a:xfrm>
          </p:grpSpPr>
          <p:sp>
            <p:nvSpPr>
              <p:cNvPr id="31" name="Oval Callout 2">
                <a:extLst>
                  <a:ext uri="{FF2B5EF4-FFF2-40B4-BE49-F238E27FC236}">
                    <a16:creationId xmlns:a16="http://schemas.microsoft.com/office/drawing/2014/main" id="{0D9F58EF-6840-41EE-AF13-66065ACD4AC7}"/>
                  </a:ext>
                </a:extLst>
              </p:cNvPr>
              <p:cNvSpPr/>
              <p:nvPr/>
            </p:nvSpPr>
            <p:spPr>
              <a:xfrm>
                <a:off x="6425829" y="3874890"/>
                <a:ext cx="1371600" cy="457200"/>
              </a:xfrm>
              <a:prstGeom prst="wedgeEllipse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78ECCEE-5B2F-4DC5-AAA6-5B6D7779E9A2}"/>
                  </a:ext>
                </a:extLst>
              </p:cNvPr>
              <p:cNvGrpSpPr/>
              <p:nvPr/>
            </p:nvGrpSpPr>
            <p:grpSpPr>
              <a:xfrm>
                <a:off x="6503765" y="3950065"/>
                <a:ext cx="1346273" cy="338554"/>
                <a:chOff x="6503765" y="3950065"/>
                <a:chExt cx="1346273" cy="338554"/>
              </a:xfrm>
            </p:grpSpPr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30615887-7BCA-44E1-919E-BCCAD6280FBF}"/>
                    </a:ext>
                  </a:extLst>
                </p:cNvPr>
                <p:cNvSpPr/>
                <p:nvPr/>
              </p:nvSpPr>
              <p:spPr>
                <a:xfrm>
                  <a:off x="7335547" y="3993195"/>
                  <a:ext cx="182880" cy="182880"/>
                </a:xfrm>
                <a:prstGeom prst="triangl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AB7E1BE-7179-4C28-90FB-6871412959AE}"/>
                    </a:ext>
                  </a:extLst>
                </p:cNvPr>
                <p:cNvSpPr txBox="1"/>
                <p:nvPr/>
              </p:nvSpPr>
              <p:spPr>
                <a:xfrm>
                  <a:off x="6503765" y="3950065"/>
                  <a:ext cx="13462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 have    ‘s</a:t>
                  </a: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0584CF-DB2E-4649-A016-2AF5DDC7EC6E}"/>
                </a:ext>
              </a:extLst>
            </p:cNvPr>
            <p:cNvGrpSpPr/>
            <p:nvPr/>
          </p:nvGrpSpPr>
          <p:grpSpPr>
            <a:xfrm>
              <a:off x="7404105" y="3116530"/>
              <a:ext cx="1381076" cy="457200"/>
              <a:chOff x="6810487" y="5018459"/>
              <a:chExt cx="1381076" cy="4572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F60BC40-2E93-49EB-AD6E-08011D34E96B}"/>
                  </a:ext>
                </a:extLst>
              </p:cNvPr>
              <p:cNvGrpSpPr/>
              <p:nvPr/>
            </p:nvGrpSpPr>
            <p:grpSpPr>
              <a:xfrm>
                <a:off x="6845290" y="5081417"/>
                <a:ext cx="1346273" cy="338554"/>
                <a:chOff x="6845290" y="5081417"/>
                <a:chExt cx="1346273" cy="338554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7E388B8-74F7-4854-AC7B-7AB4B7F81AA7}"/>
                    </a:ext>
                  </a:extLst>
                </p:cNvPr>
                <p:cNvSpPr/>
                <p:nvPr/>
              </p:nvSpPr>
              <p:spPr>
                <a:xfrm>
                  <a:off x="7661704" y="5145251"/>
                  <a:ext cx="182880" cy="18288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06A1C71-6F69-4BDC-A65E-44FC09643AD6}"/>
                    </a:ext>
                  </a:extLst>
                </p:cNvPr>
                <p:cNvSpPr txBox="1"/>
                <p:nvPr/>
              </p:nvSpPr>
              <p:spPr>
                <a:xfrm>
                  <a:off x="6845290" y="5081417"/>
                  <a:ext cx="13462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 have    ‘s</a:t>
                  </a:r>
                </a:p>
              </p:txBody>
            </p:sp>
          </p:grpSp>
          <p:sp>
            <p:nvSpPr>
              <p:cNvPr id="39" name="Oval Callout 2">
                <a:extLst>
                  <a:ext uri="{FF2B5EF4-FFF2-40B4-BE49-F238E27FC236}">
                    <a16:creationId xmlns:a16="http://schemas.microsoft.com/office/drawing/2014/main" id="{864C493A-8AC4-43EC-937E-4B8783CF80DB}"/>
                  </a:ext>
                </a:extLst>
              </p:cNvPr>
              <p:cNvSpPr/>
              <p:nvPr/>
            </p:nvSpPr>
            <p:spPr>
              <a:xfrm>
                <a:off x="6810487" y="5018459"/>
                <a:ext cx="1371600" cy="457200"/>
              </a:xfrm>
              <a:prstGeom prst="wedgeEllipse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736953-F0AB-429D-BDBB-D225D9602D72}"/>
              </a:ext>
            </a:extLst>
          </p:cNvPr>
          <p:cNvSpPr txBox="1"/>
          <p:nvPr/>
        </p:nvSpPr>
        <p:spPr>
          <a:xfrm>
            <a:off x="368295" y="1042557"/>
            <a:ext cx="5657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with a partner and two sets of cards.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A31106-7F77-4F1C-AA4D-619DFD3DD0EC}"/>
              </a:ext>
            </a:extLst>
          </p:cNvPr>
          <p:cNvSpPr txBox="1"/>
          <p:nvPr/>
        </p:nvSpPr>
        <p:spPr>
          <a:xfrm>
            <a:off x="368295" y="2731152"/>
            <a:ext cx="585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match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own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I-II-III-IV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cards to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A-B-C-D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cards.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2A0E7D-C341-4468-9F3A-F58828AC9AF5}"/>
              </a:ext>
            </a:extLst>
          </p:cNvPr>
          <p:cNvSpPr txBox="1"/>
          <p:nvPr/>
        </p:nvSpPr>
        <p:spPr>
          <a:xfrm>
            <a:off x="368295" y="3765532"/>
            <a:ext cx="60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 both sets of cards with your partner.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sure you agree the matches are correct.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41E7A0-A2D9-4E9D-B0D6-BA917DF82407}"/>
              </a:ext>
            </a:extLst>
          </p:cNvPr>
          <p:cNvSpPr txBox="1"/>
          <p:nvPr/>
        </p:nvSpPr>
        <p:spPr>
          <a:xfrm>
            <a:off x="368295" y="4869523"/>
            <a:ext cx="61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the  matching card numbers, words, and card letters for each set in the table.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E88FBB-CC84-4376-9CAC-785682D9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588" y="1574826"/>
            <a:ext cx="548640" cy="14097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2B3372-621D-4DBA-98E9-3F9657C625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23901" y="3653817"/>
            <a:ext cx="548640" cy="15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4772"/>
          </a:xfrm>
        </p:spPr>
        <p:txBody>
          <a:bodyPr>
            <a:normAutofit/>
          </a:bodyPr>
          <a:lstStyle/>
          <a:p>
            <a:r>
              <a:rPr lang="en-US" sz="2800" cap="all"/>
              <a:t>Let’s compare</a:t>
            </a:r>
            <a:endParaRPr lang="en-US" sz="2800" cap="all" dirty="0"/>
          </a:p>
        </p:txBody>
      </p:sp>
      <p:sp>
        <p:nvSpPr>
          <p:cNvPr id="12" name="AutoShape 2" descr="Image result for clipart of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11520-4BAC-43B3-BF90-B07199F98422}"/>
              </a:ext>
            </a:extLst>
          </p:cNvPr>
          <p:cNvSpPr txBox="1"/>
          <p:nvPr/>
        </p:nvSpPr>
        <p:spPr>
          <a:xfrm>
            <a:off x="457200" y="884630"/>
            <a:ext cx="434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Here are the word cards for “I”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C551D-AC2D-4ADD-A9F4-79EABA855F77}"/>
              </a:ext>
            </a:extLst>
          </p:cNvPr>
          <p:cNvSpPr txBox="1"/>
          <p:nvPr/>
        </p:nvSpPr>
        <p:spPr>
          <a:xfrm>
            <a:off x="2263146" y="1337646"/>
            <a:ext cx="425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SAME about them?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04E951-D701-4981-AF33-81DC3936A6D2}"/>
              </a:ext>
            </a:extLst>
          </p:cNvPr>
          <p:cNvSpPr txBox="1"/>
          <p:nvPr/>
        </p:nvSpPr>
        <p:spPr>
          <a:xfrm>
            <a:off x="763856" y="5541365"/>
            <a:ext cx="782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another pair of number matched cards. Discuss and record what is the same and what is different about them.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36557-52C3-4B97-B5DB-4047F4B9B5AA}"/>
              </a:ext>
            </a:extLst>
          </p:cNvPr>
          <p:cNvGrpSpPr/>
          <p:nvPr/>
        </p:nvGrpSpPr>
        <p:grpSpPr>
          <a:xfrm>
            <a:off x="3435268" y="3156332"/>
            <a:ext cx="2291315" cy="1357448"/>
            <a:chOff x="3435268" y="3347180"/>
            <a:chExt cx="2291315" cy="135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A05FE4-3D22-414A-8FE7-975D33CCC52A}"/>
                </a:ext>
              </a:extLst>
            </p:cNvPr>
            <p:cNvSpPr txBox="1"/>
            <p:nvPr/>
          </p:nvSpPr>
          <p:spPr>
            <a:xfrm>
              <a:off x="3435268" y="3347180"/>
              <a:ext cx="2095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</a:rPr>
                <a:t>Includes variables, constants, operation signs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2EC441-DADE-44B2-BC67-5BD1C145066A}"/>
                </a:ext>
              </a:extLst>
            </p:cNvPr>
            <p:cNvSpPr txBox="1"/>
            <p:nvPr/>
          </p:nvSpPr>
          <p:spPr>
            <a:xfrm>
              <a:off x="3631083" y="4335296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Includes terms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E7B24C-978E-4626-A893-0C8B09EC2B07}"/>
              </a:ext>
            </a:extLst>
          </p:cNvPr>
          <p:cNvGrpSpPr/>
          <p:nvPr/>
        </p:nvGrpSpPr>
        <p:grpSpPr>
          <a:xfrm>
            <a:off x="5495695" y="2531679"/>
            <a:ext cx="2686701" cy="2347960"/>
            <a:chOff x="5530199" y="2662145"/>
            <a:chExt cx="2686701" cy="23479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3722CB-9904-4C4B-AD60-E32D096B0968}"/>
                </a:ext>
              </a:extLst>
            </p:cNvPr>
            <p:cNvSpPr txBox="1"/>
            <p:nvPr/>
          </p:nvSpPr>
          <p:spPr>
            <a:xfrm>
              <a:off x="5578689" y="4363774"/>
              <a:ext cx="263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Includes an equal sign (=)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Ex:   4x + 3 = 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C26C85-F4E6-4187-B709-5789582F2308}"/>
                </a:ext>
              </a:extLst>
            </p:cNvPr>
            <p:cNvSpPr txBox="1"/>
            <p:nvPr/>
          </p:nvSpPr>
          <p:spPr>
            <a:xfrm>
              <a:off x="5530199" y="2662145"/>
              <a:ext cx="1488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Sometimes we solve for an unknown</a:t>
              </a:r>
              <a:r>
                <a:rPr lang="en-US" dirty="0">
                  <a:solidFill>
                    <a:srgbClr val="7030A0"/>
                  </a:solidFill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78306E-D661-4296-B9B4-900095CDDE15}"/>
                </a:ext>
              </a:extLst>
            </p:cNvPr>
            <p:cNvSpPr txBox="1"/>
            <p:nvPr/>
          </p:nvSpPr>
          <p:spPr>
            <a:xfrm>
              <a:off x="6359061" y="3486834"/>
              <a:ext cx="18578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Two expressions that are equal to each other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3DE062-EAA6-4568-AF49-B3ABDD3A4811}"/>
              </a:ext>
            </a:extLst>
          </p:cNvPr>
          <p:cNvGrpSpPr/>
          <p:nvPr/>
        </p:nvGrpSpPr>
        <p:grpSpPr>
          <a:xfrm>
            <a:off x="457200" y="2225137"/>
            <a:ext cx="7907337" cy="3138460"/>
            <a:chOff x="457200" y="2369999"/>
            <a:chExt cx="7907337" cy="29014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0DE1E7-54F0-44ED-9D54-3116810DDE70}"/>
                </a:ext>
              </a:extLst>
            </p:cNvPr>
            <p:cNvSpPr txBox="1"/>
            <p:nvPr/>
          </p:nvSpPr>
          <p:spPr>
            <a:xfrm>
              <a:off x="457200" y="2369999"/>
              <a:ext cx="1737262" cy="3698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expression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9DA909-B9A1-46ED-8DAB-BB0AA297B5D3}"/>
                </a:ext>
              </a:extLst>
            </p:cNvPr>
            <p:cNvSpPr txBox="1"/>
            <p:nvPr/>
          </p:nvSpPr>
          <p:spPr>
            <a:xfrm>
              <a:off x="6623451" y="2369999"/>
              <a:ext cx="1741086" cy="3698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equation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A1E4FF-8CC7-40B1-A2EF-CFBFB140D09E}"/>
                </a:ext>
              </a:extLst>
            </p:cNvPr>
            <p:cNvSpPr/>
            <p:nvPr/>
          </p:nvSpPr>
          <p:spPr>
            <a:xfrm>
              <a:off x="3084173" y="2631392"/>
              <a:ext cx="5175857" cy="264005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0547E3-6839-484A-89F3-E4E7E058FE32}"/>
                </a:ext>
              </a:extLst>
            </p:cNvPr>
            <p:cNvSpPr/>
            <p:nvPr/>
          </p:nvSpPr>
          <p:spPr>
            <a:xfrm>
              <a:off x="550727" y="2631392"/>
              <a:ext cx="5175857" cy="264005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26DA56-04BF-4A60-8B46-DF4A0E48BF0A}"/>
              </a:ext>
            </a:extLst>
          </p:cNvPr>
          <p:cNvGrpSpPr/>
          <p:nvPr/>
        </p:nvGrpSpPr>
        <p:grpSpPr>
          <a:xfrm>
            <a:off x="1038994" y="2726492"/>
            <a:ext cx="2420198" cy="2469765"/>
            <a:chOff x="1038994" y="2917340"/>
            <a:chExt cx="2420198" cy="24697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BD5037-4A89-400A-9269-26E97DC3D799}"/>
                </a:ext>
              </a:extLst>
            </p:cNvPr>
            <p:cNvSpPr txBox="1"/>
            <p:nvPr/>
          </p:nvSpPr>
          <p:spPr>
            <a:xfrm>
              <a:off x="1038994" y="3558036"/>
              <a:ext cx="1474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Sometimes we simplify or evaluate this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A2CF6B-FCCD-4C3D-A250-00B5A9B7D173}"/>
                </a:ext>
              </a:extLst>
            </p:cNvPr>
            <p:cNvSpPr txBox="1"/>
            <p:nvPr/>
          </p:nvSpPr>
          <p:spPr>
            <a:xfrm>
              <a:off x="1488448" y="2917340"/>
              <a:ext cx="164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may have only one term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7EAC2D-3D28-4CF5-AC20-3F4908B4ACFD}"/>
                </a:ext>
              </a:extLst>
            </p:cNvPr>
            <p:cNvSpPr txBox="1"/>
            <p:nvPr/>
          </p:nvSpPr>
          <p:spPr>
            <a:xfrm>
              <a:off x="1563277" y="4740774"/>
              <a:ext cx="1895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No equal sign (=)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Ex:   4</a:t>
              </a:r>
              <a:r>
                <a:rPr lang="en-US" b="1" i="1" dirty="0">
                  <a:solidFill>
                    <a:srgbClr val="00B050"/>
                  </a:solidFill>
                </a:rPr>
                <a:t>x</a:t>
              </a:r>
              <a:r>
                <a:rPr lang="en-US" b="1" dirty="0">
                  <a:solidFill>
                    <a:srgbClr val="00B050"/>
                  </a:solidFill>
                </a:rPr>
                <a:t> + 3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0DE1C58-FDE7-4B91-BF89-F6DDB7762E0D}"/>
              </a:ext>
            </a:extLst>
          </p:cNvPr>
          <p:cNvSpPr txBox="1"/>
          <p:nvPr/>
        </p:nvSpPr>
        <p:spPr>
          <a:xfrm>
            <a:off x="2263146" y="1703588"/>
            <a:ext cx="452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DIFFERENT about them?</a:t>
            </a:r>
          </a:p>
        </p:txBody>
      </p:sp>
    </p:spTree>
    <p:extLst>
      <p:ext uri="{BB962C8B-B14F-4D97-AF65-F5344CB8AC3E}">
        <p14:creationId xmlns:p14="http://schemas.microsoft.com/office/powerpoint/2010/main" val="23519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788</TotalTime>
  <Words>189</Words>
  <Application>Microsoft Macintosh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MathLinks Template</vt:lpstr>
      <vt:lpstr>A VOCABULARY MATCHING ACTIVITY</vt:lpstr>
      <vt:lpstr>Let’s compare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61</cp:revision>
  <dcterms:created xsi:type="dcterms:W3CDTF">2019-04-07T15:54:17Z</dcterms:created>
  <dcterms:modified xsi:type="dcterms:W3CDTF">2022-09-15T23:29:14Z</dcterms:modified>
</cp:coreProperties>
</file>