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65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P2TgPAIhtwG7zDn0BEEbA==" hashData="mzFRMW3VbW9oMJkXdI0W5kjdSIqmQt/tuMoaSs0RvB7O0kcXYXMaJLZgQCQb/lem3kV45U2IRGJILoysuoYE5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2AD"/>
    <a:srgbClr val="0066FF"/>
    <a:srgbClr val="FF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43"/>
  </p:normalViewPr>
  <p:slideViewPr>
    <p:cSldViewPr snapToGrid="0" snapToObjects="1">
      <p:cViewPr varScale="1">
        <p:scale>
          <a:sx n="127" d="100"/>
          <a:sy n="127" d="100"/>
        </p:scale>
        <p:origin x="1688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C903-89FB-9443-B711-4C59B465CFB3}" type="datetimeFigureOut">
              <a:rPr lang="en-US" smtClean="0"/>
              <a:pPr/>
              <a:t>9/20/22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47C94-B8CF-AA44-A8FE-0545AAD2A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3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7C0-5FD3-C646-B2E6-8EA09444FF02}" type="datetimeFigureOut">
              <a:rPr lang="en-US" smtClean="0"/>
              <a:pPr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1161C-AFCC-4141-93A9-6068CEC8D7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20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9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99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78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6152"/>
            <a:ext cx="8229600" cy="48932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629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30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515"/>
            <a:ext cx="8229600" cy="5003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36431"/>
            <a:ext cx="31736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2528"/>
            <a:ext cx="4038600" cy="49503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1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28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043"/>
            <a:ext cx="4040188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428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4043"/>
            <a:ext cx="4041775" cy="4348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5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3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6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63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227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E52D3-636D-7D31-7F90-88780CF7203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90509" y="6281669"/>
            <a:ext cx="1496291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2762A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68960" y="6443318"/>
            <a:ext cx="4060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3CD1320-F2A7-8244-BDAA-AC8AB44949C1}" type="slidenum">
              <a:rPr lang="en-US" sz="1000" smtClean="0">
                <a:latin typeface="Verdana"/>
                <a:cs typeface="Verdana"/>
              </a:rPr>
              <a:pPr/>
              <a:t>‹#›</a:t>
            </a:fld>
            <a:endParaRPr lang="en-US" sz="1000" dirty="0">
              <a:latin typeface="Verdana"/>
              <a:cs typeface="Verdan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82FAA1-A0EB-364E-BB2E-E1BEA12A032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57200" y="6281669"/>
            <a:ext cx="142027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9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4" r:id="rId3"/>
    <p:sldLayoutId id="2147483652" r:id="rId4"/>
    <p:sldLayoutId id="2147483653" r:id="rId5"/>
    <p:sldLayoutId id="2147483651" r:id="rId6"/>
    <p:sldLayoutId id="2147483649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RAISING MONEY FOR MUSIC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4EA0E3-8EA5-4290-95BD-7C3D445C697E}"/>
              </a:ext>
            </a:extLst>
          </p:cNvPr>
          <p:cNvSpPr txBox="1"/>
          <p:nvPr/>
        </p:nvSpPr>
        <p:spPr>
          <a:xfrm>
            <a:off x="509047" y="5396214"/>
            <a:ext cx="7200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640080"/>
            <a:r>
              <a:rPr lang="en-US" sz="2400" dirty="0">
                <a:solidFill>
                  <a:srgbClr val="2C2CDC"/>
                </a:solidFill>
              </a:rPr>
              <a:t>(1</a:t>
            </a:r>
            <a:r>
              <a:rPr lang="en-US" sz="2200" dirty="0">
                <a:solidFill>
                  <a:srgbClr val="2C2CDC"/>
                </a:solidFill>
                <a:latin typeface="Verdana"/>
                <a:cs typeface="Verdana"/>
              </a:rPr>
              <a:t>)  Each tree is </a:t>
            </a:r>
            <a:r>
              <a:rPr lang="en-US" sz="2200" dirty="0">
                <a:solidFill>
                  <a:srgbClr val="FF0000"/>
                </a:solidFill>
                <a:latin typeface="Verdana"/>
                <a:cs typeface="Verdana"/>
              </a:rPr>
              <a:t>$50</a:t>
            </a:r>
            <a:r>
              <a:rPr lang="en-US" sz="2200" dirty="0">
                <a:solidFill>
                  <a:srgbClr val="2C2CDC"/>
                </a:solidFill>
                <a:latin typeface="Verdana"/>
                <a:cs typeface="Verdana"/>
              </a:rPr>
              <a:t>. Compete Tables I and II.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33D0E4B-B9BD-4492-955C-F72E5D657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433773"/>
              </p:ext>
            </p:extLst>
          </p:nvPr>
        </p:nvGraphicFramePr>
        <p:xfrm>
          <a:off x="1118213" y="1665935"/>
          <a:ext cx="2815122" cy="3474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7561">
                  <a:extLst>
                    <a:ext uri="{9D8B030D-6E8A-4147-A177-3AD203B41FA5}">
                      <a16:colId xmlns:a16="http://schemas.microsoft.com/office/drawing/2014/main" val="3879766155"/>
                    </a:ext>
                  </a:extLst>
                </a:gridCol>
                <a:gridCol w="1407561">
                  <a:extLst>
                    <a:ext uri="{9D8B030D-6E8A-4147-A177-3AD203B41FA5}">
                      <a16:colId xmlns:a16="http://schemas.microsoft.com/office/drawing/2014/main" val="3319780674"/>
                    </a:ext>
                  </a:extLst>
                </a:gridCol>
              </a:tblGrid>
              <a:tr h="291163">
                <a:tc gridSpan="2">
                  <a:txBody>
                    <a:bodyPr/>
                    <a:lstStyle/>
                    <a:p>
                      <a:pPr marL="687388" indent="0" algn="l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Table 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989770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# of trees sold (</a:t>
                      </a:r>
                      <a:r>
                        <a:rPr lang="en-US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</a:t>
                      </a: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Money earned in $ (</a:t>
                      </a:r>
                      <a:r>
                        <a:rPr lang="en-US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</a:t>
                      </a: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454306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321613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6652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657327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431959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401687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96883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506AD1F-8F04-4791-9F80-2D00834AD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245009"/>
              </p:ext>
            </p:extLst>
          </p:nvPr>
        </p:nvGraphicFramePr>
        <p:xfrm>
          <a:off x="5036089" y="1665935"/>
          <a:ext cx="2815122" cy="3474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07561">
                  <a:extLst>
                    <a:ext uri="{9D8B030D-6E8A-4147-A177-3AD203B41FA5}">
                      <a16:colId xmlns:a16="http://schemas.microsoft.com/office/drawing/2014/main" val="3879766155"/>
                    </a:ext>
                  </a:extLst>
                </a:gridCol>
                <a:gridCol w="1407561">
                  <a:extLst>
                    <a:ext uri="{9D8B030D-6E8A-4147-A177-3AD203B41FA5}">
                      <a16:colId xmlns:a16="http://schemas.microsoft.com/office/drawing/2014/main" val="3319780674"/>
                    </a:ext>
                  </a:extLst>
                </a:gridCol>
              </a:tblGrid>
              <a:tr h="291163">
                <a:tc gridSpan="2">
                  <a:txBody>
                    <a:bodyPr/>
                    <a:lstStyle/>
                    <a:p>
                      <a:pPr marL="974725" indent="0" algn="l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Table II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989770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Money earned in $ (</a:t>
                      </a:r>
                      <a:r>
                        <a:rPr lang="en-US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</a:t>
                      </a: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# of trees sold (</a:t>
                      </a:r>
                      <a:r>
                        <a:rPr lang="en-US" i="1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</a:t>
                      </a:r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)</a:t>
                      </a:r>
                    </a:p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0454306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321613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6652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657327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431959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401687"/>
                  </a:ext>
                </a:extLst>
              </a:tr>
              <a:tr h="29116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96883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C87CA5D-765B-4E9E-A1A5-01328B06F91D}"/>
              </a:ext>
            </a:extLst>
          </p:cNvPr>
          <p:cNvSpPr txBox="1"/>
          <p:nvPr/>
        </p:nvSpPr>
        <p:spPr>
          <a:xfrm>
            <a:off x="600954" y="1027212"/>
            <a:ext cx="7942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640080"/>
            <a:r>
              <a:rPr lang="en-US" sz="2200" i="1" dirty="0">
                <a:solidFill>
                  <a:srgbClr val="2C2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What’s the same about each table?  What’s different?</a:t>
            </a:r>
            <a:endParaRPr lang="en-US" sz="2200" i="1" dirty="0">
              <a:solidFill>
                <a:srgbClr val="2C2CDC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09602C-948F-482D-B1A9-D8EA9396A1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3840" y="1468749"/>
            <a:ext cx="337962" cy="548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250526-3802-4F17-A7A2-73BF1E60C0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45612" y="1439338"/>
            <a:ext cx="337962" cy="548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3E454-3DE3-4407-91CB-729870B63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068" y="1533761"/>
            <a:ext cx="804672" cy="4890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C21D87-9815-4D67-A4E3-4577BD8F5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815" y="1528336"/>
            <a:ext cx="804672" cy="48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10309-EBF9-464F-B9E9-4F3204F47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266" y="4032107"/>
            <a:ext cx="1289634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800"/>
          </a:xfrm>
        </p:spPr>
        <p:txBody>
          <a:bodyPr>
            <a:normAutofit/>
          </a:bodyPr>
          <a:lstStyle/>
          <a:p>
            <a:r>
              <a:rPr lang="en-US" sz="2800"/>
              <a:t>A CLOSER LOOK AT INPUTS AND OUTPUTS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C13718-4451-4676-A012-A355A950601C}"/>
              </a:ext>
            </a:extLst>
          </p:cNvPr>
          <p:cNvSpPr txBox="1"/>
          <p:nvPr/>
        </p:nvSpPr>
        <p:spPr>
          <a:xfrm>
            <a:off x="457200" y="1125795"/>
            <a:ext cx="7560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indent="-640080"/>
            <a:r>
              <a:rPr lang="en-US" sz="2200" dirty="0">
                <a:solidFill>
                  <a:srgbClr val="2C2CD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</a:t>
            </a:r>
            <a:r>
              <a:rPr lang="en-US" sz="2200" dirty="0">
                <a:solidFill>
                  <a:srgbClr val="2C2C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)  Write two different word statements that relate </a:t>
            </a:r>
            <a:r>
              <a:rPr lang="en-US" sz="2200" i="1" dirty="0">
                <a:solidFill>
                  <a:srgbClr val="2C2C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lang="en-US" sz="2200" dirty="0">
                <a:solidFill>
                  <a:srgbClr val="2C2C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and </a:t>
            </a:r>
            <a:r>
              <a:rPr lang="en-US" sz="2200" i="1" dirty="0">
                <a:solidFill>
                  <a:srgbClr val="2C2C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</a:t>
            </a:r>
            <a:r>
              <a:rPr lang="en-US" sz="2200" dirty="0">
                <a:solidFill>
                  <a:srgbClr val="2C2C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1AB3A1-5C65-489D-BD36-F23E4C7FF878}"/>
              </a:ext>
            </a:extLst>
          </p:cNvPr>
          <p:cNvSpPr txBox="1"/>
          <p:nvPr/>
        </p:nvSpPr>
        <p:spPr>
          <a:xfrm>
            <a:off x="1024072" y="2125055"/>
            <a:ext cx="7560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9763" indent="-639763"/>
            <a:r>
              <a:rPr lang="en-US" sz="2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Table I: The amount of money earned depends on…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26FEB1-D5BD-4B8C-9A00-00EA67441C40}"/>
              </a:ext>
            </a:extLst>
          </p:cNvPr>
          <p:cNvSpPr txBox="1"/>
          <p:nvPr/>
        </p:nvSpPr>
        <p:spPr>
          <a:xfrm>
            <a:off x="1047191" y="3078581"/>
            <a:ext cx="7257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indent="-1257300"/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Table II: The number of trees sold depends on…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F09D66-DE48-46EB-B9E7-ED727265F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488" y="4032107"/>
            <a:ext cx="201617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9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MathLink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Template" id="{3D203DAC-2682-6E4C-ABC0-360887DE3F9B}" vid="{D198DB34-55EC-374E-8D0C-97240D7B9A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6-3.1a Paint Mixtures</Template>
  <TotalTime>2172</TotalTime>
  <Words>116</Words>
  <Application>Microsoft Macintosh PowerPoint</Application>
  <PresentationFormat>On-screen Show (4:3)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MathLinks Template</vt:lpstr>
      <vt:lpstr>RAISING MONEY FOR MUSIC</vt:lpstr>
      <vt:lpstr>A CLOSER LOOK AT INPUTS AND OUTPUTS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 MIXTURES</dc:title>
  <dc:creator>Shelley Kriegler</dc:creator>
  <cp:lastModifiedBy>Microsoft Office User</cp:lastModifiedBy>
  <cp:revision>128</cp:revision>
  <dcterms:created xsi:type="dcterms:W3CDTF">2019-04-07T15:54:17Z</dcterms:created>
  <dcterms:modified xsi:type="dcterms:W3CDTF">2022-09-20T20:44:20Z</dcterms:modified>
</cp:coreProperties>
</file>